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38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1517228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C5D60-D793-4E12-BD25-90163CD86E2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233766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2060873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72823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3482479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1779049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1967035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3685320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338569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108346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243067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FC5D60-D793-4E12-BD25-90163CD86E2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659506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FC5D60-D793-4E12-BD25-90163CD86E25}"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286447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2901729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1626357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9FC5D60-D793-4E12-BD25-90163CD86E25}" type="datetimeFigureOut">
              <a:rPr lang="en-US" smtClean="0"/>
              <a:t>3/4/2020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241760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C5D60-D793-4E12-BD25-90163CD86E25}"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56A46C-F213-453F-9F0A-8515C1F79FE4}" type="slidenum">
              <a:rPr lang="en-US" smtClean="0"/>
              <a:t>‹#›</a:t>
            </a:fld>
            <a:endParaRPr lang="en-US"/>
          </a:p>
        </p:txBody>
      </p:sp>
    </p:spTree>
    <p:extLst>
      <p:ext uri="{BB962C8B-B14F-4D97-AF65-F5344CB8AC3E}">
        <p14:creationId xmlns:p14="http://schemas.microsoft.com/office/powerpoint/2010/main" val="135189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9FC5D60-D793-4E12-BD25-90163CD86E25}" type="datetimeFigureOut">
              <a:rPr lang="en-US" smtClean="0"/>
              <a:t>3/4/2020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456A46C-F213-453F-9F0A-8515C1F79FE4}" type="slidenum">
              <a:rPr lang="en-US" smtClean="0"/>
              <a:t>‹#›</a:t>
            </a:fld>
            <a:endParaRPr lang="en-US"/>
          </a:p>
        </p:txBody>
      </p:sp>
    </p:spTree>
    <p:extLst>
      <p:ext uri="{BB962C8B-B14F-4D97-AF65-F5344CB8AC3E}">
        <p14:creationId xmlns:p14="http://schemas.microsoft.com/office/powerpoint/2010/main" val="37992662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E2008-87BB-4DDD-864D-B72B5BF16A85}"/>
              </a:ext>
            </a:extLst>
          </p:cNvPr>
          <p:cNvSpPr>
            <a:spLocks noGrp="1"/>
          </p:cNvSpPr>
          <p:nvPr>
            <p:ph type="ctrTitle"/>
          </p:nvPr>
        </p:nvSpPr>
        <p:spPr>
          <a:xfrm>
            <a:off x="394854" y="1117729"/>
            <a:ext cx="11402291" cy="2696761"/>
          </a:xfrm>
        </p:spPr>
        <p:txBody>
          <a:bodyPr/>
          <a:lstStyle/>
          <a:p>
            <a:pPr algn="ctr"/>
            <a:r>
              <a:rPr lang="ar-IQ" dirty="0"/>
              <a:t>نظم المعلومات المحاسبية والمصرفية </a:t>
            </a:r>
            <a:br>
              <a:rPr lang="ar-IQ" dirty="0"/>
            </a:br>
            <a:r>
              <a:rPr lang="ar-IQ" dirty="0"/>
              <a:t>للعام الدراسي 2019 – 2020</a:t>
            </a:r>
            <a:endParaRPr lang="en-US" dirty="0"/>
          </a:p>
        </p:txBody>
      </p:sp>
      <p:sp>
        <p:nvSpPr>
          <p:cNvPr id="3" name="Subtitle 2">
            <a:extLst>
              <a:ext uri="{FF2B5EF4-FFF2-40B4-BE49-F238E27FC236}">
                <a16:creationId xmlns:a16="http://schemas.microsoft.com/office/drawing/2014/main" id="{300C55E8-AADE-43CA-8B9C-0A3BBF329446}"/>
              </a:ext>
            </a:extLst>
          </p:cNvPr>
          <p:cNvSpPr>
            <a:spLocks noGrp="1"/>
          </p:cNvSpPr>
          <p:nvPr>
            <p:ph type="subTitle" idx="1"/>
          </p:nvPr>
        </p:nvSpPr>
        <p:spPr>
          <a:xfrm>
            <a:off x="1154954" y="3981130"/>
            <a:ext cx="10254263" cy="2447380"/>
          </a:xfrm>
        </p:spPr>
        <p:txBody>
          <a:bodyPr/>
          <a:lstStyle/>
          <a:p>
            <a:pPr algn="r"/>
            <a:r>
              <a:rPr lang="ar-IQ" dirty="0"/>
              <a:t>الجامعة المستنصرية / كلية الادارة والاقتصاد </a:t>
            </a:r>
          </a:p>
          <a:p>
            <a:pPr algn="r"/>
            <a:r>
              <a:rPr lang="ar-IQ" dirty="0"/>
              <a:t>قسم العلوم المالية والمصرفية </a:t>
            </a:r>
          </a:p>
          <a:p>
            <a:pPr algn="r"/>
            <a:r>
              <a:rPr lang="ar-IQ" dirty="0"/>
              <a:t>/ المرحلة اللرابعة / ك 1 م 2 </a:t>
            </a:r>
          </a:p>
          <a:p>
            <a:pPr algn="r"/>
            <a:r>
              <a:rPr lang="ar-IQ" dirty="0"/>
              <a:t>مدرس المادة : م . م اسراء شنان ثابت </a:t>
            </a:r>
          </a:p>
          <a:p>
            <a:pPr algn="r"/>
            <a:endParaRPr lang="en-US" dirty="0"/>
          </a:p>
        </p:txBody>
      </p:sp>
    </p:spTree>
    <p:extLst>
      <p:ext uri="{BB962C8B-B14F-4D97-AF65-F5344CB8AC3E}">
        <p14:creationId xmlns:p14="http://schemas.microsoft.com/office/powerpoint/2010/main" val="551924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92A65-11ED-410E-89A1-75639605BB4D}"/>
              </a:ext>
            </a:extLst>
          </p:cNvPr>
          <p:cNvSpPr>
            <a:spLocks noGrp="1"/>
          </p:cNvSpPr>
          <p:nvPr>
            <p:ph type="title"/>
          </p:nvPr>
        </p:nvSpPr>
        <p:spPr/>
        <p:txBody>
          <a:bodyPr/>
          <a:lstStyle/>
          <a:p>
            <a:pPr algn="r"/>
            <a:r>
              <a:rPr lang="ar-IQ" dirty="0"/>
              <a:t>بعض المفاهيم الرئيسية لتخزين البيانات:</a:t>
            </a:r>
            <a:br>
              <a:rPr lang="ar-IQ" dirty="0"/>
            </a:br>
            <a:endParaRPr lang="en-US" dirty="0"/>
          </a:p>
        </p:txBody>
      </p:sp>
      <p:sp>
        <p:nvSpPr>
          <p:cNvPr id="3" name="Content Placeholder 2">
            <a:extLst>
              <a:ext uri="{FF2B5EF4-FFF2-40B4-BE49-F238E27FC236}">
                <a16:creationId xmlns:a16="http://schemas.microsoft.com/office/drawing/2014/main" id="{33000324-FB46-4055-8B5A-10D8F0F1D475}"/>
              </a:ext>
            </a:extLst>
          </p:cNvPr>
          <p:cNvSpPr>
            <a:spLocks noGrp="1"/>
          </p:cNvSpPr>
          <p:nvPr>
            <p:ph idx="1"/>
          </p:nvPr>
        </p:nvSpPr>
        <p:spPr>
          <a:xfrm>
            <a:off x="311728" y="2052918"/>
            <a:ext cx="11748654" cy="4569555"/>
          </a:xfrm>
        </p:spPr>
        <p:txBody>
          <a:bodyPr>
            <a:normAutofit/>
          </a:bodyPr>
          <a:lstStyle/>
          <a:p>
            <a:pPr algn="r"/>
            <a:r>
              <a:rPr lang="ar-IQ" sz="2400" b="1" dirty="0"/>
              <a:t>من الضروري توضيح بعض المفاهيم الاساسية لتخزين البيانات اللازمة في النظام المحاسبي وتشمل</a:t>
            </a:r>
          </a:p>
          <a:p>
            <a:pPr algn="r"/>
            <a:r>
              <a:rPr lang="ar-IQ" sz="2400" b="1" dirty="0"/>
              <a:t>الكيان (</a:t>
            </a:r>
            <a:r>
              <a:rPr lang="en-US" sz="2400" b="1" dirty="0"/>
              <a:t>Entity): </a:t>
            </a:r>
            <a:r>
              <a:rPr lang="ar-IQ" sz="2400" b="1" dirty="0"/>
              <a:t>وهي اي شيء تخزن المعلومات من أجله وامثلة هذه الكيانات تشمل الموظفين، مفردات الخزين، الزبائن، كل من هذه الكيانات تملك خواصاً ومميزات تتصف بها والتي تكون ضرورية لعملية التخزين فكل موظف يدفع نسبة محددة من راتبه كضريبة، ولكل زبون له عنوان محدد. فالفائدة للموظف. والعنوان للزبون تمثل خواصه. وبعامة كل نوع من انواع الكيانات يملك نفسها المجموعة من الخواص فمثلا جميع الموظفين يملكون ارقاماً معدل نسبة الضريبة، وعنوان سكن، ان قيمة البيانات المتعلقة بهذه الخواص سوف تكون مختلفة ضمن الكيانات المتشابهة. فمثلا يختلف معدل الفائدة وعنوان السكن من موظف لاخر. يقوم الحاسوب بتخزين البيانات من خلال تنظيم الوحدات الاصغر للبيانات الى اكبر (وحدات لها فائدة). </a:t>
            </a:r>
            <a:endParaRPr lang="en-US" dirty="0"/>
          </a:p>
        </p:txBody>
      </p:sp>
    </p:spTree>
    <p:extLst>
      <p:ext uri="{BB962C8B-B14F-4D97-AF65-F5344CB8AC3E}">
        <p14:creationId xmlns:p14="http://schemas.microsoft.com/office/powerpoint/2010/main" val="343030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6CE76-60CE-4367-8A2E-127AF8A87A0F}"/>
              </a:ext>
            </a:extLst>
          </p:cNvPr>
          <p:cNvSpPr>
            <a:spLocks noGrp="1"/>
          </p:cNvSpPr>
          <p:nvPr>
            <p:ph type="title"/>
          </p:nvPr>
        </p:nvSpPr>
        <p:spPr>
          <a:xfrm>
            <a:off x="62345" y="76425"/>
            <a:ext cx="11838710" cy="1614840"/>
          </a:xfrm>
        </p:spPr>
        <p:txBody>
          <a:bodyPr/>
          <a:lstStyle/>
          <a:p>
            <a:pPr algn="r"/>
            <a:r>
              <a:rPr lang="ar-IQ" sz="3600" b="1" dirty="0"/>
              <a:t>ان تخزين البيانات يكون انطلاقاً من الحقول العنصر الاصغر وينتهي بقاعدة البيانات العنصر الاكبر وكما موضح بالشكل التالي</a:t>
            </a:r>
            <a:br>
              <a:rPr lang="ar-IQ" sz="3600" b="1" dirty="0"/>
            </a:br>
            <a:endParaRPr lang="en-US" sz="3600" dirty="0"/>
          </a:p>
        </p:txBody>
      </p:sp>
      <p:pic>
        <p:nvPicPr>
          <p:cNvPr id="4" name="Content Placeholder 3">
            <a:extLst>
              <a:ext uri="{FF2B5EF4-FFF2-40B4-BE49-F238E27FC236}">
                <a16:creationId xmlns:a16="http://schemas.microsoft.com/office/drawing/2014/main" id="{BD3C799C-FF8E-476F-AC26-3175074B98CB}"/>
              </a:ext>
            </a:extLst>
          </p:cNvPr>
          <p:cNvPicPr>
            <a:picLocks noGrp="1" noChangeAspect="1"/>
          </p:cNvPicPr>
          <p:nvPr>
            <p:ph idx="1"/>
          </p:nvPr>
        </p:nvPicPr>
        <p:blipFill>
          <a:blip r:embed="rId2"/>
          <a:stretch>
            <a:fillRect/>
          </a:stretch>
        </p:blipFill>
        <p:spPr>
          <a:xfrm>
            <a:off x="4310752" y="2252145"/>
            <a:ext cx="2462997" cy="554784"/>
          </a:xfrm>
          <a:prstGeom prst="rect">
            <a:avLst/>
          </a:prstGeom>
        </p:spPr>
      </p:pic>
      <p:pic>
        <p:nvPicPr>
          <p:cNvPr id="5" name="Picture 4">
            <a:extLst>
              <a:ext uri="{FF2B5EF4-FFF2-40B4-BE49-F238E27FC236}">
                <a16:creationId xmlns:a16="http://schemas.microsoft.com/office/drawing/2014/main" id="{9F852579-CCB1-4CFD-95A6-1A4E928EADF6}"/>
              </a:ext>
            </a:extLst>
          </p:cNvPr>
          <p:cNvPicPr>
            <a:picLocks noChangeAspect="1"/>
          </p:cNvPicPr>
          <p:nvPr/>
        </p:nvPicPr>
        <p:blipFill>
          <a:blip r:embed="rId3"/>
          <a:stretch>
            <a:fillRect/>
          </a:stretch>
        </p:blipFill>
        <p:spPr>
          <a:xfrm>
            <a:off x="4310751" y="3151608"/>
            <a:ext cx="2462997" cy="554784"/>
          </a:xfrm>
          <a:prstGeom prst="rect">
            <a:avLst/>
          </a:prstGeom>
        </p:spPr>
      </p:pic>
      <p:pic>
        <p:nvPicPr>
          <p:cNvPr id="6" name="Picture 5">
            <a:extLst>
              <a:ext uri="{FF2B5EF4-FFF2-40B4-BE49-F238E27FC236}">
                <a16:creationId xmlns:a16="http://schemas.microsoft.com/office/drawing/2014/main" id="{0A9C4DDF-C776-460B-B0E3-8833DAE092A1}"/>
              </a:ext>
            </a:extLst>
          </p:cNvPr>
          <p:cNvPicPr>
            <a:picLocks noChangeAspect="1"/>
          </p:cNvPicPr>
          <p:nvPr/>
        </p:nvPicPr>
        <p:blipFill>
          <a:blip r:embed="rId4"/>
          <a:stretch>
            <a:fillRect/>
          </a:stretch>
        </p:blipFill>
        <p:spPr>
          <a:xfrm>
            <a:off x="4310751" y="3996736"/>
            <a:ext cx="2462997" cy="554784"/>
          </a:xfrm>
          <a:prstGeom prst="rect">
            <a:avLst/>
          </a:prstGeom>
        </p:spPr>
      </p:pic>
      <p:pic>
        <p:nvPicPr>
          <p:cNvPr id="7" name="Picture 6">
            <a:extLst>
              <a:ext uri="{FF2B5EF4-FFF2-40B4-BE49-F238E27FC236}">
                <a16:creationId xmlns:a16="http://schemas.microsoft.com/office/drawing/2014/main" id="{B9579986-C804-4C72-B33C-C0AE6044002D}"/>
              </a:ext>
            </a:extLst>
          </p:cNvPr>
          <p:cNvPicPr>
            <a:picLocks noChangeAspect="1"/>
          </p:cNvPicPr>
          <p:nvPr/>
        </p:nvPicPr>
        <p:blipFill>
          <a:blip r:embed="rId5"/>
          <a:stretch>
            <a:fillRect/>
          </a:stretch>
        </p:blipFill>
        <p:spPr>
          <a:xfrm>
            <a:off x="4310750" y="5102050"/>
            <a:ext cx="2462997" cy="560881"/>
          </a:xfrm>
          <a:prstGeom prst="rect">
            <a:avLst/>
          </a:prstGeom>
        </p:spPr>
      </p:pic>
      <p:cxnSp>
        <p:nvCxnSpPr>
          <p:cNvPr id="9" name="Straight Arrow Connector 8">
            <a:extLst>
              <a:ext uri="{FF2B5EF4-FFF2-40B4-BE49-F238E27FC236}">
                <a16:creationId xmlns:a16="http://schemas.microsoft.com/office/drawing/2014/main" id="{93D2DA0D-D913-4DEC-9716-ABBF5242DA98}"/>
              </a:ext>
            </a:extLst>
          </p:cNvPr>
          <p:cNvCxnSpPr>
            <a:stCxn id="5" idx="0"/>
            <a:endCxn id="4" idx="2"/>
          </p:cNvCxnSpPr>
          <p:nvPr/>
        </p:nvCxnSpPr>
        <p:spPr>
          <a:xfrm flipV="1">
            <a:off x="5542250" y="2806929"/>
            <a:ext cx="1" cy="3446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FF3C8C8-F16F-40AD-AF8E-A464FAB8DB87}"/>
              </a:ext>
            </a:extLst>
          </p:cNvPr>
          <p:cNvCxnSpPr>
            <a:stCxn id="6" idx="0"/>
            <a:endCxn id="5" idx="2"/>
          </p:cNvCxnSpPr>
          <p:nvPr/>
        </p:nvCxnSpPr>
        <p:spPr>
          <a:xfrm flipV="1">
            <a:off x="5542250" y="3706392"/>
            <a:ext cx="0" cy="2903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2387239-364E-4081-B4C6-8B17C9A5F0B5}"/>
              </a:ext>
            </a:extLst>
          </p:cNvPr>
          <p:cNvCxnSpPr>
            <a:stCxn id="7" idx="0"/>
            <a:endCxn id="6" idx="2"/>
          </p:cNvCxnSpPr>
          <p:nvPr/>
        </p:nvCxnSpPr>
        <p:spPr>
          <a:xfrm flipV="1">
            <a:off x="5542249" y="4551520"/>
            <a:ext cx="1" cy="550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940AB7D0-9AB8-4E0B-BB69-F17C74085210}"/>
              </a:ext>
            </a:extLst>
          </p:cNvPr>
          <p:cNvSpPr/>
          <p:nvPr/>
        </p:nvSpPr>
        <p:spPr>
          <a:xfrm>
            <a:off x="4645122" y="6193061"/>
            <a:ext cx="1544012" cy="369332"/>
          </a:xfrm>
          <a:prstGeom prst="rect">
            <a:avLst/>
          </a:prstGeom>
        </p:spPr>
        <p:txBody>
          <a:bodyPr wrap="none">
            <a:spAutoFit/>
          </a:bodyPr>
          <a:lstStyle/>
          <a:p>
            <a:r>
              <a:rPr lang="ar-IQ" dirty="0"/>
              <a:t>الشكل رقم (1-1) </a:t>
            </a:r>
            <a:endParaRPr lang="en-US" dirty="0"/>
          </a:p>
        </p:txBody>
      </p:sp>
    </p:spTree>
    <p:extLst>
      <p:ext uri="{BB962C8B-B14F-4D97-AF65-F5344CB8AC3E}">
        <p14:creationId xmlns:p14="http://schemas.microsoft.com/office/powerpoint/2010/main" val="375063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AF2BA8-93F0-4B6E-BA6C-A52E4E2BD7CA}"/>
              </a:ext>
            </a:extLst>
          </p:cNvPr>
          <p:cNvSpPr>
            <a:spLocks noGrp="1"/>
          </p:cNvSpPr>
          <p:nvPr>
            <p:ph idx="1"/>
          </p:nvPr>
        </p:nvSpPr>
        <p:spPr>
          <a:xfrm>
            <a:off x="249382" y="187036"/>
            <a:ext cx="11305309" cy="6061363"/>
          </a:xfrm>
        </p:spPr>
        <p:txBody>
          <a:bodyPr/>
          <a:lstStyle/>
          <a:p>
            <a:pPr algn="r"/>
            <a:r>
              <a:rPr lang="ar-IQ" sz="3200" b="1" dirty="0"/>
              <a:t>ان عدد الحقول يجمع معاً ليكون سجلا (يمثل جميع البيانات الموصوفة بخواص محددة لكيان واحد. ومن الشكل رقم (1-1) نلاحظ ان كل صف يمثل سجل مختلف (خاص لكل زبون) وكل عمود يمثل خاصية او حقل (اسم الزبون، عنوانه،.....)، ومن هنا زيادة اي صف او عمود في الشكل تكون حقل ضمن سجل وتحتوي قيمة للبيانات.</a:t>
            </a:r>
          </a:p>
          <a:p>
            <a:pPr algn="r"/>
            <a:r>
              <a:rPr lang="ar-IQ" sz="3200" b="1" dirty="0"/>
              <a:t>ان السجلات ذات الصلة تجمع سوية لتكون ملف، فمثلا جميع سجلات المدينين تخزن في ملف حساب الدينين، والملفات تحتوي على بيانات ذات الصلة بهم يتم تجميعها لتكون قاعدة بيانات (</a:t>
            </a:r>
            <a:r>
              <a:rPr lang="en-US" sz="3200" b="1" dirty="0"/>
              <a:t>Data Base) </a:t>
            </a:r>
            <a:r>
              <a:rPr lang="ar-IQ" sz="3200" b="1" dirty="0"/>
              <a:t>ان مجموعة البيانات المرتبطة مركزيا تنسق في ملفات لغرض التحديث والاستخدام ووصول المستخدم اليها فمثلا ملف المدينين ممكن ان ينضم مع ملفات الزبائن، وتحليل المبيعات، والملفات الاخرى ذات الصلة لتشكيل قاعدة بيانات الزبائن.</a:t>
            </a:r>
          </a:p>
          <a:p>
            <a:endParaRPr lang="en-US" dirty="0"/>
          </a:p>
        </p:txBody>
      </p:sp>
    </p:spTree>
    <p:extLst>
      <p:ext uri="{BB962C8B-B14F-4D97-AF65-F5344CB8AC3E}">
        <p14:creationId xmlns:p14="http://schemas.microsoft.com/office/powerpoint/2010/main" val="377521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9B753-2A8A-43AC-ADB6-89D202CC1AC0}"/>
              </a:ext>
            </a:extLst>
          </p:cNvPr>
          <p:cNvSpPr>
            <a:spLocks noGrp="1"/>
          </p:cNvSpPr>
          <p:nvPr>
            <p:ph type="title"/>
          </p:nvPr>
        </p:nvSpPr>
        <p:spPr/>
        <p:txBody>
          <a:bodyPr/>
          <a:lstStyle/>
          <a:p>
            <a:pPr algn="r"/>
            <a:r>
              <a:rPr lang="ar-IQ" dirty="0"/>
              <a:t>انواع الملفات </a:t>
            </a:r>
            <a:r>
              <a:rPr lang="en-US" dirty="0"/>
              <a:t>Types of Files</a:t>
            </a:r>
            <a:br>
              <a:rPr lang="en-US" dirty="0"/>
            </a:br>
            <a:endParaRPr lang="en-US" dirty="0"/>
          </a:p>
        </p:txBody>
      </p:sp>
      <p:sp>
        <p:nvSpPr>
          <p:cNvPr id="3" name="Content Placeholder 2">
            <a:extLst>
              <a:ext uri="{FF2B5EF4-FFF2-40B4-BE49-F238E27FC236}">
                <a16:creationId xmlns:a16="http://schemas.microsoft.com/office/drawing/2014/main" id="{8A0F075E-A0DD-44B0-9205-4284475870C1}"/>
              </a:ext>
            </a:extLst>
          </p:cNvPr>
          <p:cNvSpPr>
            <a:spLocks noGrp="1"/>
          </p:cNvSpPr>
          <p:nvPr>
            <p:ph idx="1"/>
          </p:nvPr>
        </p:nvSpPr>
        <p:spPr>
          <a:xfrm>
            <a:off x="415636" y="2052918"/>
            <a:ext cx="11485419" cy="4500282"/>
          </a:xfrm>
        </p:spPr>
        <p:txBody>
          <a:bodyPr>
            <a:normAutofit fontScale="92500" lnSpcReduction="10000"/>
          </a:bodyPr>
          <a:lstStyle/>
          <a:p>
            <a:pPr algn="r"/>
            <a:r>
              <a:rPr lang="ar-IQ" sz="2800" b="1" dirty="0"/>
              <a:t>يوجد نوعين اساسيين تستخدم لتخزين البيانات يسمى النوع الاول بالملف الرئيسي (</a:t>
            </a:r>
            <a:r>
              <a:rPr lang="en-US" sz="2800" b="1" dirty="0"/>
              <a:t>Master File) </a:t>
            </a:r>
            <a:r>
              <a:rPr lang="ar-IQ" sz="2800" b="1" dirty="0"/>
              <a:t>والذي يشبه سجل الاستاذ في النظام اليدوي ويحتوي هذا الملف على جميع البيانات التي تحتاجها الوحدة الاقتصادية حول المفردة موضوع الاهتمام فمثلا، الملف الرئيسي (حسابات المدينين) يتضمن ارقام الزبائن وعناوينهم وكذلك ارصدة حساباتهم الجارية وحدودهم الائتمانية.</a:t>
            </a:r>
          </a:p>
          <a:p>
            <a:pPr algn="r"/>
            <a:r>
              <a:rPr lang="ar-IQ" sz="2800" b="1" dirty="0"/>
              <a:t>اما النوع الثاني من ملفات فهو ملف العمليات </a:t>
            </a:r>
            <a:r>
              <a:rPr lang="en-US" sz="2800" b="1" dirty="0"/>
              <a:t>Transaction File </a:t>
            </a:r>
            <a:r>
              <a:rPr lang="ar-IQ" sz="2800" b="1" dirty="0"/>
              <a:t>والذي يشبه سجل اليومية في النظام اليدوي، ان هذا الملف يتضمن بيانات حول احداث خاصة فمثلا ملف عمليات المبيعات يتضمن بيانات حول المبيعات خلال فترة زمنية معينة، وكذلك فان ملف عمليات النقدية يتضمن بيانات حول تحصيل النقد خلال فترة محددة من قبل الوحدة الاقتصادية.</a:t>
            </a:r>
          </a:p>
          <a:p>
            <a:pPr algn="r"/>
            <a:r>
              <a:rPr lang="ar-IQ" sz="2800" b="1" dirty="0"/>
              <a:t>وطالما الوحدة الاقتصادية تستخدم ملف العمليات لتحديث الملف الرئيسي لذا من ان يتضمن ملف العمليات جميع البيانات الخاصة بالعمليات اللازمة لغرض التحديث فمثلاً ملف عمليات المبيعات يستخدم لتحديث الملف الرئيسي لحسابات المدينون حيث يحتوي على ارقام الزبائن ومبلغ وتاريخ المبيعات</a:t>
            </a:r>
          </a:p>
          <a:p>
            <a:endParaRPr lang="en-US" b="1" dirty="0"/>
          </a:p>
        </p:txBody>
      </p:sp>
    </p:spTree>
    <p:extLst>
      <p:ext uri="{BB962C8B-B14F-4D97-AF65-F5344CB8AC3E}">
        <p14:creationId xmlns:p14="http://schemas.microsoft.com/office/powerpoint/2010/main" val="188923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F947C-D95B-4ECF-9E9B-7015BC998D64}"/>
              </a:ext>
            </a:extLst>
          </p:cNvPr>
          <p:cNvSpPr>
            <a:spLocks noGrp="1"/>
          </p:cNvSpPr>
          <p:nvPr>
            <p:ph type="title"/>
          </p:nvPr>
        </p:nvSpPr>
        <p:spPr/>
        <p:txBody>
          <a:bodyPr/>
          <a:lstStyle/>
          <a:p>
            <a:pPr algn="r"/>
            <a:r>
              <a:rPr lang="ar-IQ" dirty="0"/>
              <a:t>الوصول الى الملفات</a:t>
            </a:r>
            <a:endParaRPr lang="en-US" dirty="0"/>
          </a:p>
        </p:txBody>
      </p:sp>
      <p:sp>
        <p:nvSpPr>
          <p:cNvPr id="3" name="Content Placeholder 2">
            <a:extLst>
              <a:ext uri="{FF2B5EF4-FFF2-40B4-BE49-F238E27FC236}">
                <a16:creationId xmlns:a16="http://schemas.microsoft.com/office/drawing/2014/main" id="{D28851C9-81AA-432F-B92C-DA3DFEB4C50E}"/>
              </a:ext>
            </a:extLst>
          </p:cNvPr>
          <p:cNvSpPr>
            <a:spLocks noGrp="1"/>
          </p:cNvSpPr>
          <p:nvPr>
            <p:ph idx="1"/>
          </p:nvPr>
        </p:nvSpPr>
        <p:spPr>
          <a:xfrm>
            <a:off x="646111" y="2052918"/>
            <a:ext cx="11123325" cy="4195481"/>
          </a:xfrm>
        </p:spPr>
        <p:txBody>
          <a:bodyPr/>
          <a:lstStyle/>
          <a:p>
            <a:pPr algn="r"/>
            <a:r>
              <a:rPr lang="ar-IQ" sz="2800" b="1" dirty="0"/>
              <a:t>ان الوصول الى الملفات يتم بالطرق الاتية:</a:t>
            </a:r>
          </a:p>
          <a:p>
            <a:pPr algn="r"/>
            <a:r>
              <a:rPr lang="ar-IQ" sz="2800" b="1" dirty="0"/>
              <a:t>الوصول الى الملفات بصورة متعاقبة</a:t>
            </a:r>
          </a:p>
          <a:p>
            <a:pPr algn="r"/>
            <a:r>
              <a:rPr lang="ar-IQ" sz="2800" b="1" dirty="0"/>
              <a:t>     ان الوصول الى السجلات المخزنة حسب هذه الطريقة تتم من بداية الملف وقراءة جميع السجلات لحين الوصول الى البيانات المستهدفة وهذا اسلوب غير فعال خصوص اذا كان الطلب يتطلب سرعة الوصول الى السجلات المخزنة المستهدفة.</a:t>
            </a:r>
          </a:p>
          <a:p>
            <a:pPr algn="r"/>
            <a:r>
              <a:rPr lang="ar-IQ" sz="2800" b="1" dirty="0"/>
              <a:t>ويتم تخزين التسجيلات في مثل هذه الملفات استناداً الى المفاتيح الرئيسية (مثل ارقام الزبون من 00001 الى 99999</a:t>
            </a:r>
          </a:p>
          <a:p>
            <a:pPr algn="r"/>
            <a:endParaRPr lang="en-US" dirty="0"/>
          </a:p>
        </p:txBody>
      </p:sp>
    </p:spTree>
    <p:extLst>
      <p:ext uri="{BB962C8B-B14F-4D97-AF65-F5344CB8AC3E}">
        <p14:creationId xmlns:p14="http://schemas.microsoft.com/office/powerpoint/2010/main" val="3563282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E3E544-5857-4480-8746-8E97D796094B}"/>
              </a:ext>
            </a:extLst>
          </p:cNvPr>
          <p:cNvSpPr>
            <a:spLocks noGrp="1"/>
          </p:cNvSpPr>
          <p:nvPr>
            <p:ph idx="1"/>
          </p:nvPr>
        </p:nvSpPr>
        <p:spPr>
          <a:xfrm>
            <a:off x="131619" y="1032165"/>
            <a:ext cx="11873346" cy="5340926"/>
          </a:xfrm>
        </p:spPr>
        <p:txBody>
          <a:bodyPr>
            <a:normAutofit/>
          </a:bodyPr>
          <a:lstStyle/>
          <a:p>
            <a:pPr algn="r"/>
            <a:r>
              <a:rPr lang="ar-IQ" sz="3200" b="1" dirty="0"/>
              <a:t>.  طريقة الوصول بصورة متعاقبة مفهرسة</a:t>
            </a:r>
          </a:p>
          <a:p>
            <a:pPr algn="r"/>
            <a:r>
              <a:rPr lang="ar-IQ" sz="3200" b="1" dirty="0"/>
              <a:t>بموجب هذه الطريقة يتم فهرسة السجلات بصورة متتابعة للوصول اليها بالطريقة التتابعية حيث تخزن السجلات بأوامر متتابعة حيث لهذه الطريقة فهرست يربط المفتاح الرئيسي بالعناوين المحددة (حيث يربط مثلا ارقام الزبائن بتسلسل عناوينهم)</a:t>
            </a:r>
          </a:p>
          <a:p>
            <a:pPr algn="r"/>
            <a:r>
              <a:rPr lang="ar-IQ" sz="3200" b="1" dirty="0"/>
              <a:t>طريقة الوصول المباشر</a:t>
            </a:r>
          </a:p>
          <a:p>
            <a:pPr algn="r"/>
            <a:r>
              <a:rPr lang="ar-IQ" sz="3200" b="1" dirty="0"/>
              <a:t>يتم الوصول من خلالها نظام اللوغاريتم الرياضي المطبق على المفتاح الرئيسي لتحديد العناوين المحددة التي تخزن السجلات فيها.</a:t>
            </a:r>
          </a:p>
          <a:p>
            <a:endParaRPr lang="en-US" dirty="0"/>
          </a:p>
        </p:txBody>
      </p:sp>
    </p:spTree>
    <p:extLst>
      <p:ext uri="{BB962C8B-B14F-4D97-AF65-F5344CB8AC3E}">
        <p14:creationId xmlns:p14="http://schemas.microsoft.com/office/powerpoint/2010/main" val="1007775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TotalTime>
  <Words>631</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نظم المعلومات المحاسبية والمصرفية  للعام الدراسي 2019 – 2020</vt:lpstr>
      <vt:lpstr>بعض المفاهيم الرئيسية لتخزين البيانات: </vt:lpstr>
      <vt:lpstr>ان تخزين البيانات يكون انطلاقاً من الحقول العنصر الاصغر وينتهي بقاعدة البيانات العنصر الاكبر وكما موضح بالشكل التالي </vt:lpstr>
      <vt:lpstr>PowerPoint Presentation</vt:lpstr>
      <vt:lpstr>انواع الملفات Types of Files </vt:lpstr>
      <vt:lpstr>الوصول الى الملفات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asrashnan@gmail.com</dc:creator>
  <cp:lastModifiedBy>asrashnan@gmail.com</cp:lastModifiedBy>
  <cp:revision>8</cp:revision>
  <dcterms:created xsi:type="dcterms:W3CDTF">2020-03-04T15:16:40Z</dcterms:created>
  <dcterms:modified xsi:type="dcterms:W3CDTF">2020-03-04T15:36:40Z</dcterms:modified>
</cp:coreProperties>
</file>