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384"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DFEFB0D-F3AC-41D4-A88B-758A48D71359}"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22EB4-F252-45E8-99C9-B7446BB79AF4}" type="slidenum">
              <a:rPr lang="en-US" smtClean="0"/>
              <a:t>‹#›</a:t>
            </a:fld>
            <a:endParaRPr lang="en-US"/>
          </a:p>
        </p:txBody>
      </p:sp>
    </p:spTree>
    <p:extLst>
      <p:ext uri="{BB962C8B-B14F-4D97-AF65-F5344CB8AC3E}">
        <p14:creationId xmlns:p14="http://schemas.microsoft.com/office/powerpoint/2010/main" val="2589926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EFB0D-F3AC-41D4-A88B-758A48D71359}" type="datetimeFigureOut">
              <a:rPr lang="en-US" smtClean="0"/>
              <a:t>3/3/2020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222EB4-F252-45E8-99C9-B7446BB79AF4}" type="slidenum">
              <a:rPr lang="en-US" smtClean="0"/>
              <a:t>‹#›</a:t>
            </a:fld>
            <a:endParaRPr lang="en-US"/>
          </a:p>
        </p:txBody>
      </p:sp>
    </p:spTree>
    <p:extLst>
      <p:ext uri="{BB962C8B-B14F-4D97-AF65-F5344CB8AC3E}">
        <p14:creationId xmlns:p14="http://schemas.microsoft.com/office/powerpoint/2010/main" val="2537512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DFEFB0D-F3AC-41D4-A88B-758A48D71359}"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22EB4-F252-45E8-99C9-B7446BB79AF4}" type="slidenum">
              <a:rPr lang="en-US" smtClean="0"/>
              <a:t>‹#›</a:t>
            </a:fld>
            <a:endParaRPr lang="en-US"/>
          </a:p>
        </p:txBody>
      </p:sp>
    </p:spTree>
    <p:extLst>
      <p:ext uri="{BB962C8B-B14F-4D97-AF65-F5344CB8AC3E}">
        <p14:creationId xmlns:p14="http://schemas.microsoft.com/office/powerpoint/2010/main" val="30260220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DFEFB0D-F3AC-41D4-A88B-758A48D71359}"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22EB4-F252-45E8-99C9-B7446BB79AF4}" type="slidenum">
              <a:rPr lang="en-US" smtClean="0"/>
              <a:t>‹#›</a:t>
            </a:fld>
            <a:endParaRPr lang="en-US"/>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5560647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EFB0D-F3AC-41D4-A88B-758A48D71359}"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22EB4-F252-45E8-99C9-B7446BB79AF4}" type="slidenum">
              <a:rPr lang="en-US" smtClean="0"/>
              <a:t>‹#›</a:t>
            </a:fld>
            <a:endParaRPr lang="en-US"/>
          </a:p>
        </p:txBody>
      </p:sp>
    </p:spTree>
    <p:extLst>
      <p:ext uri="{BB962C8B-B14F-4D97-AF65-F5344CB8AC3E}">
        <p14:creationId xmlns:p14="http://schemas.microsoft.com/office/powerpoint/2010/main" val="11106272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DFEFB0D-F3AC-41D4-A88B-758A48D71359}" type="datetimeFigureOut">
              <a:rPr lang="en-US" smtClean="0"/>
              <a:t>3/3/2020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22EB4-F252-45E8-99C9-B7446BB79AF4}" type="slidenum">
              <a:rPr lang="en-US" smtClean="0"/>
              <a:t>‹#›</a:t>
            </a:fld>
            <a:endParaRPr lang="en-US"/>
          </a:p>
        </p:txBody>
      </p:sp>
    </p:spTree>
    <p:extLst>
      <p:ext uri="{BB962C8B-B14F-4D97-AF65-F5344CB8AC3E}">
        <p14:creationId xmlns:p14="http://schemas.microsoft.com/office/powerpoint/2010/main" val="31934239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DFEFB0D-F3AC-41D4-A88B-758A48D71359}" type="datetimeFigureOut">
              <a:rPr lang="en-US" smtClean="0"/>
              <a:t>3/3/2020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22EB4-F252-45E8-99C9-B7446BB79AF4}" type="slidenum">
              <a:rPr lang="en-US" smtClean="0"/>
              <a:t>‹#›</a:t>
            </a:fld>
            <a:endParaRPr lang="en-US"/>
          </a:p>
        </p:txBody>
      </p:sp>
    </p:spTree>
    <p:extLst>
      <p:ext uri="{BB962C8B-B14F-4D97-AF65-F5344CB8AC3E}">
        <p14:creationId xmlns:p14="http://schemas.microsoft.com/office/powerpoint/2010/main" val="16648465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FEFB0D-F3AC-41D4-A88B-758A48D71359}"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22EB4-F252-45E8-99C9-B7446BB79AF4}" type="slidenum">
              <a:rPr lang="en-US" smtClean="0"/>
              <a:t>‹#›</a:t>
            </a:fld>
            <a:endParaRPr lang="en-US"/>
          </a:p>
        </p:txBody>
      </p:sp>
    </p:spTree>
    <p:extLst>
      <p:ext uri="{BB962C8B-B14F-4D97-AF65-F5344CB8AC3E}">
        <p14:creationId xmlns:p14="http://schemas.microsoft.com/office/powerpoint/2010/main" val="15397306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FEFB0D-F3AC-41D4-A88B-758A48D71359}"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22EB4-F252-45E8-99C9-B7446BB79AF4}" type="slidenum">
              <a:rPr lang="en-US" smtClean="0"/>
              <a:t>‹#›</a:t>
            </a:fld>
            <a:endParaRPr lang="en-US"/>
          </a:p>
        </p:txBody>
      </p:sp>
    </p:spTree>
    <p:extLst>
      <p:ext uri="{BB962C8B-B14F-4D97-AF65-F5344CB8AC3E}">
        <p14:creationId xmlns:p14="http://schemas.microsoft.com/office/powerpoint/2010/main" val="768631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DFEFB0D-F3AC-41D4-A88B-758A48D71359}"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22EB4-F252-45E8-99C9-B7446BB79AF4}" type="slidenum">
              <a:rPr lang="en-US" smtClean="0"/>
              <a:t>‹#›</a:t>
            </a:fld>
            <a:endParaRPr lang="en-US"/>
          </a:p>
        </p:txBody>
      </p:sp>
    </p:spTree>
    <p:extLst>
      <p:ext uri="{BB962C8B-B14F-4D97-AF65-F5344CB8AC3E}">
        <p14:creationId xmlns:p14="http://schemas.microsoft.com/office/powerpoint/2010/main" val="1880300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EFB0D-F3AC-41D4-A88B-758A48D71359}"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22EB4-F252-45E8-99C9-B7446BB79AF4}" type="slidenum">
              <a:rPr lang="en-US" smtClean="0"/>
              <a:t>‹#›</a:t>
            </a:fld>
            <a:endParaRPr lang="en-US"/>
          </a:p>
        </p:txBody>
      </p:sp>
    </p:spTree>
    <p:extLst>
      <p:ext uri="{BB962C8B-B14F-4D97-AF65-F5344CB8AC3E}">
        <p14:creationId xmlns:p14="http://schemas.microsoft.com/office/powerpoint/2010/main" val="3807841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DFEFB0D-F3AC-41D4-A88B-758A48D71359}" type="datetimeFigureOut">
              <a:rPr lang="en-US" smtClean="0"/>
              <a:t>3/3/2020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222EB4-F252-45E8-99C9-B7446BB79AF4}" type="slidenum">
              <a:rPr lang="en-US" smtClean="0"/>
              <a:t>‹#›</a:t>
            </a:fld>
            <a:endParaRPr lang="en-US"/>
          </a:p>
        </p:txBody>
      </p:sp>
    </p:spTree>
    <p:extLst>
      <p:ext uri="{BB962C8B-B14F-4D97-AF65-F5344CB8AC3E}">
        <p14:creationId xmlns:p14="http://schemas.microsoft.com/office/powerpoint/2010/main" val="3269654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DFEFB0D-F3AC-41D4-A88B-758A48D71359}" type="datetimeFigureOut">
              <a:rPr lang="en-US" smtClean="0"/>
              <a:t>3/3/2020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222EB4-F252-45E8-99C9-B7446BB79AF4}" type="slidenum">
              <a:rPr lang="en-US" smtClean="0"/>
              <a:t>‹#›</a:t>
            </a:fld>
            <a:endParaRPr lang="en-US"/>
          </a:p>
        </p:txBody>
      </p:sp>
    </p:spTree>
    <p:extLst>
      <p:ext uri="{BB962C8B-B14F-4D97-AF65-F5344CB8AC3E}">
        <p14:creationId xmlns:p14="http://schemas.microsoft.com/office/powerpoint/2010/main" val="4050190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BDFEFB0D-F3AC-41D4-A88B-758A48D71359}" type="datetimeFigureOut">
              <a:rPr lang="en-US" smtClean="0"/>
              <a:t>3/3/2020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F3222EB4-F252-45E8-99C9-B7446BB79AF4}" type="slidenum">
              <a:rPr lang="en-US" smtClean="0"/>
              <a:t>‹#›</a:t>
            </a:fld>
            <a:endParaRPr lang="en-US"/>
          </a:p>
        </p:txBody>
      </p:sp>
    </p:spTree>
    <p:extLst>
      <p:ext uri="{BB962C8B-B14F-4D97-AF65-F5344CB8AC3E}">
        <p14:creationId xmlns:p14="http://schemas.microsoft.com/office/powerpoint/2010/main" val="246900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DFEFB0D-F3AC-41D4-A88B-758A48D71359}" type="datetimeFigureOut">
              <a:rPr lang="en-US" smtClean="0"/>
              <a:t>3/3/2020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F3222EB4-F252-45E8-99C9-B7446BB79AF4}" type="slidenum">
              <a:rPr lang="en-US" smtClean="0"/>
              <a:t>‹#›</a:t>
            </a:fld>
            <a:endParaRPr lang="en-US"/>
          </a:p>
        </p:txBody>
      </p:sp>
    </p:spTree>
    <p:extLst>
      <p:ext uri="{BB962C8B-B14F-4D97-AF65-F5344CB8AC3E}">
        <p14:creationId xmlns:p14="http://schemas.microsoft.com/office/powerpoint/2010/main" val="2466155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BDFEFB0D-F3AC-41D4-A88B-758A48D71359}" type="datetimeFigureOut">
              <a:rPr lang="en-US" smtClean="0"/>
              <a:t>3/3/2020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F3222EB4-F252-45E8-99C9-B7446BB79AF4}" type="slidenum">
              <a:rPr lang="en-US" smtClean="0"/>
              <a:t>‹#›</a:t>
            </a:fld>
            <a:endParaRPr lang="en-US"/>
          </a:p>
        </p:txBody>
      </p:sp>
    </p:spTree>
    <p:extLst>
      <p:ext uri="{BB962C8B-B14F-4D97-AF65-F5344CB8AC3E}">
        <p14:creationId xmlns:p14="http://schemas.microsoft.com/office/powerpoint/2010/main" val="3144469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EFB0D-F3AC-41D4-A88B-758A48D71359}" type="datetimeFigureOut">
              <a:rPr lang="en-US" smtClean="0"/>
              <a:t>3/3/2020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222EB4-F252-45E8-99C9-B7446BB79AF4}" type="slidenum">
              <a:rPr lang="en-US" smtClean="0"/>
              <a:t>‹#›</a:t>
            </a:fld>
            <a:endParaRPr lang="en-US"/>
          </a:p>
        </p:txBody>
      </p:sp>
    </p:spTree>
    <p:extLst>
      <p:ext uri="{BB962C8B-B14F-4D97-AF65-F5344CB8AC3E}">
        <p14:creationId xmlns:p14="http://schemas.microsoft.com/office/powerpoint/2010/main" val="3917553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DFEFB0D-F3AC-41D4-A88B-758A48D71359}" type="datetimeFigureOut">
              <a:rPr lang="en-US" smtClean="0"/>
              <a:t>3/3/2020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F3222EB4-F252-45E8-99C9-B7446BB79AF4}" type="slidenum">
              <a:rPr lang="en-US" smtClean="0"/>
              <a:t>‹#›</a:t>
            </a:fld>
            <a:endParaRPr lang="en-US"/>
          </a:p>
        </p:txBody>
      </p:sp>
    </p:spTree>
    <p:extLst>
      <p:ext uri="{BB962C8B-B14F-4D97-AF65-F5344CB8AC3E}">
        <p14:creationId xmlns:p14="http://schemas.microsoft.com/office/powerpoint/2010/main" val="275256718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1F222-C69F-479A-B0D7-4DC8BCF07712}"/>
              </a:ext>
            </a:extLst>
          </p:cNvPr>
          <p:cNvSpPr>
            <a:spLocks noGrp="1"/>
          </p:cNvSpPr>
          <p:nvPr>
            <p:ph type="ctrTitle"/>
          </p:nvPr>
        </p:nvSpPr>
        <p:spPr>
          <a:xfrm>
            <a:off x="637308" y="484909"/>
            <a:ext cx="11132127" cy="3329581"/>
          </a:xfrm>
        </p:spPr>
        <p:txBody>
          <a:bodyPr/>
          <a:lstStyle/>
          <a:p>
            <a:pPr algn="ctr"/>
            <a:r>
              <a:rPr lang="ar-IQ" dirty="0"/>
              <a:t>نظم المعلومات المحاسبية والمصرفية </a:t>
            </a:r>
            <a:br>
              <a:rPr lang="ar-IQ" dirty="0"/>
            </a:br>
            <a:r>
              <a:rPr lang="ar-IQ" dirty="0"/>
              <a:t>للعام الدراسي 2019 – 2020</a:t>
            </a:r>
            <a:endParaRPr lang="en-US" dirty="0"/>
          </a:p>
        </p:txBody>
      </p:sp>
      <p:sp>
        <p:nvSpPr>
          <p:cNvPr id="3" name="Subtitle 2">
            <a:extLst>
              <a:ext uri="{FF2B5EF4-FFF2-40B4-BE49-F238E27FC236}">
                <a16:creationId xmlns:a16="http://schemas.microsoft.com/office/drawing/2014/main" id="{7D9E6A8E-02DD-43C9-A56C-F204B5D9E42B}"/>
              </a:ext>
            </a:extLst>
          </p:cNvPr>
          <p:cNvSpPr>
            <a:spLocks noGrp="1"/>
          </p:cNvSpPr>
          <p:nvPr>
            <p:ph type="subTitle" idx="1"/>
          </p:nvPr>
        </p:nvSpPr>
        <p:spPr>
          <a:xfrm>
            <a:off x="1154955" y="4239491"/>
            <a:ext cx="9984100" cy="2272145"/>
          </a:xfrm>
        </p:spPr>
        <p:txBody>
          <a:bodyPr>
            <a:normAutofit/>
          </a:bodyPr>
          <a:lstStyle/>
          <a:p>
            <a:pPr algn="r"/>
            <a:r>
              <a:rPr lang="ar-IQ" b="1" dirty="0">
                <a:solidFill>
                  <a:schemeClr val="tx1"/>
                </a:solidFill>
              </a:rPr>
              <a:t>الجامعة المستنصرية / كلية الادارة والاقتصاد </a:t>
            </a:r>
          </a:p>
          <a:p>
            <a:pPr algn="r"/>
            <a:r>
              <a:rPr lang="ar-IQ" b="1" dirty="0">
                <a:solidFill>
                  <a:schemeClr val="tx1"/>
                </a:solidFill>
              </a:rPr>
              <a:t>قسم العلوم المالية والمصرفية </a:t>
            </a:r>
          </a:p>
          <a:p>
            <a:pPr algn="r"/>
            <a:r>
              <a:rPr lang="ar-IQ" b="1" dirty="0">
                <a:solidFill>
                  <a:schemeClr val="tx1"/>
                </a:solidFill>
              </a:rPr>
              <a:t>/ المرحلة اللرابعة / ك 1 م 1 </a:t>
            </a:r>
          </a:p>
          <a:p>
            <a:pPr algn="r"/>
            <a:r>
              <a:rPr lang="ar-IQ" b="1" dirty="0">
                <a:solidFill>
                  <a:schemeClr val="tx1"/>
                </a:solidFill>
              </a:rPr>
              <a:t>مدرس المادة : م . م اسراء شنان ثابت </a:t>
            </a:r>
          </a:p>
          <a:p>
            <a:endParaRPr lang="en-US" dirty="0"/>
          </a:p>
        </p:txBody>
      </p:sp>
    </p:spTree>
    <p:extLst>
      <p:ext uri="{BB962C8B-B14F-4D97-AF65-F5344CB8AC3E}">
        <p14:creationId xmlns:p14="http://schemas.microsoft.com/office/powerpoint/2010/main" val="1827175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69996-BBD8-4B7F-AECF-6C24C2464960}"/>
              </a:ext>
            </a:extLst>
          </p:cNvPr>
          <p:cNvSpPr>
            <a:spLocks noGrp="1"/>
          </p:cNvSpPr>
          <p:nvPr>
            <p:ph type="title"/>
          </p:nvPr>
        </p:nvSpPr>
        <p:spPr>
          <a:xfrm>
            <a:off x="270164" y="452718"/>
            <a:ext cx="11339945" cy="1400530"/>
          </a:xfrm>
        </p:spPr>
        <p:txBody>
          <a:bodyPr/>
          <a:lstStyle/>
          <a:p>
            <a:r>
              <a:rPr lang="ar-IQ" sz="4400" b="1" dirty="0"/>
              <a:t>مدخلات البيانات وخزنها </a:t>
            </a:r>
            <a:r>
              <a:rPr lang="en-US" sz="4400" b="1" dirty="0"/>
              <a:t>Data Input And Storage</a:t>
            </a:r>
            <a:endParaRPr lang="en-US" dirty="0"/>
          </a:p>
        </p:txBody>
      </p:sp>
      <p:sp>
        <p:nvSpPr>
          <p:cNvPr id="3" name="Content Placeholder 2">
            <a:extLst>
              <a:ext uri="{FF2B5EF4-FFF2-40B4-BE49-F238E27FC236}">
                <a16:creationId xmlns:a16="http://schemas.microsoft.com/office/drawing/2014/main" id="{8DEF7FF7-BFD3-42F2-8529-08CA62C87687}"/>
              </a:ext>
            </a:extLst>
          </p:cNvPr>
          <p:cNvSpPr>
            <a:spLocks noGrp="1"/>
          </p:cNvSpPr>
          <p:nvPr>
            <p:ph idx="1"/>
          </p:nvPr>
        </p:nvSpPr>
        <p:spPr>
          <a:xfrm>
            <a:off x="408710" y="2052918"/>
            <a:ext cx="11409218" cy="4195481"/>
          </a:xfrm>
        </p:spPr>
        <p:txBody>
          <a:bodyPr/>
          <a:lstStyle/>
          <a:p>
            <a:pPr indent="457200" algn="justLow" rtl="1"/>
            <a:r>
              <a:rPr lang="ar-IQ" sz="3200" dirty="0"/>
              <a:t>تمثل الاحداث الاقتصادية المعبر عنها بوحدة النقد بمثابة المادة الخام التي يعالجها نظام المعلومات المحاسبي، وتنشأ هذه الاحداث من خلال ممارسة الوحدة الاقتصادية لا نشاطاتها سواء كانت داخل الوحدة الاقتصادية ام من خلال علاقتها المتبادلة مع البيئة المحيطة بها.</a:t>
            </a:r>
          </a:p>
          <a:p>
            <a:pPr indent="457200" algn="justLow" rtl="1"/>
            <a:r>
              <a:rPr lang="ar-IQ" sz="3200" dirty="0"/>
              <a:t>هذه الاحداث توثق من خلال المستندات التي تعتبر مدخلات نظام المعلومات المحاسبي والتي تمثل الدليل لحدوث العمليات الاقتصادية وفضلاً عن ذلك تعتبر هذه المستندات احد اهم العناصر الاساسية للرقابة الداخلية من اجل اكتشاف الاخطاء ومنع حالات الغش والتلاعب... الخ</a:t>
            </a:r>
            <a:r>
              <a:rPr lang="ar-IQ" dirty="0"/>
              <a:t>.</a:t>
            </a:r>
          </a:p>
          <a:p>
            <a:endParaRPr lang="en-US" dirty="0"/>
          </a:p>
        </p:txBody>
      </p:sp>
    </p:spTree>
    <p:extLst>
      <p:ext uri="{BB962C8B-B14F-4D97-AF65-F5344CB8AC3E}">
        <p14:creationId xmlns:p14="http://schemas.microsoft.com/office/powerpoint/2010/main" val="956558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C5A30-F1B7-4A45-8176-49B1DB52BDFE}"/>
              </a:ext>
            </a:extLst>
          </p:cNvPr>
          <p:cNvSpPr>
            <a:spLocks noGrp="1"/>
          </p:cNvSpPr>
          <p:nvPr>
            <p:ph type="title"/>
          </p:nvPr>
        </p:nvSpPr>
        <p:spPr>
          <a:xfrm>
            <a:off x="131618" y="452718"/>
            <a:ext cx="11831782" cy="1400530"/>
          </a:xfrm>
        </p:spPr>
        <p:txBody>
          <a:bodyPr/>
          <a:lstStyle/>
          <a:p>
            <a:r>
              <a:rPr lang="ar-IQ" sz="4400" b="1" dirty="0">
                <a:solidFill>
                  <a:schemeClr val="tx1"/>
                </a:solidFill>
              </a:rPr>
              <a:t>وتلعب المستندات دوراً مهماً في النظام المحاسبي للأسباب التالية:</a:t>
            </a:r>
            <a:br>
              <a:rPr lang="ar-IQ" sz="4400" b="1" dirty="0">
                <a:solidFill>
                  <a:schemeClr val="tx1"/>
                </a:solidFill>
              </a:rPr>
            </a:br>
            <a:endParaRPr lang="en-US" dirty="0"/>
          </a:p>
        </p:txBody>
      </p:sp>
      <p:sp>
        <p:nvSpPr>
          <p:cNvPr id="3" name="Content Placeholder 2">
            <a:extLst>
              <a:ext uri="{FF2B5EF4-FFF2-40B4-BE49-F238E27FC236}">
                <a16:creationId xmlns:a16="http://schemas.microsoft.com/office/drawing/2014/main" id="{5F992A55-F619-4934-AD56-8C9F7BDB5B8B}"/>
              </a:ext>
            </a:extLst>
          </p:cNvPr>
          <p:cNvSpPr>
            <a:spLocks noGrp="1"/>
          </p:cNvSpPr>
          <p:nvPr>
            <p:ph idx="1"/>
          </p:nvPr>
        </p:nvSpPr>
        <p:spPr>
          <a:xfrm>
            <a:off x="429491" y="2052918"/>
            <a:ext cx="11533909" cy="4195481"/>
          </a:xfrm>
        </p:spPr>
        <p:txBody>
          <a:bodyPr/>
          <a:lstStyle/>
          <a:p>
            <a:pPr algn="justLow" rtl="1"/>
            <a:endParaRPr lang="ar-IQ" b="1" dirty="0"/>
          </a:p>
          <a:p>
            <a:pPr marL="173038" indent="-173038" algn="justLow" rtl="1">
              <a:buFont typeface="+mj-lt"/>
              <a:buAutoNum type="arabicPeriod"/>
            </a:pPr>
            <a:r>
              <a:rPr lang="ar-IQ" sz="3200" b="1" dirty="0"/>
              <a:t>تشكل الاساس لتحديد تدفق البيانات داخل الوحدة الاقتصادية عن طريق تحديد نشوء هذه المستندات وانتقالها.</a:t>
            </a:r>
          </a:p>
          <a:p>
            <a:pPr marL="173038" indent="-173038" algn="justLow" rtl="1">
              <a:buFont typeface="+mj-lt"/>
              <a:buAutoNum type="arabicPeriod"/>
            </a:pPr>
            <a:r>
              <a:rPr lang="ar-IQ" sz="3200" b="1" dirty="0"/>
              <a:t>تستخدم وسيلة لأثبات العمليات وتسجيلها في السجلات.</a:t>
            </a:r>
          </a:p>
          <a:p>
            <a:pPr marL="173038" indent="-173038" algn="justLow" rtl="1">
              <a:buFont typeface="+mj-lt"/>
              <a:buAutoNum type="arabicPeriod"/>
            </a:pPr>
            <a:r>
              <a:rPr lang="ar-IQ" sz="3200" b="1" dirty="0"/>
              <a:t>تستخدم كأداة لمتابعة سير نظام العمليات في الوحدة الاقتصادية.</a:t>
            </a:r>
          </a:p>
          <a:p>
            <a:pPr marL="173038" indent="-173038" algn="justLow" rtl="1">
              <a:buFont typeface="+mj-lt"/>
              <a:buAutoNum type="arabicPeriod"/>
            </a:pPr>
            <a:r>
              <a:rPr lang="ar-IQ" sz="3200" b="1" dirty="0"/>
              <a:t>تستخدم بعض المستندات كأساس في اعداد مستندات اخرى. فإعداد فاتورة بيع يتم على اساس امر البيع.</a:t>
            </a:r>
          </a:p>
          <a:p>
            <a:endParaRPr lang="en-US" dirty="0"/>
          </a:p>
        </p:txBody>
      </p:sp>
    </p:spTree>
    <p:extLst>
      <p:ext uri="{BB962C8B-B14F-4D97-AF65-F5344CB8AC3E}">
        <p14:creationId xmlns:p14="http://schemas.microsoft.com/office/powerpoint/2010/main" val="151892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CA8D8-F1EE-41CB-8694-47617943D0DD}"/>
              </a:ext>
            </a:extLst>
          </p:cNvPr>
          <p:cNvSpPr>
            <a:spLocks noGrp="1"/>
          </p:cNvSpPr>
          <p:nvPr>
            <p:ph type="title"/>
          </p:nvPr>
        </p:nvSpPr>
        <p:spPr>
          <a:xfrm>
            <a:off x="110836" y="452718"/>
            <a:ext cx="11977255" cy="1400530"/>
          </a:xfrm>
        </p:spPr>
        <p:txBody>
          <a:bodyPr/>
          <a:lstStyle/>
          <a:p>
            <a:pPr algn="r"/>
            <a:r>
              <a:rPr lang="ar-IQ" b="1" dirty="0"/>
              <a:t>ولأجل تسهيل عملية معالجة البيانات لابد ان تكون لمدخلات البيانات مستلزماتها التالية:</a:t>
            </a:r>
            <a:br>
              <a:rPr lang="ar-IQ" b="1" dirty="0"/>
            </a:br>
            <a:endParaRPr lang="en-US" dirty="0"/>
          </a:p>
        </p:txBody>
      </p:sp>
      <p:sp>
        <p:nvSpPr>
          <p:cNvPr id="3" name="Content Placeholder 2">
            <a:extLst>
              <a:ext uri="{FF2B5EF4-FFF2-40B4-BE49-F238E27FC236}">
                <a16:creationId xmlns:a16="http://schemas.microsoft.com/office/drawing/2014/main" id="{973E8B0B-F0F4-4ED5-867B-8D460F151285}"/>
              </a:ext>
            </a:extLst>
          </p:cNvPr>
          <p:cNvSpPr>
            <a:spLocks noGrp="1"/>
          </p:cNvSpPr>
          <p:nvPr>
            <p:ph idx="1"/>
          </p:nvPr>
        </p:nvSpPr>
        <p:spPr>
          <a:xfrm>
            <a:off x="339437" y="1853248"/>
            <a:ext cx="11319164" cy="4195481"/>
          </a:xfrm>
        </p:spPr>
        <p:txBody>
          <a:bodyPr>
            <a:normAutofit/>
          </a:bodyPr>
          <a:lstStyle/>
          <a:p>
            <a:pPr marL="173038" indent="-173038" algn="justLow" rtl="1">
              <a:buFont typeface="Arial" pitchFamily="34" charset="0"/>
              <a:buChar char="•"/>
            </a:pPr>
            <a:r>
              <a:rPr lang="ar-IQ" sz="2800" b="1" dirty="0"/>
              <a:t>التصنيف من خلال تخصيص رموز تحديدية لها (رقم الحساب، رقم القسم، ... الخ) لتسجيل البيانات على اساس نظام مهيأ كدليل الحسابات.</a:t>
            </a:r>
          </a:p>
          <a:p>
            <a:pPr marL="173038" indent="-173038" algn="justLow" rtl="1">
              <a:buFont typeface="Arial" pitchFamily="34" charset="0"/>
              <a:buChar char="•"/>
            </a:pPr>
            <a:r>
              <a:rPr lang="ar-IQ" sz="2800" b="1" dirty="0"/>
              <a:t>التحقق من دقة البيانات وهذا مهم من أجل فاعلية اكثر لتلافي ادخال بيانات خاطئة بدلاً من كشفها وتصحيحها في وقت الادخال او مرة واحدة داخل النظام.</a:t>
            </a:r>
          </a:p>
          <a:p>
            <a:pPr marL="173038" indent="-173038" algn="justLow" rtl="1">
              <a:buFont typeface="Arial" pitchFamily="34" charset="0"/>
              <a:buChar char="•"/>
            </a:pPr>
            <a:r>
              <a:rPr lang="ar-IQ" sz="2800" b="1" dirty="0"/>
              <a:t>وعادة يتم الحصول على بيانات المدخلات بشكل مطبوع يطلق عليها مصادر المستندات وقد تكون اما داخلية مثل اوامر البيع، طلبات الشراء، ونموذج وقت العمل، واما خارجية مثل فواتير البيع من المجهزين والشيكات واشعار الحوالات من الزبائن.</a:t>
            </a:r>
          </a:p>
          <a:p>
            <a:endParaRPr lang="en-US" sz="2800" b="1" dirty="0"/>
          </a:p>
        </p:txBody>
      </p:sp>
    </p:spTree>
    <p:extLst>
      <p:ext uri="{BB962C8B-B14F-4D97-AF65-F5344CB8AC3E}">
        <p14:creationId xmlns:p14="http://schemas.microsoft.com/office/powerpoint/2010/main" val="2233481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46E9B-F4AF-47EC-80F0-130CD81D9642}"/>
              </a:ext>
            </a:extLst>
          </p:cNvPr>
          <p:cNvSpPr>
            <a:spLocks noGrp="1"/>
          </p:cNvSpPr>
          <p:nvPr>
            <p:ph type="title"/>
          </p:nvPr>
        </p:nvSpPr>
        <p:spPr>
          <a:xfrm>
            <a:off x="200891" y="452718"/>
            <a:ext cx="11540836" cy="1400530"/>
          </a:xfrm>
        </p:spPr>
        <p:txBody>
          <a:bodyPr/>
          <a:lstStyle/>
          <a:p>
            <a:pPr algn="r"/>
            <a:r>
              <a:rPr lang="ar-IQ" b="1" dirty="0"/>
              <a:t>الجودة الشاملة لتصميم مدخلات النظم:</a:t>
            </a:r>
            <a:br>
              <a:rPr lang="ar-IQ" b="1" dirty="0"/>
            </a:br>
            <a:endParaRPr lang="en-US" dirty="0"/>
          </a:p>
        </p:txBody>
      </p:sp>
      <p:sp>
        <p:nvSpPr>
          <p:cNvPr id="3" name="Content Placeholder 2">
            <a:extLst>
              <a:ext uri="{FF2B5EF4-FFF2-40B4-BE49-F238E27FC236}">
                <a16:creationId xmlns:a16="http://schemas.microsoft.com/office/drawing/2014/main" id="{5B5AD05B-E48A-4D7F-A755-E087B9888706}"/>
              </a:ext>
            </a:extLst>
          </p:cNvPr>
          <p:cNvSpPr>
            <a:spLocks noGrp="1"/>
          </p:cNvSpPr>
          <p:nvPr>
            <p:ph idx="1"/>
          </p:nvPr>
        </p:nvSpPr>
        <p:spPr>
          <a:xfrm>
            <a:off x="318656" y="1752601"/>
            <a:ext cx="11755580" cy="4869872"/>
          </a:xfrm>
        </p:spPr>
        <p:txBody>
          <a:bodyPr>
            <a:normAutofit/>
          </a:bodyPr>
          <a:lstStyle/>
          <a:p>
            <a:pPr algn="justLow" rtl="1"/>
            <a:r>
              <a:rPr lang="ar-IQ" sz="2400" b="1" dirty="0"/>
              <a:t>عند تصميم مدخلات نظم المعلومات المحاسبية لابد من مراعاة توفر المعايير اللازمة التي تحدد صفات تلك المدخلات ومنها:</a:t>
            </a:r>
          </a:p>
          <a:p>
            <a:pPr marL="173038" indent="-173038" algn="justLow" rtl="1">
              <a:buFont typeface="+mj-lt"/>
              <a:buAutoNum type="arabicPeriod"/>
            </a:pPr>
            <a:r>
              <a:rPr lang="ar-IQ" sz="2400" b="1" dirty="0"/>
              <a:t>الاكتمال: يجب ادخال جميع البيانات اللازمة بصورة مكتملة وبدون أي نقص الى السجلات (اذا كان النظام يدوي) والى جميع الملفات (اذا كان النظام آلي).</a:t>
            </a:r>
          </a:p>
          <a:p>
            <a:pPr marL="173038" indent="-173038" algn="justLow" rtl="1">
              <a:buFont typeface="+mj-lt"/>
              <a:buAutoNum type="arabicPeriod"/>
            </a:pPr>
            <a:r>
              <a:rPr lang="ar-IQ" sz="2400" b="1" dirty="0"/>
              <a:t>الملائمة: ان البيانات المدخلة ينبغي ان تكون ملائمة للغرض الذي ادخلت من اجله بحيث تكون ملائمة لعملية صنع القرار والا فأنها ستكون عبئاً على النظام ومضلله له</a:t>
            </a:r>
          </a:p>
          <a:p>
            <a:pPr marL="173038" indent="-173038" algn="justLow" rtl="1">
              <a:buFont typeface="+mj-lt"/>
              <a:buAutoNum type="arabicPeriod"/>
            </a:pPr>
            <a:r>
              <a:rPr lang="ar-IQ" sz="2400" b="1" dirty="0"/>
              <a:t>ضمان الامن: تدخل البيانات من قبل اشخاص مفوضين بذلك ضماناً لامن نظام المعلومات وفي حالة النظام الآلي فيستخدم عادة كلمة سر (</a:t>
            </a:r>
            <a:r>
              <a:rPr lang="en-US" sz="2400" b="1" dirty="0"/>
              <a:t>Password</a:t>
            </a:r>
            <a:r>
              <a:rPr lang="ar-IQ" sz="2400" b="1" dirty="0"/>
              <a:t>) </a:t>
            </a:r>
          </a:p>
          <a:p>
            <a:pPr marL="173038" indent="-173038" algn="justLow" rtl="1">
              <a:buFont typeface="+mj-lt"/>
              <a:buAutoNum type="arabicPeriod"/>
            </a:pPr>
            <a:r>
              <a:rPr lang="ar-IQ" sz="2400" b="1" dirty="0"/>
              <a:t>الدقة: يجب توخي الدقة عند ادخال البيانات في النظام ومن دون أي خطأ لما لذلك من أهمية لاحقة توثر على مخرجات النظام وخصوصاَ التقارير المالية.</a:t>
            </a:r>
          </a:p>
          <a:p>
            <a:pPr marL="173038" indent="-173038" algn="justLow" rtl="1">
              <a:buFont typeface="+mj-lt"/>
              <a:buAutoNum type="arabicPeriod"/>
            </a:pPr>
            <a:r>
              <a:rPr lang="ar-IQ" sz="2400" b="1" dirty="0"/>
              <a:t>الوقتية: يتمثل بادخال البيانات المطلوبة في النظام بالوقت المناسب من دون ارتكاب خطأ خلال هذا الوقت</a:t>
            </a:r>
          </a:p>
          <a:p>
            <a:endParaRPr lang="en-US" dirty="0"/>
          </a:p>
        </p:txBody>
      </p:sp>
    </p:spTree>
    <p:extLst>
      <p:ext uri="{BB962C8B-B14F-4D97-AF65-F5344CB8AC3E}">
        <p14:creationId xmlns:p14="http://schemas.microsoft.com/office/powerpoint/2010/main" val="3326885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E25C2-8931-4AFD-9453-39941FDBEB6F}"/>
              </a:ext>
            </a:extLst>
          </p:cNvPr>
          <p:cNvSpPr>
            <a:spLocks noGrp="1"/>
          </p:cNvSpPr>
          <p:nvPr>
            <p:ph type="title"/>
          </p:nvPr>
        </p:nvSpPr>
        <p:spPr>
          <a:xfrm>
            <a:off x="646111" y="452718"/>
            <a:ext cx="10998634" cy="1400530"/>
          </a:xfrm>
        </p:spPr>
        <p:txBody>
          <a:bodyPr/>
          <a:lstStyle/>
          <a:p>
            <a:pPr algn="r"/>
            <a:r>
              <a:rPr lang="ar-IQ" b="1" dirty="0">
                <a:solidFill>
                  <a:schemeClr val="tx1"/>
                </a:solidFill>
              </a:rPr>
              <a:t>انواع المستندات اللازمة لنظام المعلومات المحاسبي</a:t>
            </a:r>
            <a:br>
              <a:rPr lang="ar-IQ" b="1" dirty="0">
                <a:solidFill>
                  <a:prstClr val="black"/>
                </a:solidFill>
              </a:rPr>
            </a:br>
            <a:endParaRPr lang="en-US" dirty="0"/>
          </a:p>
        </p:txBody>
      </p:sp>
      <p:sp>
        <p:nvSpPr>
          <p:cNvPr id="3" name="Content Placeholder 2">
            <a:extLst>
              <a:ext uri="{FF2B5EF4-FFF2-40B4-BE49-F238E27FC236}">
                <a16:creationId xmlns:a16="http://schemas.microsoft.com/office/drawing/2014/main" id="{DC2A7E24-B3A2-4B4E-9735-0778866FF7FF}"/>
              </a:ext>
            </a:extLst>
          </p:cNvPr>
          <p:cNvSpPr>
            <a:spLocks noGrp="1"/>
          </p:cNvSpPr>
          <p:nvPr>
            <p:ph idx="1"/>
          </p:nvPr>
        </p:nvSpPr>
        <p:spPr>
          <a:xfrm>
            <a:off x="228600" y="1489364"/>
            <a:ext cx="11880273" cy="5264727"/>
          </a:xfrm>
        </p:spPr>
        <p:txBody>
          <a:bodyPr>
            <a:normAutofit/>
          </a:bodyPr>
          <a:lstStyle/>
          <a:p>
            <a:pPr lvl="0" algn="justLow" rtl="1"/>
            <a:r>
              <a:rPr lang="ar-IQ" b="1" dirty="0"/>
              <a:t>يوجد نوعان من المستندات التي تستخدم كمدخلات في نظام المعلومات المحاسبي والتي من الممكن توضيحها كما يأتي:</a:t>
            </a:r>
          </a:p>
          <a:p>
            <a:pPr marL="173038" lvl="0" indent="-173038" algn="justLow" rtl="1">
              <a:buFont typeface="+mj-lt"/>
              <a:buAutoNum type="arabicPeriod"/>
            </a:pPr>
            <a:r>
              <a:rPr lang="ar-IQ" b="1" dirty="0"/>
              <a:t>المستندات الثبوتية:</a:t>
            </a:r>
          </a:p>
          <a:p>
            <a:pPr lvl="0" indent="173038" algn="justLow" rtl="1"/>
            <a:r>
              <a:rPr lang="ar-IQ" b="1" dirty="0"/>
              <a:t>هي المستندات التي تؤيد حدوث العملية في الوحدة الاقتصادية وعادة ما ترفق مع المستندات المحاسبية لتؤيدها ومن الامثلة عليها قوائم الشراء، عقد الايجار، قوائم الهاتف، امر البيع .... الخ.</a:t>
            </a:r>
          </a:p>
          <a:p>
            <a:pPr lvl="0" algn="justLow" rtl="1"/>
            <a:r>
              <a:rPr lang="ar-IQ" b="1" dirty="0"/>
              <a:t>2. المستندات المحاسبية:</a:t>
            </a:r>
          </a:p>
          <a:p>
            <a:pPr lvl="0" indent="173038" algn="justLow" rtl="1"/>
            <a:r>
              <a:rPr lang="ar-IQ" b="1" dirty="0"/>
              <a:t>هي نماذج تصمم لتدرج فيها البيانات التي تخص المعاملة المالية وتنقل تلك البيانات في العادة من المستندات الثبوتية المرفقة بها، اما اهم البيانات التي تحتويها تلك المستندات هي المبلغ رقماً، وكتابة، والتبويب، ونوع الصرف او القبض، واسماء وتواقيع الموظفين المخولين بالصرف او القبض ورقم المستند عادة ما تقسم تلك المستندات الى ثلاثة انواع:</a:t>
            </a:r>
          </a:p>
          <a:p>
            <a:pPr marL="173038" lvl="0" indent="-173038" algn="justLow" rtl="1">
              <a:buAutoNum type="arabic1Minus"/>
            </a:pPr>
            <a:r>
              <a:rPr lang="ar-IQ" b="1" dirty="0"/>
              <a:t>مستند الصرف: يستعمل لتنفيذ كافة العمليات – المتعلقة بالصرف من قبل الوحدة الاقتصادية.</a:t>
            </a:r>
          </a:p>
          <a:p>
            <a:pPr marL="173038" lvl="0" indent="-173038" algn="justLow" rtl="1">
              <a:buAutoNum type="arabic1Minus"/>
            </a:pPr>
            <a:r>
              <a:rPr lang="ar-IQ" b="1" dirty="0"/>
              <a:t>مستند القبض: يستعمل لتنفيذ كافة العمليات المتعلقة بقبض النقدية والمتمثلة بالإيرادات التي تحصل عليها الوحدة الاقتصادية من الغير.</a:t>
            </a:r>
          </a:p>
          <a:p>
            <a:pPr marL="173038" lvl="0" indent="-173038" algn="justLow" rtl="1">
              <a:buAutoNum type="arabic1Minus"/>
            </a:pPr>
            <a:r>
              <a:rPr lang="ar-IQ" b="1" dirty="0"/>
              <a:t>مستند القيد: يستخدم لتثبيت قيود التسويات التي لا تتضمن عمليات دفع او قبض فعلية.</a:t>
            </a:r>
          </a:p>
          <a:p>
            <a:endParaRPr lang="en-US" b="1" dirty="0"/>
          </a:p>
        </p:txBody>
      </p:sp>
    </p:spTree>
    <p:extLst>
      <p:ext uri="{BB962C8B-B14F-4D97-AF65-F5344CB8AC3E}">
        <p14:creationId xmlns:p14="http://schemas.microsoft.com/office/powerpoint/2010/main" val="526246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E0097-08F3-4500-B63A-2ACF4BEBDAE4}"/>
              </a:ext>
            </a:extLst>
          </p:cNvPr>
          <p:cNvSpPr>
            <a:spLocks noGrp="1"/>
          </p:cNvSpPr>
          <p:nvPr>
            <p:ph type="title"/>
          </p:nvPr>
        </p:nvSpPr>
        <p:spPr>
          <a:xfrm>
            <a:off x="96983" y="452718"/>
            <a:ext cx="11984182" cy="1036646"/>
          </a:xfrm>
        </p:spPr>
        <p:txBody>
          <a:bodyPr/>
          <a:lstStyle/>
          <a:p>
            <a:pPr algn="r"/>
            <a:r>
              <a:rPr lang="ar-IQ" dirty="0"/>
              <a:t>مبادئ تصميم الشكل الجيد للمستندات</a:t>
            </a:r>
            <a:br>
              <a:rPr lang="en-US" dirty="0"/>
            </a:br>
            <a:endParaRPr lang="en-US" dirty="0"/>
          </a:p>
        </p:txBody>
      </p:sp>
      <p:sp>
        <p:nvSpPr>
          <p:cNvPr id="3" name="Content Placeholder 2">
            <a:extLst>
              <a:ext uri="{FF2B5EF4-FFF2-40B4-BE49-F238E27FC236}">
                <a16:creationId xmlns:a16="http://schemas.microsoft.com/office/drawing/2014/main" id="{4D7E18B7-7DEF-4788-AD43-83FE9457CC34}"/>
              </a:ext>
            </a:extLst>
          </p:cNvPr>
          <p:cNvSpPr>
            <a:spLocks noGrp="1"/>
          </p:cNvSpPr>
          <p:nvPr>
            <p:ph idx="1"/>
          </p:nvPr>
        </p:nvSpPr>
        <p:spPr>
          <a:xfrm>
            <a:off x="318656" y="1413164"/>
            <a:ext cx="11520054" cy="4835235"/>
          </a:xfrm>
        </p:spPr>
        <p:txBody>
          <a:bodyPr>
            <a:normAutofit/>
          </a:bodyPr>
          <a:lstStyle/>
          <a:p>
            <a:pPr lvl="0" algn="justLow" rtl="1"/>
            <a:r>
              <a:rPr lang="ar-IQ" sz="2400" b="1" dirty="0"/>
              <a:t>توجد بعض الاعتبارات الضرورية اللازمة عند تصميم المستندات منها:</a:t>
            </a:r>
          </a:p>
          <a:p>
            <a:pPr marL="173038" lvl="0" indent="-173038" algn="justLow" rtl="1">
              <a:buFont typeface="Arial" pitchFamily="34" charset="0"/>
              <a:buChar char="•"/>
            </a:pPr>
            <a:r>
              <a:rPr lang="ar-IQ" sz="2400" b="1" dirty="0"/>
              <a:t>هل ان البيانات المطبوعة سلفا استخدمت بأقصى استغلال لها؟</a:t>
            </a:r>
          </a:p>
          <a:p>
            <a:pPr marL="173038" lvl="0" indent="-173038" algn="justLow" rtl="1">
              <a:buFont typeface="Arial" pitchFamily="34" charset="0"/>
              <a:buChar char="•"/>
            </a:pPr>
            <a:r>
              <a:rPr lang="ar-IQ" sz="2400" b="1" dirty="0"/>
              <a:t>هل ان وزن المستند ونوعية ورقته ملائمة للاستخدام؟</a:t>
            </a:r>
          </a:p>
          <a:p>
            <a:pPr marL="173038" lvl="0" indent="-173038" algn="justLow" rtl="1">
              <a:buFont typeface="Arial" pitchFamily="34" charset="0"/>
              <a:buChar char="•"/>
            </a:pPr>
            <a:r>
              <a:rPr lang="ar-IQ" sz="2400" b="1" dirty="0"/>
              <a:t>هل ان طباعة المستند باللون الغامق والسطور السميكة والتضليل استخدم بصورة مناسبة من اجل لفتى النظر لمكونات وثيقة المستند؟</a:t>
            </a:r>
          </a:p>
          <a:p>
            <a:pPr marL="173038" lvl="0" indent="-173038" algn="justLow" rtl="1">
              <a:buFont typeface="Arial" pitchFamily="34" charset="0"/>
              <a:buChar char="•"/>
            </a:pPr>
            <a:r>
              <a:rPr lang="ar-IQ" sz="2400" b="1" dirty="0"/>
              <a:t>هل ان حجم المستند متسق مع متطلبات الاملاء للبيانات او الارسال عبر البريد؟</a:t>
            </a:r>
          </a:p>
          <a:p>
            <a:pPr marL="173038" lvl="0" indent="-173038" algn="justLow" rtl="1">
              <a:buFont typeface="Arial" pitchFamily="34" charset="0"/>
              <a:buChar char="•"/>
            </a:pPr>
            <a:r>
              <a:rPr lang="ar-IQ" sz="2400" b="1" dirty="0"/>
              <a:t>هل عنوان المستند ذو موقع ملائم بالمستند؟</a:t>
            </a:r>
          </a:p>
          <a:p>
            <a:pPr marL="173038" lvl="0" indent="-173038" algn="justLow" rtl="1">
              <a:buFont typeface="Arial" pitchFamily="34" charset="0"/>
              <a:buChar char="•"/>
            </a:pPr>
            <a:r>
              <a:rPr lang="ar-IQ" sz="2400" b="1" dirty="0"/>
              <a:t>هل ان نسخ الوثيقة طبعت بالوان مختلفة لتسهيل عملية توزيعها؟</a:t>
            </a:r>
          </a:p>
          <a:p>
            <a:pPr marL="173038" lvl="0" indent="-173038" algn="justLow" rtl="1">
              <a:buFont typeface="Arial" pitchFamily="34" charset="0"/>
              <a:buChar char="•"/>
            </a:pPr>
            <a:r>
              <a:rPr lang="ar-IQ" sz="2400" b="1" dirty="0"/>
              <a:t>هل توجد تعليمات واضحة حول عملية تعبئة البيانات بالمستند؟</a:t>
            </a:r>
          </a:p>
          <a:p>
            <a:endParaRPr lang="en-US" sz="2400" b="1" dirty="0"/>
          </a:p>
        </p:txBody>
      </p:sp>
    </p:spTree>
    <p:extLst>
      <p:ext uri="{BB962C8B-B14F-4D97-AF65-F5344CB8AC3E}">
        <p14:creationId xmlns:p14="http://schemas.microsoft.com/office/powerpoint/2010/main" val="618195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C07FA-3992-48EB-AF4F-E2A77FF7D5DF}"/>
              </a:ext>
            </a:extLst>
          </p:cNvPr>
          <p:cNvSpPr>
            <a:spLocks noGrp="1"/>
          </p:cNvSpPr>
          <p:nvPr>
            <p:ph type="title"/>
          </p:nvPr>
        </p:nvSpPr>
        <p:spPr>
          <a:xfrm>
            <a:off x="646111" y="452718"/>
            <a:ext cx="10735398" cy="1400530"/>
          </a:xfrm>
        </p:spPr>
        <p:txBody>
          <a:bodyPr/>
          <a:lstStyle/>
          <a:p>
            <a:pPr algn="r"/>
            <a:r>
              <a:rPr lang="ar-IQ" dirty="0"/>
              <a:t>بعض الامور الضرورية لمدخلات نظم المعلومات في النظام الالي (الحاسوب):</a:t>
            </a:r>
            <a:br>
              <a:rPr lang="ar-IQ" dirty="0"/>
            </a:br>
            <a:endParaRPr lang="en-US" dirty="0"/>
          </a:p>
        </p:txBody>
      </p:sp>
      <p:sp>
        <p:nvSpPr>
          <p:cNvPr id="3" name="Content Placeholder 2">
            <a:extLst>
              <a:ext uri="{FF2B5EF4-FFF2-40B4-BE49-F238E27FC236}">
                <a16:creationId xmlns:a16="http://schemas.microsoft.com/office/drawing/2014/main" id="{F58F805A-F4EF-4868-B2A1-460585C04625}"/>
              </a:ext>
            </a:extLst>
          </p:cNvPr>
          <p:cNvSpPr>
            <a:spLocks noGrp="1"/>
          </p:cNvSpPr>
          <p:nvPr>
            <p:ph idx="1"/>
          </p:nvPr>
        </p:nvSpPr>
        <p:spPr>
          <a:xfrm>
            <a:off x="1103312" y="2052918"/>
            <a:ext cx="10589924" cy="4195481"/>
          </a:xfrm>
        </p:spPr>
        <p:txBody>
          <a:bodyPr>
            <a:normAutofit/>
          </a:bodyPr>
          <a:lstStyle/>
          <a:p>
            <a:pPr algn="r"/>
            <a:r>
              <a:rPr lang="ar-IQ" sz="3600" b="1" dirty="0"/>
              <a:t>من خلال المقارنة بين النظام المحاسبي اليدوي والمحوسب لعملية معينة كالمبيعات نلاحظ انه في النظام اليدوي تمثل مدخلاته كل البيانات التي تسجل في يومية المبيعات يقابله في النظام المؤتمت جميع البيانات المتعلقة بحدث البيانات (مدخلات الخزن في الملف المختص).</a:t>
            </a:r>
            <a:endParaRPr lang="en-US" sz="3600" b="1" dirty="0"/>
          </a:p>
        </p:txBody>
      </p:sp>
    </p:spTree>
    <p:extLst>
      <p:ext uri="{BB962C8B-B14F-4D97-AF65-F5344CB8AC3E}">
        <p14:creationId xmlns:p14="http://schemas.microsoft.com/office/powerpoint/2010/main" val="7490685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19</TotalTime>
  <Words>776</Words>
  <Application>Microsoft Office PowerPoint</Application>
  <PresentationFormat>Widescreen</PresentationFormat>
  <Paragraphs>45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Century Gothic</vt:lpstr>
      <vt:lpstr>Wingdings 3</vt:lpstr>
      <vt:lpstr>Ion</vt:lpstr>
      <vt:lpstr>نظم المعلومات المحاسبية والمصرفية  للعام الدراسي 2019 – 2020</vt:lpstr>
      <vt:lpstr>مدخلات البيانات وخزنها Data Input And Storage</vt:lpstr>
      <vt:lpstr>وتلعب المستندات دوراً مهماً في النظام المحاسبي للأسباب التالية: </vt:lpstr>
      <vt:lpstr>ولأجل تسهيل عملية معالجة البيانات لابد ان تكون لمدخلات البيانات مستلزماتها التالية: </vt:lpstr>
      <vt:lpstr>الجودة الشاملة لتصميم مدخلات النظم: </vt:lpstr>
      <vt:lpstr>انواع المستندات اللازمة لنظام المعلومات المحاسبي </vt:lpstr>
      <vt:lpstr>مبادئ تصميم الشكل الجيد للمستندات </vt:lpstr>
      <vt:lpstr>بعض الامور الضرورية لمدخلات نظم المعلومات في النظام الالي (الحاسوب):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نظم المعلومات المحاسبية والمصرفية </dc:title>
  <dc:creator>asrashnan@gmail.com</dc:creator>
  <cp:lastModifiedBy>asrashnan@gmail.com</cp:lastModifiedBy>
  <cp:revision>12</cp:revision>
  <dcterms:created xsi:type="dcterms:W3CDTF">2020-03-03T10:49:17Z</dcterms:created>
  <dcterms:modified xsi:type="dcterms:W3CDTF">2020-03-03T11:08:43Z</dcterms:modified>
</cp:coreProperties>
</file>