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0A7C25-8656-4F61-A5D5-11696DCB4D9C}" type="datetimeFigureOut">
              <a:rPr lang="ar-IQ" smtClean="0"/>
              <a:t>14/07/1441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F0FD16B-537E-43D7-A272-CEA9D07A9F86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r.suhadali@uomustansiriyah.edu.i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2" y="980728"/>
            <a:ext cx="9034264" cy="309634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IQ" b="1" dirty="0" smtClean="0">
                <a:solidFill>
                  <a:srgbClr val="FFFF00"/>
                </a:solidFill>
              </a:rPr>
              <a:t>محاضرات مقرر ((التفاضل والتكامل))</a:t>
            </a:r>
            <a:br>
              <a:rPr lang="ar-IQ" b="1" dirty="0" smtClean="0">
                <a:solidFill>
                  <a:srgbClr val="FFFF00"/>
                </a:solidFill>
              </a:rPr>
            </a:br>
            <a:r>
              <a:rPr lang="ar-IQ" b="1" dirty="0" smtClean="0">
                <a:solidFill>
                  <a:srgbClr val="FFFF00"/>
                </a:solidFill>
              </a:rPr>
              <a:t>الكورس الاول ((التفاضل))</a:t>
            </a:r>
            <a:br>
              <a:rPr lang="ar-IQ" b="1" dirty="0" smtClean="0">
                <a:solidFill>
                  <a:srgbClr val="FFFF00"/>
                </a:solidFill>
              </a:rPr>
            </a:br>
            <a:r>
              <a:rPr lang="ar-IQ" sz="4000" b="1" dirty="0" smtClean="0">
                <a:solidFill>
                  <a:srgbClr val="FFFF00"/>
                </a:solidFill>
              </a:rPr>
              <a:t>المحاضرة رقم (1) في التعليم الالكتروني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IQ" dirty="0" smtClean="0"/>
              <a:t> </a:t>
            </a:r>
            <a:r>
              <a:rPr lang="ar-IQ" sz="3600" b="1" dirty="0" smtClean="0"/>
              <a:t>((بعض انواع الدوال/الدالة العكسية (</a:t>
            </a:r>
            <a:r>
              <a:rPr lang="en-US" sz="3600" b="1" dirty="0" smtClean="0"/>
              <a:t>Inverse Function</a:t>
            </a:r>
            <a:r>
              <a:rPr lang="ar-IQ" sz="3600" b="1" dirty="0" smtClean="0"/>
              <a:t>))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+ </a:t>
            </a:r>
            <a:r>
              <a:rPr lang="ar-IQ" sz="3600" b="1" dirty="0" smtClean="0"/>
              <a:t>تمارين الفصل الثاني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5936" y="4221088"/>
            <a:ext cx="4953000" cy="1752600"/>
          </a:xfrm>
        </p:spPr>
        <p:txBody>
          <a:bodyPr>
            <a:normAutofit/>
          </a:bodyPr>
          <a:lstStyle/>
          <a:p>
            <a:pPr algn="ctr"/>
            <a:r>
              <a:rPr lang="ar-IQ" sz="2800" b="1" dirty="0" smtClean="0">
                <a:solidFill>
                  <a:srgbClr val="0070C0"/>
                </a:solidFill>
              </a:rPr>
              <a:t>قسم الاحصاء/ كلية الادارة والاقتصاد الجامع المستنصرية</a:t>
            </a:r>
          </a:p>
          <a:p>
            <a:pPr algn="ctr"/>
            <a:r>
              <a:rPr lang="ar-IQ" sz="2800" b="1" dirty="0" smtClean="0">
                <a:solidFill>
                  <a:srgbClr val="0070C0"/>
                </a:solidFill>
              </a:rPr>
              <a:t>المرحلة الاولى/صباحي</a:t>
            </a:r>
            <a:endParaRPr lang="ar-IQ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0072" y="6309320"/>
            <a:ext cx="36724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solidFill>
                  <a:srgbClr val="FF0000"/>
                </a:solidFill>
              </a:rPr>
              <a:t>المصدر: التفاضل والتكامل ص 79-85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4581128"/>
            <a:ext cx="3672408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u="sng" dirty="0" smtClean="0">
                <a:solidFill>
                  <a:srgbClr val="C00000"/>
                </a:solidFill>
              </a:rPr>
              <a:t>استاذ المادة </a:t>
            </a:r>
          </a:p>
          <a:p>
            <a:pPr algn="ctr"/>
            <a:r>
              <a:rPr lang="ar-IQ" sz="2800" b="1" dirty="0" smtClean="0"/>
              <a:t>أ.م.د. سهاد علي شهيد</a:t>
            </a:r>
            <a:endParaRPr lang="ar-IQ" sz="2800" b="1" dirty="0"/>
          </a:p>
        </p:txBody>
      </p:sp>
      <p:pic>
        <p:nvPicPr>
          <p:cNvPr id="6" name="yui_3_5_1_1_1557781777491_831" descr="https://tse1.mm.bing.net/th?id=OIP.oSHH0w9RnWXrhXs5yu0m7AAAAA&amp;pid=Api&amp;P=0&amp;w=300&amp;h=300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691680" cy="1268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7" descr="F:\دراسة التنمية المستدامة في قطاع التعليم العالي\شعار الجامعة للبطاقة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47664" cy="154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27384"/>
            <a:ext cx="8229600" cy="432048"/>
          </a:xfrm>
        </p:spPr>
        <p:txBody>
          <a:bodyPr>
            <a:noAutofit/>
          </a:bodyPr>
          <a:lstStyle/>
          <a:p>
            <a:pPr algn="r"/>
            <a:r>
              <a:rPr lang="ar-IQ" sz="2000" dirty="0" smtClean="0">
                <a:solidFill>
                  <a:schemeClr val="bg1"/>
                </a:solidFill>
              </a:rPr>
              <a:t>بعض </a:t>
            </a:r>
            <a:r>
              <a:rPr lang="ar-IQ" sz="2000" dirty="0" smtClean="0">
                <a:solidFill>
                  <a:schemeClr val="bg1"/>
                </a:solidFill>
              </a:rPr>
              <a:t>انواع الدوال/الدالة العكسية (</a:t>
            </a:r>
            <a:r>
              <a:rPr lang="en-US" sz="2000" dirty="0" smtClean="0">
                <a:solidFill>
                  <a:schemeClr val="bg1"/>
                </a:solidFill>
              </a:rPr>
              <a:t>Inverse Function</a:t>
            </a:r>
            <a:r>
              <a:rPr lang="ar-IQ" sz="2000" dirty="0" smtClean="0">
                <a:solidFill>
                  <a:schemeClr val="bg1"/>
                </a:solidFill>
              </a:rPr>
              <a:t>) </a:t>
            </a:r>
            <a:r>
              <a:rPr lang="ar-IQ" sz="2000" dirty="0" smtClean="0">
                <a:solidFill>
                  <a:schemeClr val="bg1"/>
                </a:solidFill>
              </a:rPr>
              <a:t> تمارين </a:t>
            </a:r>
            <a:r>
              <a:rPr lang="ar-IQ" sz="2000" dirty="0" smtClean="0">
                <a:solidFill>
                  <a:schemeClr val="bg1"/>
                </a:solidFill>
              </a:rPr>
              <a:t>الفصل الثاني</a:t>
            </a:r>
            <a:endParaRPr lang="ar-IQ" sz="2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7920880" cy="2168406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11560" y="3068961"/>
            <a:ext cx="8064896" cy="101566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1">
            <a:spAutoFit/>
          </a:bodyPr>
          <a:lstStyle/>
          <a:p>
            <a:r>
              <a:rPr lang="ar-IQ" sz="2000" b="1" dirty="0" smtClean="0"/>
              <a:t>اما كيفية ايجاد الدالة العكسية يجب تتبع الخطوات كما موضح بالثال الاتي: </a:t>
            </a:r>
          </a:p>
          <a:p>
            <a:pPr algn="l"/>
            <a:r>
              <a:rPr lang="en-US" sz="2000" b="1" dirty="0" smtClean="0"/>
              <a:t>Example: Find the Inverse Function </a:t>
            </a:r>
          </a:p>
          <a:p>
            <a:pPr algn="l"/>
            <a:r>
              <a:rPr lang="en-US" sz="2000" b="1" dirty="0" smtClean="0"/>
              <a:t> </a:t>
            </a:r>
            <a:r>
              <a:rPr lang="ar-IQ" sz="2000" b="1" dirty="0" smtClean="0"/>
              <a:t>  </a:t>
            </a:r>
            <a:endParaRPr lang="ar-IQ" sz="2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429000"/>
            <a:ext cx="1512168" cy="47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861048"/>
            <a:ext cx="763284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ar-IQ" sz="1600" b="1" dirty="0" smtClean="0"/>
              <a:t>ملاحظة : علما ان الدالة المحايدة عند رسمها لايمر اي خط افقي باكثر من نقطة واحدة اي ان :</a:t>
            </a:r>
            <a:endParaRPr lang="ar-IQ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648072"/>
          </a:xfrm>
        </p:spPr>
        <p:txBody>
          <a:bodyPr>
            <a:normAutofit lnSpcReduction="10000"/>
          </a:bodyPr>
          <a:lstStyle/>
          <a:p>
            <a:r>
              <a:rPr lang="ar-IQ" sz="2000" b="1" dirty="0" smtClean="0"/>
              <a:t>يلاحظ من الرسم اعلاه ان اي خط افقي يمر بالنقط واحدة كما في اعلاه النقطة هي (</a:t>
            </a:r>
            <a:r>
              <a:rPr lang="en-US" sz="2000" b="1" dirty="0" smtClean="0"/>
              <a:t>0</a:t>
            </a:r>
            <a:r>
              <a:rPr lang="ar-IQ" sz="2000" b="1" dirty="0" smtClean="0"/>
              <a:t>) فقط بالتالي فانها دالة احادية (</a:t>
            </a:r>
            <a:r>
              <a:rPr lang="en-US" sz="2000" b="1" dirty="0" smtClean="0"/>
              <a:t>I</a:t>
            </a:r>
            <a:r>
              <a:rPr lang="ar-IQ" sz="2000" b="1" dirty="0" smtClean="0"/>
              <a:t> )</a:t>
            </a:r>
            <a:endParaRPr lang="ar-IQ" sz="2000" b="1" kern="1500" spc="-15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-27384"/>
            <a:ext cx="8229600" cy="4320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بعض انواع الدوال/الدالة العكسية 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Inverse Function</a:t>
            </a: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 تمارين الفصل الثاني</a:t>
            </a:r>
            <a:endParaRPr kumimoji="0" lang="ar-IQ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7848872" cy="46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556792"/>
            <a:ext cx="4438650" cy="3765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432048"/>
          </a:xfrm>
        </p:spPr>
        <p:txBody>
          <a:bodyPr>
            <a:noAutofit/>
          </a:bodyPr>
          <a:lstStyle/>
          <a:p>
            <a:r>
              <a:rPr lang="en-US" sz="2400" dirty="0" smtClean="0"/>
              <a:t>Example2:</a:t>
            </a:r>
            <a:endParaRPr lang="ar-IQ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r>
              <a:rPr lang="ar-IQ" b="1" dirty="0" smtClean="0">
                <a:latin typeface="Andalus" pitchFamily="18" charset="-78"/>
                <a:cs typeface="Andalus" pitchFamily="18" charset="-78"/>
              </a:rPr>
              <a:t>الحل:</a:t>
            </a:r>
          </a:p>
          <a:p>
            <a:pPr>
              <a:buNone/>
            </a:pPr>
            <a:endParaRPr lang="ar-IQ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-27384"/>
            <a:ext cx="8229600" cy="4320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بعض انواع الدوال/الدالة العكسية 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Inverse Function</a:t>
            </a: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 تمارين الفصل الثاني</a:t>
            </a:r>
            <a:endParaRPr kumimoji="0" lang="ar-IQ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92696"/>
            <a:ext cx="477360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492895"/>
            <a:ext cx="6120680" cy="194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279948"/>
            <a:ext cx="5783932" cy="123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2000" b="1" dirty="0" smtClean="0">
                <a:latin typeface="Arial" pitchFamily="34" charset="0"/>
                <a:cs typeface="Arial" pitchFamily="34" charset="0"/>
              </a:rPr>
              <a:t>يلاحظ من الشكل ادناه ان دالة          انعكاس امتداد الدالة           في المستقيم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y=x</a:t>
            </a:r>
            <a:r>
              <a:rPr lang="ar-IQ" sz="2000" b="1" dirty="0" smtClean="0">
                <a:latin typeface="Arial" pitchFamily="34" charset="0"/>
                <a:cs typeface="Arial" pitchFamily="34" charset="0"/>
              </a:rPr>
              <a:t> .</a:t>
            </a:r>
            <a:endParaRPr lang="ar-IQ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-27384"/>
            <a:ext cx="8229600" cy="4320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بعض انواع الدوال/الدالة العكسية 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Inverse Function</a:t>
            </a: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 تمارين الفصل الثاني</a:t>
            </a:r>
            <a:endParaRPr kumimoji="0" lang="ar-IQ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988840"/>
            <a:ext cx="4079726" cy="3877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340768"/>
            <a:ext cx="55446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91444" y="1340768"/>
            <a:ext cx="588468" cy="60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1520" y="2191504"/>
            <a:ext cx="3744416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>
                <a:solidFill>
                  <a:srgbClr val="00B050"/>
                </a:solidFill>
              </a:rPr>
              <a:t>Note:</a:t>
            </a:r>
          </a:p>
          <a:p>
            <a:pPr algn="just"/>
            <a:r>
              <a:rPr lang="ar-IQ" sz="2400" b="1" dirty="0" smtClean="0">
                <a:solidFill>
                  <a:srgbClr val="C00000"/>
                </a:solidFill>
              </a:rPr>
              <a:t>ان رسم الدالة العكسية للدالة       هو صورة للدالة      في المستقيم  </a:t>
            </a:r>
            <a:r>
              <a:rPr lang="en-US" sz="2400" b="1" dirty="0" smtClean="0">
                <a:solidFill>
                  <a:srgbClr val="C00000"/>
                </a:solidFill>
              </a:rPr>
              <a:t>x=y</a:t>
            </a:r>
          </a:p>
          <a:p>
            <a:pPr algn="just"/>
            <a:r>
              <a:rPr lang="ar-IQ" sz="2400" b="1" dirty="0" smtClean="0">
                <a:solidFill>
                  <a:srgbClr val="C00000"/>
                </a:solidFill>
              </a:rPr>
              <a:t>اي ان رسم الدالة      على كل النقاط (</a:t>
            </a:r>
            <a:r>
              <a:rPr lang="en-US" sz="2400" b="1" dirty="0" err="1" smtClean="0">
                <a:solidFill>
                  <a:srgbClr val="C00000"/>
                </a:solidFill>
              </a:rPr>
              <a:t>x,y</a:t>
            </a:r>
            <a:r>
              <a:rPr lang="ar-IQ" sz="2400" b="1" dirty="0" smtClean="0">
                <a:solidFill>
                  <a:srgbClr val="C00000"/>
                </a:solidFill>
              </a:rPr>
              <a:t>) اذا واذا كان فقط رسم الدالة       يحتوي على جميع النقاط (</a:t>
            </a:r>
            <a:r>
              <a:rPr lang="en-US" sz="2400" b="1" dirty="0" err="1" smtClean="0">
                <a:solidFill>
                  <a:srgbClr val="C00000"/>
                </a:solidFill>
              </a:rPr>
              <a:t>y,x</a:t>
            </a:r>
            <a:r>
              <a:rPr lang="ar-IQ" sz="2400" b="1" dirty="0" smtClean="0">
                <a:solidFill>
                  <a:srgbClr val="C00000"/>
                </a:solidFill>
              </a:rPr>
              <a:t>)</a:t>
            </a:r>
          </a:p>
          <a:p>
            <a:pPr algn="just"/>
            <a:r>
              <a:rPr lang="ar-IQ" sz="2400" b="1" dirty="0" smtClean="0">
                <a:solidFill>
                  <a:srgbClr val="C00000"/>
                </a:solidFill>
              </a:rPr>
              <a:t>ونستطيع ان نوضحه كما في الرسم ادناه:</a:t>
            </a:r>
            <a:endParaRPr lang="ar-IQ" sz="2400" b="1" dirty="0">
              <a:solidFill>
                <a:srgbClr val="C00000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891900"/>
            <a:ext cx="520824" cy="5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3573016"/>
            <a:ext cx="504056" cy="519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066800"/>
          </a:xfrm>
        </p:spPr>
        <p:txBody>
          <a:bodyPr>
            <a:normAutofit/>
          </a:bodyPr>
          <a:lstStyle/>
          <a:p>
            <a:pPr algn="r"/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رسم الدالة العكسية      للدالة 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-27384"/>
            <a:ext cx="8229600" cy="4320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بعض انواع الدوال/الدالة العكسية 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Inverse Function</a:t>
            </a: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 تمارين الفصل الثاني</a:t>
            </a:r>
            <a:endParaRPr kumimoji="0" lang="ar-IQ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772816"/>
            <a:ext cx="5472608" cy="4450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3012" y="980728"/>
            <a:ext cx="4752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75312" y="980728"/>
            <a:ext cx="520824" cy="5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ar-IQ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تمارين ----- 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Exercise</a:t>
            </a:r>
            <a:endParaRPr lang="ar-IQ" sz="32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-27384"/>
            <a:ext cx="8229600" cy="4320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بعض انواع الدوال/الدالة العكسية 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Inverse Function</a:t>
            </a: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 تمارين الفصل الثاني</a:t>
            </a:r>
            <a:endParaRPr kumimoji="0" lang="ar-IQ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628800"/>
            <a:ext cx="6899498" cy="504056"/>
          </a:xfrm>
          <a:prstGeom prst="rect">
            <a:avLst/>
          </a:prstGeom>
          <a:noFill/>
          <a:ln w="57150">
            <a:solidFill>
              <a:schemeClr val="accent3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315126"/>
            <a:ext cx="6549131" cy="29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11560" y="-27384"/>
            <a:ext cx="8229600" cy="43204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بعض انواع الدوال/الدالة العكسية 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Inverse Function</a:t>
            </a:r>
            <a:r>
              <a:rPr kumimoji="0" lang="ar-IQ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 تمارين الفصل الثاني</a:t>
            </a:r>
            <a:endParaRPr kumimoji="0" lang="ar-IQ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7225" y="908720"/>
            <a:ext cx="7375677" cy="432048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988840"/>
            <a:ext cx="756103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ar-IQ" sz="4400" b="1" dirty="0" smtClean="0">
                <a:ln>
                  <a:solidFill>
                    <a:schemeClr val="tx1"/>
                  </a:solidFill>
                  <a:prstDash val="lgDashDotDot"/>
                </a:ln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مع خالص دعائي بالتفوق والنجاح</a:t>
            </a:r>
            <a:br>
              <a:rPr lang="ar-IQ" sz="4400" b="1" dirty="0" smtClean="0">
                <a:ln>
                  <a:solidFill>
                    <a:schemeClr val="tx1"/>
                  </a:solidFill>
                  <a:prstDash val="lgDashDotDot"/>
                </a:ln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endParaRPr lang="ar-IQ" sz="4400" b="1" dirty="0">
              <a:ln>
                <a:solidFill>
                  <a:schemeClr val="tx1"/>
                </a:solidFill>
                <a:prstDash val="lgDashDotDot"/>
              </a:ln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49424"/>
            <a:ext cx="8147248" cy="2187688"/>
          </a:xfrm>
        </p:spPr>
        <p:txBody>
          <a:bodyPr/>
          <a:lstStyle/>
          <a:p>
            <a:pPr algn="r" rtl="0"/>
            <a:r>
              <a:rPr lang="ar-IQ" dirty="0" smtClean="0"/>
              <a:t>البريد الرسمي</a:t>
            </a:r>
          </a:p>
          <a:p>
            <a:pPr algn="ctr" rtl="0">
              <a:buNone/>
            </a:pPr>
            <a:r>
              <a:rPr lang="en-US" dirty="0" smtClean="0">
                <a:hlinkClick r:id="rId2"/>
              </a:rPr>
              <a:t>Dr.suhadali@uomustansiriyah.edu.iq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ctr" rtl="0">
              <a:buNone/>
            </a:pPr>
            <a:r>
              <a:rPr lang="ar-IQ" b="1" dirty="0" smtClean="0">
                <a:solidFill>
                  <a:srgbClr val="C00000"/>
                </a:solidFill>
              </a:rPr>
              <a:t>أ.م.د. سهاد علي شهيد</a:t>
            </a:r>
            <a:endParaRPr lang="ar-IQ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1271</TotalTime>
  <Words>253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محاضرات مقرر ((التفاضل والتكامل)) الكورس الاول ((التفاضل)) المحاضرة رقم (1) في التعليم الالكتروني   ((بعض انواع الدوال/الدالة العكسية (Inverse Function))  + تمارين الفصل الثاني</vt:lpstr>
      <vt:lpstr>بعض انواع الدوال/الدالة العكسية (Inverse Function)  تمارين الفصل الثاني</vt:lpstr>
      <vt:lpstr>ملاحظة : علما ان الدالة المحايدة عند رسمها لايمر اي خط افقي باكثر من نقطة واحدة اي ان :</vt:lpstr>
      <vt:lpstr>Example2:</vt:lpstr>
      <vt:lpstr>يلاحظ من الشكل ادناه ان دالة          انعكاس امتداد الدالة           في المستقيم y=x .</vt:lpstr>
      <vt:lpstr>رسم الدالة العكسية      للدالة  </vt:lpstr>
      <vt:lpstr>تمارين ----- Exercise</vt:lpstr>
      <vt:lpstr>Slide 8</vt:lpstr>
      <vt:lpstr>مع خالص دعائي بالتفوق والنجاح </vt:lpstr>
    </vt:vector>
  </TitlesOfParts>
  <Company>Microsoft (C)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مقرر ((التفاضل والتكامل)) الكورس الاول ((التفاضل)) المحاضرة رقم (1) في التعليم الالكتروني  الموضوع ((بعض انواع الدوال/الدالة العكسية (Inverse Function)  تمارين الفصل الثاني</dc:title>
  <dc:creator>DR.Ahmed Saker 2O14</dc:creator>
  <cp:lastModifiedBy>DR.Ahmed Saker 2O14</cp:lastModifiedBy>
  <cp:revision>43</cp:revision>
  <dcterms:created xsi:type="dcterms:W3CDTF">2020-03-08T11:11:39Z</dcterms:created>
  <dcterms:modified xsi:type="dcterms:W3CDTF">2020-03-09T08:23:22Z</dcterms:modified>
</cp:coreProperties>
</file>