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3" r:id="rId7"/>
    <p:sldId id="265" r:id="rId8"/>
    <p:sldId id="266" r:id="rId9"/>
    <p:sldId id="267" r:id="rId10"/>
    <p:sldId id="264" r:id="rId11"/>
    <p:sldId id="268" r:id="rId12"/>
    <p:sldId id="261" r:id="rId13"/>
    <p:sldId id="260" r:id="rId14"/>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384" autoAdjust="0"/>
  </p:normalViewPr>
  <p:slideViewPr>
    <p:cSldViewPr snapToGrid="0">
      <p:cViewPr varScale="1">
        <p:scale>
          <a:sx n="74" d="100"/>
          <a:sy n="74" d="100"/>
        </p:scale>
        <p:origin x="270"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7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98F88C4-126D-408A-8BC7-76FD9560F2CB}" type="datetimeFigureOut">
              <a:rPr lang="ar-IQ" smtClean="0"/>
              <a:t>15/07/1441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01E0E03-7311-42B7-86FA-2060AF964E5C}" type="slidenum">
              <a:rPr lang="ar-IQ" smtClean="0"/>
              <a:t>‹#›</a:t>
            </a:fld>
            <a:endParaRPr lang="ar-IQ"/>
          </a:p>
        </p:txBody>
      </p:sp>
    </p:spTree>
    <p:extLst>
      <p:ext uri="{BB962C8B-B14F-4D97-AF65-F5344CB8AC3E}">
        <p14:creationId xmlns:p14="http://schemas.microsoft.com/office/powerpoint/2010/main" val="1829733063"/>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98F88C4-126D-408A-8BC7-76FD9560F2CB}" type="datetimeFigureOut">
              <a:rPr lang="ar-IQ" smtClean="0"/>
              <a:t>15/07/1441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01E0E03-7311-42B7-86FA-2060AF964E5C}" type="slidenum">
              <a:rPr lang="ar-IQ" smtClean="0"/>
              <a:t>‹#›</a:t>
            </a:fld>
            <a:endParaRPr lang="ar-IQ"/>
          </a:p>
        </p:txBody>
      </p:sp>
    </p:spTree>
    <p:extLst>
      <p:ext uri="{BB962C8B-B14F-4D97-AF65-F5344CB8AC3E}">
        <p14:creationId xmlns:p14="http://schemas.microsoft.com/office/powerpoint/2010/main" val="140062012"/>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98F88C4-126D-408A-8BC7-76FD9560F2CB}" type="datetimeFigureOut">
              <a:rPr lang="ar-IQ" smtClean="0"/>
              <a:t>15/07/1441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01E0E03-7311-42B7-86FA-2060AF964E5C}" type="slidenum">
              <a:rPr lang="ar-IQ" smtClean="0"/>
              <a:t>‹#›</a:t>
            </a:fld>
            <a:endParaRPr lang="ar-IQ"/>
          </a:p>
        </p:txBody>
      </p:sp>
    </p:spTree>
    <p:extLst>
      <p:ext uri="{BB962C8B-B14F-4D97-AF65-F5344CB8AC3E}">
        <p14:creationId xmlns:p14="http://schemas.microsoft.com/office/powerpoint/2010/main" val="943180442"/>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98F88C4-126D-408A-8BC7-76FD9560F2CB}" type="datetimeFigureOut">
              <a:rPr lang="ar-IQ" smtClean="0"/>
              <a:t>15/07/1441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01E0E03-7311-42B7-86FA-2060AF964E5C}" type="slidenum">
              <a:rPr lang="ar-IQ" smtClean="0"/>
              <a:t>‹#›</a:t>
            </a:fld>
            <a:endParaRPr lang="ar-IQ"/>
          </a:p>
        </p:txBody>
      </p:sp>
    </p:spTree>
    <p:extLst>
      <p:ext uri="{BB962C8B-B14F-4D97-AF65-F5344CB8AC3E}">
        <p14:creationId xmlns:p14="http://schemas.microsoft.com/office/powerpoint/2010/main" val="2347951856"/>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F98F88C4-126D-408A-8BC7-76FD9560F2CB}" type="datetimeFigureOut">
              <a:rPr lang="ar-IQ" smtClean="0"/>
              <a:t>15/07/1441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01E0E03-7311-42B7-86FA-2060AF964E5C}" type="slidenum">
              <a:rPr lang="ar-IQ" smtClean="0"/>
              <a:t>‹#›</a:t>
            </a:fld>
            <a:endParaRPr lang="ar-IQ"/>
          </a:p>
        </p:txBody>
      </p:sp>
    </p:spTree>
    <p:extLst>
      <p:ext uri="{BB962C8B-B14F-4D97-AF65-F5344CB8AC3E}">
        <p14:creationId xmlns:p14="http://schemas.microsoft.com/office/powerpoint/2010/main" val="4042543917"/>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98F88C4-126D-408A-8BC7-76FD9560F2CB}" type="datetimeFigureOut">
              <a:rPr lang="ar-IQ" smtClean="0"/>
              <a:t>15/07/1441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01E0E03-7311-42B7-86FA-2060AF964E5C}" type="slidenum">
              <a:rPr lang="ar-IQ" smtClean="0"/>
              <a:t>‹#›</a:t>
            </a:fld>
            <a:endParaRPr lang="ar-IQ"/>
          </a:p>
        </p:txBody>
      </p:sp>
    </p:spTree>
    <p:extLst>
      <p:ext uri="{BB962C8B-B14F-4D97-AF65-F5344CB8AC3E}">
        <p14:creationId xmlns:p14="http://schemas.microsoft.com/office/powerpoint/2010/main" val="3555889003"/>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98F88C4-126D-408A-8BC7-76FD9560F2CB}" type="datetimeFigureOut">
              <a:rPr lang="ar-IQ" smtClean="0"/>
              <a:t>15/07/1441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01E0E03-7311-42B7-86FA-2060AF964E5C}" type="slidenum">
              <a:rPr lang="ar-IQ" smtClean="0"/>
              <a:t>‹#›</a:t>
            </a:fld>
            <a:endParaRPr lang="ar-IQ"/>
          </a:p>
        </p:txBody>
      </p:sp>
    </p:spTree>
    <p:extLst>
      <p:ext uri="{BB962C8B-B14F-4D97-AF65-F5344CB8AC3E}">
        <p14:creationId xmlns:p14="http://schemas.microsoft.com/office/powerpoint/2010/main" val="1846310196"/>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98F88C4-126D-408A-8BC7-76FD9560F2CB}" type="datetimeFigureOut">
              <a:rPr lang="ar-IQ" smtClean="0"/>
              <a:t>15/07/1441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01E0E03-7311-42B7-86FA-2060AF964E5C}" type="slidenum">
              <a:rPr lang="ar-IQ" smtClean="0"/>
              <a:t>‹#›</a:t>
            </a:fld>
            <a:endParaRPr lang="ar-IQ"/>
          </a:p>
        </p:txBody>
      </p:sp>
    </p:spTree>
    <p:extLst>
      <p:ext uri="{BB962C8B-B14F-4D97-AF65-F5344CB8AC3E}">
        <p14:creationId xmlns:p14="http://schemas.microsoft.com/office/powerpoint/2010/main" val="1959155444"/>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98F88C4-126D-408A-8BC7-76FD9560F2CB}" type="datetimeFigureOut">
              <a:rPr lang="ar-IQ" smtClean="0"/>
              <a:t>15/07/1441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01E0E03-7311-42B7-86FA-2060AF964E5C}" type="slidenum">
              <a:rPr lang="ar-IQ" smtClean="0"/>
              <a:t>‹#›</a:t>
            </a:fld>
            <a:endParaRPr lang="ar-IQ"/>
          </a:p>
        </p:txBody>
      </p:sp>
    </p:spTree>
    <p:extLst>
      <p:ext uri="{BB962C8B-B14F-4D97-AF65-F5344CB8AC3E}">
        <p14:creationId xmlns:p14="http://schemas.microsoft.com/office/powerpoint/2010/main" val="292342759"/>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F98F88C4-126D-408A-8BC7-76FD9560F2CB}" type="datetimeFigureOut">
              <a:rPr lang="ar-IQ" smtClean="0"/>
              <a:t>15/07/1441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01E0E03-7311-42B7-86FA-2060AF964E5C}" type="slidenum">
              <a:rPr lang="ar-IQ" smtClean="0"/>
              <a:t>‹#›</a:t>
            </a:fld>
            <a:endParaRPr lang="ar-IQ"/>
          </a:p>
        </p:txBody>
      </p:sp>
    </p:spTree>
    <p:extLst>
      <p:ext uri="{BB962C8B-B14F-4D97-AF65-F5344CB8AC3E}">
        <p14:creationId xmlns:p14="http://schemas.microsoft.com/office/powerpoint/2010/main" val="3128494212"/>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F98F88C4-126D-408A-8BC7-76FD9560F2CB}" type="datetimeFigureOut">
              <a:rPr lang="ar-IQ" smtClean="0"/>
              <a:t>15/07/1441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01E0E03-7311-42B7-86FA-2060AF964E5C}" type="slidenum">
              <a:rPr lang="ar-IQ" smtClean="0"/>
              <a:t>‹#›</a:t>
            </a:fld>
            <a:endParaRPr lang="ar-IQ"/>
          </a:p>
        </p:txBody>
      </p:sp>
    </p:spTree>
    <p:extLst>
      <p:ext uri="{BB962C8B-B14F-4D97-AF65-F5344CB8AC3E}">
        <p14:creationId xmlns:p14="http://schemas.microsoft.com/office/powerpoint/2010/main" val="2958124136"/>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27000">
              <a:schemeClr val="accent1">
                <a:lumMod val="45000"/>
                <a:lumOff val="55000"/>
              </a:schemeClr>
            </a:gs>
            <a:gs pos="55000">
              <a:schemeClr val="accent6">
                <a:lumMod val="60000"/>
                <a:lumOff val="40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98F88C4-126D-408A-8BC7-76FD9560F2CB}" type="datetimeFigureOut">
              <a:rPr lang="ar-IQ" smtClean="0"/>
              <a:t>15/07/1441</a:t>
            </a:fld>
            <a:endParaRPr lang="ar-IQ"/>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01E0E03-7311-42B7-86FA-2060AF964E5C}" type="slidenum">
              <a:rPr lang="ar-IQ" smtClean="0"/>
              <a:t>‹#›</a:t>
            </a:fld>
            <a:endParaRPr lang="ar-IQ"/>
          </a:p>
        </p:txBody>
      </p:sp>
    </p:spTree>
    <p:extLst>
      <p:ext uri="{BB962C8B-B14F-4D97-AF65-F5344CB8AC3E}">
        <p14:creationId xmlns:p14="http://schemas.microsoft.com/office/powerpoint/2010/main" val="273530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dirty="0" smtClean="0"/>
              <a:t>محاضرة (9)</a:t>
            </a:r>
            <a:br>
              <a:rPr lang="ar-IQ" dirty="0" smtClean="0"/>
            </a:br>
            <a:r>
              <a:rPr lang="ar-IQ" dirty="0" smtClean="0"/>
              <a:t>المحاسبة عن البضاعة (المشتريات والمبيعات)</a:t>
            </a:r>
            <a:endParaRPr lang="ar-IQ" dirty="0"/>
          </a:p>
        </p:txBody>
      </p:sp>
      <p:sp>
        <p:nvSpPr>
          <p:cNvPr id="3" name="عنوان فرعي 2"/>
          <p:cNvSpPr>
            <a:spLocks noGrp="1"/>
          </p:cNvSpPr>
          <p:nvPr>
            <p:ph type="subTitle" idx="1"/>
          </p:nvPr>
        </p:nvSpPr>
        <p:spPr/>
        <p:txBody>
          <a:bodyPr>
            <a:normAutofit fontScale="85000" lnSpcReduction="10000"/>
          </a:bodyPr>
          <a:lstStyle/>
          <a:p>
            <a:r>
              <a:rPr lang="ar-IQ" dirty="0" smtClean="0"/>
              <a:t>يقصد بعمليات البيع والشراء للبضاعة تلك العمليات المتعلقة بالبضاعة التي تقتنيها الوحدة الاقتصادية بهدف اعادة بيعها وتحقيق الربح من خلال عملية البيع، وليس المقصود مشتريات الوحدة الاقتصادية من الموجودات الثابتة التي تقتنيها الوحدة الاقتصادية لغرض مزاولة النشاط، وطبيعة النشاط للوحدة الاقتصادية يعد العامل الرئيسي فيما اذا كانت البضاعة </a:t>
            </a:r>
            <a:r>
              <a:rPr lang="ar-IQ" dirty="0" err="1" smtClean="0"/>
              <a:t>المشتراة</a:t>
            </a:r>
            <a:r>
              <a:rPr lang="ar-IQ" smtClean="0"/>
              <a:t> لغرض البيع او مزاولة النشاط فمثلا السيارات في معارض بيع السيارات تعد بضاعة لان الهدف من شرائها اعادة بيعها وتحقيق الربح من هذه العملية، اما السيارات في مشروع اخر فتعتبر موجودات تستخدم لمزاولة النشاط وليست كبضاعة لإعادة البيع.</a:t>
            </a:r>
            <a:endParaRPr lang="ar-IQ" dirty="0"/>
          </a:p>
        </p:txBody>
      </p:sp>
    </p:spTree>
    <p:extLst>
      <p:ext uri="{BB962C8B-B14F-4D97-AF65-F5344CB8AC3E}">
        <p14:creationId xmlns:p14="http://schemas.microsoft.com/office/powerpoint/2010/main" val="2257020772"/>
      </p:ext>
    </p:extLst>
  </p:cSld>
  <p:clrMapOvr>
    <a:masterClrMapping/>
  </p:clrMapOvr>
  <mc:AlternateContent xmlns:mc="http://schemas.openxmlformats.org/markup-compatibility/2006">
    <mc:Choice xmlns:p14="http://schemas.microsoft.com/office/powerpoint/2010/main" Requires="p14">
      <p:transition spd="slow" p14:dur="5250">
        <p14:reveal thruBlk="1"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200" dirty="0" smtClean="0"/>
              <a:t>الحل في سجلات المشتري والبائع</a:t>
            </a:r>
            <a:endParaRPr lang="ar-IQ" sz="3200" dirty="0"/>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4049702882"/>
              </p:ext>
            </p:extLst>
          </p:nvPr>
        </p:nvGraphicFramePr>
        <p:xfrm>
          <a:off x="838200" y="1690689"/>
          <a:ext cx="10515600" cy="4412682"/>
        </p:xfrm>
        <a:graphic>
          <a:graphicData uri="http://schemas.openxmlformats.org/drawingml/2006/table">
            <a:tbl>
              <a:tblPr rtl="1" firstRow="1" firstCol="1" bandRow="1"/>
              <a:tblGrid>
                <a:gridCol w="5337719">
                  <a:extLst>
                    <a:ext uri="{9D8B030D-6E8A-4147-A177-3AD203B41FA5}">
                      <a16:colId xmlns:a16="http://schemas.microsoft.com/office/drawing/2014/main" val="3771378423"/>
                    </a:ext>
                  </a:extLst>
                </a:gridCol>
                <a:gridCol w="5177881">
                  <a:extLst>
                    <a:ext uri="{9D8B030D-6E8A-4147-A177-3AD203B41FA5}">
                      <a16:colId xmlns:a16="http://schemas.microsoft.com/office/drawing/2014/main" val="2348462203"/>
                    </a:ext>
                  </a:extLst>
                </a:gridCol>
              </a:tblGrid>
              <a:tr h="311598">
                <a:tc>
                  <a:txBody>
                    <a:bodyPr/>
                    <a:lstStyle/>
                    <a:p>
                      <a:pPr algn="ctr" rtl="1">
                        <a:lnSpc>
                          <a:spcPct val="115000"/>
                        </a:lnSpc>
                        <a:spcAft>
                          <a:spcPts val="0"/>
                        </a:spcAft>
                        <a:tabLst>
                          <a:tab pos="1883410" algn="l"/>
                        </a:tabLst>
                      </a:pPr>
                      <a:r>
                        <a:rPr lang="ar-IQ" sz="1400" b="1">
                          <a:effectLst/>
                          <a:latin typeface="Calibri" panose="020F0502020204030204" pitchFamily="34" charset="0"/>
                          <a:ea typeface="Calibri" panose="020F0502020204030204" pitchFamily="34" charset="0"/>
                          <a:cs typeface="Times New Roman" panose="02020603050405020304" pitchFamily="18" charset="0"/>
                        </a:rPr>
                        <a:t>سجلات التاجر محمود (المشتري)</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1883410" algn="l"/>
                        </a:tabLst>
                      </a:pPr>
                      <a:r>
                        <a:rPr lang="ar-IQ" sz="1400" b="1">
                          <a:effectLst/>
                          <a:latin typeface="Calibri" panose="020F0502020204030204" pitchFamily="34" charset="0"/>
                          <a:ea typeface="Calibri" panose="020F0502020204030204" pitchFamily="34" charset="0"/>
                          <a:cs typeface="Times New Roman" panose="02020603050405020304" pitchFamily="18" charset="0"/>
                        </a:rPr>
                        <a:t>سجلات التاجر احمد (البائع)</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9268844"/>
                  </a:ext>
                </a:extLst>
              </a:tr>
              <a:tr h="1557993">
                <a:tc>
                  <a:txBody>
                    <a:bodyPr/>
                    <a:lstStyle/>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3/5/2019</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40000     المشتريات</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       20000   الصندوق </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       20000   الدائنون (احمد)</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شراء بضاعة نقدا" وعلى الحساب</a:t>
                      </a:r>
                      <a:endParaRPr lang="en-US" sz="18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3/5/2019</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20000     المدينون (محمود)</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20000     الصندوق </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       </a:t>
                      </a:r>
                      <a:r>
                        <a:rPr lang="ar-IQ" sz="1800" b="1" dirty="0" smtClean="0">
                          <a:effectLst/>
                          <a:latin typeface="Calibri" panose="020F0502020204030204" pitchFamily="34" charset="0"/>
                          <a:ea typeface="Calibri" panose="020F0502020204030204" pitchFamily="34" charset="0"/>
                          <a:cs typeface="+mj-cs"/>
                        </a:rPr>
                        <a:t>40000  </a:t>
                      </a:r>
                      <a:r>
                        <a:rPr lang="ar-IQ" sz="1800" b="1" dirty="0">
                          <a:effectLst/>
                          <a:latin typeface="Calibri" panose="020F0502020204030204" pitchFamily="34" charset="0"/>
                          <a:ea typeface="Calibri" panose="020F0502020204030204" pitchFamily="34" charset="0"/>
                          <a:cs typeface="+mj-cs"/>
                        </a:rPr>
                        <a:t>المبيعات</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بيع بضاعة نقدا" وعلى الحساب</a:t>
                      </a:r>
                      <a:endParaRPr lang="en-US" sz="18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3356043"/>
                  </a:ext>
                </a:extLst>
              </a:tr>
              <a:tr h="1246395">
                <a:tc>
                  <a:txBody>
                    <a:bodyPr/>
                    <a:lstStyle/>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8/5/2019</a:t>
                      </a:r>
                      <a:endParaRPr lang="en-US" sz="18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1500      الدائنون (احمد)</a:t>
                      </a:r>
                      <a:endParaRPr lang="en-US" sz="18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ar-IQ" sz="1800" b="1" dirty="0" smtClean="0">
                          <a:effectLst/>
                          <a:latin typeface="Calibri" panose="020F0502020204030204" pitchFamily="34" charset="0"/>
                          <a:ea typeface="Calibri" panose="020F0502020204030204" pitchFamily="34" charset="0"/>
                          <a:cs typeface="+mj-cs"/>
                        </a:rPr>
                        <a:t>     1500     مردودات </a:t>
                      </a:r>
                      <a:r>
                        <a:rPr lang="ar-IQ" sz="1800" b="1" dirty="0">
                          <a:effectLst/>
                          <a:latin typeface="Calibri" panose="020F0502020204030204" pitchFamily="34" charset="0"/>
                          <a:ea typeface="Calibri" panose="020F0502020204030204" pitchFamily="34" charset="0"/>
                          <a:cs typeface="+mj-cs"/>
                        </a:rPr>
                        <a:t>المشتريات</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رد جزء من البضاعة المشتراة</a:t>
                      </a:r>
                      <a:endParaRPr lang="en-US" sz="18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8/5/2019</a:t>
                      </a:r>
                      <a:endParaRPr lang="en-US" sz="18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1500      مردودات المبيعات</a:t>
                      </a:r>
                      <a:endParaRPr lang="en-US" sz="1800" b="1" dirty="0">
                        <a:effectLst/>
                        <a:latin typeface="Calibri" panose="020F0502020204030204" pitchFamily="34" charset="0"/>
                        <a:ea typeface="Calibri" panose="020F0502020204030204" pitchFamily="34" charset="0"/>
                        <a:cs typeface="+mj-cs"/>
                      </a:endParaRPr>
                    </a:p>
                    <a:p>
                      <a:pPr lvl="1" algn="r" rtl="1">
                        <a:lnSpc>
                          <a:spcPct val="115000"/>
                        </a:lnSpc>
                        <a:spcAft>
                          <a:spcPts val="0"/>
                        </a:spcAft>
                        <a:tabLst>
                          <a:tab pos="1883410" algn="l"/>
                        </a:tabLst>
                      </a:pPr>
                      <a:r>
                        <a:rPr lang="ar-IQ" sz="1800" b="1" dirty="0" smtClean="0">
                          <a:effectLst/>
                          <a:latin typeface="Times New Roman" panose="02020603050405020304" pitchFamily="18" charset="0"/>
                          <a:ea typeface="Calibri" panose="020F0502020204030204" pitchFamily="34" charset="0"/>
                          <a:cs typeface="+mj-cs"/>
                        </a:rPr>
                        <a:t>1500</a:t>
                      </a:r>
                      <a:r>
                        <a:rPr lang="en-US" sz="1800" b="1" dirty="0" smtClean="0">
                          <a:effectLst/>
                          <a:latin typeface="Times New Roman" panose="02020603050405020304" pitchFamily="18" charset="0"/>
                          <a:ea typeface="Calibri" panose="020F0502020204030204" pitchFamily="34" charset="0"/>
                          <a:cs typeface="+mj-cs"/>
                        </a:rPr>
                        <a:t> </a:t>
                      </a:r>
                      <a:r>
                        <a:rPr lang="ar-IQ" sz="1800" b="1" dirty="0" smtClean="0">
                          <a:effectLst/>
                          <a:latin typeface="Times New Roman" panose="02020603050405020304" pitchFamily="18" charset="0"/>
                          <a:ea typeface="Calibri" panose="020F0502020204030204" pitchFamily="34" charset="0"/>
                          <a:cs typeface="+mj-cs"/>
                        </a:rPr>
                        <a:t> </a:t>
                      </a:r>
                      <a:r>
                        <a:rPr lang="en-US" sz="1800" b="1" dirty="0" smtClean="0">
                          <a:effectLst/>
                          <a:latin typeface="Times New Roman" panose="02020603050405020304" pitchFamily="18" charset="0"/>
                          <a:ea typeface="Calibri" panose="020F0502020204030204" pitchFamily="34" charset="0"/>
                          <a:cs typeface="+mj-cs"/>
                        </a:rPr>
                        <a:t> </a:t>
                      </a:r>
                      <a:r>
                        <a:rPr lang="ar-IQ" sz="1800" b="1" dirty="0" smtClean="0">
                          <a:effectLst/>
                          <a:latin typeface="Calibri" panose="020F0502020204030204" pitchFamily="34" charset="0"/>
                          <a:ea typeface="Calibri" panose="020F0502020204030204" pitchFamily="34" charset="0"/>
                          <a:cs typeface="+mj-cs"/>
                        </a:rPr>
                        <a:t>  </a:t>
                      </a:r>
                      <a:r>
                        <a:rPr lang="ar-IQ" sz="1800" b="1" dirty="0">
                          <a:effectLst/>
                          <a:latin typeface="Calibri" panose="020F0502020204030204" pitchFamily="34" charset="0"/>
                          <a:ea typeface="Calibri" panose="020F0502020204030204" pitchFamily="34" charset="0"/>
                          <a:cs typeface="+mj-cs"/>
                        </a:rPr>
                        <a:t>المدينون (محمود)</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رد جزء من البضاعة المباعة</a:t>
                      </a:r>
                      <a:endParaRPr lang="en-US" sz="18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7148951"/>
                  </a:ext>
                </a:extLst>
              </a:tr>
              <a:tr h="1246395">
                <a:tc>
                  <a:txBody>
                    <a:bodyPr/>
                    <a:lstStyle/>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15/5/2019</a:t>
                      </a:r>
                      <a:endParaRPr lang="en-US" sz="18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800      الدائنون (احمد)</a:t>
                      </a:r>
                      <a:endParaRPr lang="en-US" sz="1800" b="1" dirty="0">
                        <a:effectLst/>
                        <a:latin typeface="Calibri" panose="020F0502020204030204" pitchFamily="34" charset="0"/>
                        <a:ea typeface="Calibri" panose="020F0502020204030204" pitchFamily="34" charset="0"/>
                        <a:cs typeface="+mj-cs"/>
                      </a:endParaRPr>
                    </a:p>
                    <a:p>
                      <a:pPr lvl="1" algn="r" rtl="1">
                        <a:lnSpc>
                          <a:spcPct val="115000"/>
                        </a:lnSpc>
                        <a:spcAft>
                          <a:spcPts val="0"/>
                        </a:spcAft>
                        <a:tabLst>
                          <a:tab pos="1883410" algn="l"/>
                        </a:tabLst>
                      </a:pPr>
                      <a:r>
                        <a:rPr lang="ar-IQ" sz="1800" b="1" dirty="0" smtClean="0">
                          <a:effectLst/>
                          <a:latin typeface="Times New Roman" panose="02020603050405020304" pitchFamily="18" charset="0"/>
                          <a:ea typeface="Calibri" panose="020F0502020204030204" pitchFamily="34" charset="0"/>
                          <a:cs typeface="+mj-cs"/>
                        </a:rPr>
                        <a:t>800</a:t>
                      </a:r>
                      <a:r>
                        <a:rPr lang="en-US" sz="1800" b="1" dirty="0" smtClean="0">
                          <a:effectLst/>
                          <a:latin typeface="Times New Roman" panose="02020603050405020304" pitchFamily="18" charset="0"/>
                          <a:ea typeface="Calibri" panose="020F0502020204030204" pitchFamily="34" charset="0"/>
                          <a:cs typeface="+mj-cs"/>
                        </a:rPr>
                        <a:t>    </a:t>
                      </a:r>
                      <a:r>
                        <a:rPr lang="ar-IQ" sz="1800" b="1" dirty="0" smtClean="0">
                          <a:effectLst/>
                          <a:latin typeface="Calibri" panose="020F0502020204030204" pitchFamily="34" charset="0"/>
                          <a:ea typeface="Calibri" panose="020F0502020204030204" pitchFamily="34" charset="0"/>
                          <a:cs typeface="+mj-cs"/>
                        </a:rPr>
                        <a:t>   </a:t>
                      </a:r>
                      <a:r>
                        <a:rPr lang="ar-IQ" sz="1800" b="1" dirty="0">
                          <a:effectLst/>
                          <a:latin typeface="Calibri" panose="020F0502020204030204" pitchFamily="34" charset="0"/>
                          <a:ea typeface="Calibri" panose="020F0502020204030204" pitchFamily="34" charset="0"/>
                          <a:cs typeface="+mj-cs"/>
                        </a:rPr>
                        <a:t>مسموحات المشتريات</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التنازل عن جزء من قيمة البضاعة المشتراة</a:t>
                      </a:r>
                      <a:endParaRPr lang="en-US" sz="18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15/5/2019</a:t>
                      </a:r>
                      <a:endParaRPr lang="en-US" sz="18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800      مسموحات المبيعات</a:t>
                      </a:r>
                      <a:endParaRPr lang="en-US" sz="1800" b="1" dirty="0">
                        <a:effectLst/>
                        <a:latin typeface="Calibri" panose="020F0502020204030204" pitchFamily="34" charset="0"/>
                        <a:ea typeface="Calibri" panose="020F0502020204030204" pitchFamily="34" charset="0"/>
                        <a:cs typeface="+mj-cs"/>
                      </a:endParaRPr>
                    </a:p>
                    <a:p>
                      <a:pPr lvl="1" algn="r" rtl="1">
                        <a:lnSpc>
                          <a:spcPct val="115000"/>
                        </a:lnSpc>
                        <a:spcAft>
                          <a:spcPts val="0"/>
                        </a:spcAft>
                        <a:tabLst>
                          <a:tab pos="1883410" algn="l"/>
                        </a:tabLst>
                      </a:pPr>
                      <a:r>
                        <a:rPr lang="ar-IQ" sz="1800" b="1" dirty="0" smtClean="0">
                          <a:effectLst/>
                          <a:latin typeface="Times New Roman" panose="02020603050405020304" pitchFamily="18" charset="0"/>
                          <a:ea typeface="Calibri" panose="020F0502020204030204" pitchFamily="34" charset="0"/>
                          <a:cs typeface="+mj-cs"/>
                        </a:rPr>
                        <a:t>800</a:t>
                      </a:r>
                      <a:r>
                        <a:rPr lang="ar-IQ" sz="1800" b="1" dirty="0" smtClean="0">
                          <a:effectLst/>
                          <a:latin typeface="Calibri" panose="020F0502020204030204" pitchFamily="34" charset="0"/>
                          <a:ea typeface="Calibri" panose="020F0502020204030204" pitchFamily="34" charset="0"/>
                          <a:cs typeface="+mj-cs"/>
                        </a:rPr>
                        <a:t>   </a:t>
                      </a:r>
                      <a:r>
                        <a:rPr lang="ar-IQ" sz="1800" b="1" dirty="0">
                          <a:effectLst/>
                          <a:latin typeface="Calibri" panose="020F0502020204030204" pitchFamily="34" charset="0"/>
                          <a:ea typeface="Calibri" panose="020F0502020204030204" pitchFamily="34" charset="0"/>
                          <a:cs typeface="+mj-cs"/>
                        </a:rPr>
                        <a:t>المدينون (محمود)</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التنازل عن جزء من قيمة البضاعة المباعة</a:t>
                      </a:r>
                      <a:endParaRPr lang="en-US" sz="18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999240"/>
                  </a:ext>
                </a:extLst>
              </a:tr>
            </a:tbl>
          </a:graphicData>
        </a:graphic>
      </p:graphicFrame>
    </p:spTree>
    <p:extLst>
      <p:ext uri="{BB962C8B-B14F-4D97-AF65-F5344CB8AC3E}">
        <p14:creationId xmlns:p14="http://schemas.microsoft.com/office/powerpoint/2010/main" val="922426503"/>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sz="3200" dirty="0">
                <a:solidFill>
                  <a:prstClr val="black"/>
                </a:solidFill>
              </a:rPr>
              <a:t>الحل في سجلات المشتري والبائع</a:t>
            </a:r>
            <a:endParaRPr lang="ar-IQ"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77232272"/>
              </p:ext>
            </p:extLst>
          </p:nvPr>
        </p:nvGraphicFramePr>
        <p:xfrm>
          <a:off x="838200" y="1918951"/>
          <a:ext cx="10515600" cy="3940935"/>
        </p:xfrm>
        <a:graphic>
          <a:graphicData uri="http://schemas.openxmlformats.org/drawingml/2006/table">
            <a:tbl>
              <a:tblPr rtl="1" firstRow="1" firstCol="1" bandRow="1"/>
              <a:tblGrid>
                <a:gridCol w="5337719">
                  <a:extLst>
                    <a:ext uri="{9D8B030D-6E8A-4147-A177-3AD203B41FA5}">
                      <a16:colId xmlns:a16="http://schemas.microsoft.com/office/drawing/2014/main" val="4217763812"/>
                    </a:ext>
                  </a:extLst>
                </a:gridCol>
                <a:gridCol w="5177881">
                  <a:extLst>
                    <a:ext uri="{9D8B030D-6E8A-4147-A177-3AD203B41FA5}">
                      <a16:colId xmlns:a16="http://schemas.microsoft.com/office/drawing/2014/main" val="2630100393"/>
                    </a:ext>
                  </a:extLst>
                </a:gridCol>
              </a:tblGrid>
              <a:tr h="1313645">
                <a:tc>
                  <a:txBody>
                    <a:bodyPr/>
                    <a:lstStyle/>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18/5/2019</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17700     الدائنون ...........(20000- 1500- 800)   </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       17700   المصرف </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سداد قيمة البضاعة المشتراة</a:t>
                      </a:r>
                      <a:endParaRPr lang="en-US" sz="18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18/5/2019</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17700     المصرف</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     17700   المدينون ...........(20000- 1500- 800)  </a:t>
                      </a:r>
                      <a:endParaRPr lang="ar-IQ" sz="1800" b="1" dirty="0" smtClean="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smtClean="0">
                          <a:effectLst/>
                          <a:latin typeface="Calibri" panose="020F0502020204030204" pitchFamily="34" charset="0"/>
                          <a:ea typeface="Calibri" panose="020F0502020204030204" pitchFamily="34" charset="0"/>
                          <a:cs typeface="+mj-cs"/>
                        </a:rPr>
                        <a:t> </a:t>
                      </a:r>
                      <a:r>
                        <a:rPr lang="ar-IQ" sz="1800" b="1" dirty="0">
                          <a:effectLst/>
                          <a:latin typeface="Calibri" panose="020F0502020204030204" pitchFamily="34" charset="0"/>
                          <a:ea typeface="Calibri" panose="020F0502020204030204" pitchFamily="34" charset="0"/>
                          <a:cs typeface="+mj-cs"/>
                        </a:rPr>
                        <a:t>سداد قيمة البضاعة المشتراة</a:t>
                      </a:r>
                      <a:endParaRPr lang="en-US" sz="18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2684220"/>
                  </a:ext>
                </a:extLst>
              </a:tr>
              <a:tr h="1313645">
                <a:tc>
                  <a:txBody>
                    <a:bodyPr/>
                    <a:lstStyle/>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25/5/2019</a:t>
                      </a:r>
                      <a:endParaRPr lang="en-US" sz="18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10000     المشتريات</a:t>
                      </a:r>
                      <a:endParaRPr lang="en-US" sz="1800" b="1" dirty="0">
                        <a:effectLst/>
                        <a:latin typeface="Calibri" panose="020F0502020204030204" pitchFamily="34" charset="0"/>
                        <a:ea typeface="Calibri" panose="020F0502020204030204" pitchFamily="34" charset="0"/>
                        <a:cs typeface="+mj-cs"/>
                      </a:endParaRPr>
                    </a:p>
                    <a:p>
                      <a:pPr lvl="1" algn="r" rtl="1">
                        <a:lnSpc>
                          <a:spcPct val="115000"/>
                        </a:lnSpc>
                        <a:spcAft>
                          <a:spcPts val="0"/>
                        </a:spcAft>
                        <a:tabLst>
                          <a:tab pos="1883410" algn="l"/>
                        </a:tabLst>
                      </a:pPr>
                      <a:r>
                        <a:rPr lang="ar-IQ" sz="1800" b="1" dirty="0" smtClean="0">
                          <a:effectLst/>
                          <a:latin typeface="Calibri" panose="020F0502020204030204" pitchFamily="34" charset="0"/>
                          <a:ea typeface="Calibri" panose="020F0502020204030204" pitchFamily="34" charset="0"/>
                          <a:cs typeface="+mj-cs"/>
                        </a:rPr>
                        <a:t>10000    اوراق </a:t>
                      </a:r>
                      <a:r>
                        <a:rPr lang="ar-IQ" sz="1800" b="1" dirty="0">
                          <a:effectLst/>
                          <a:latin typeface="Calibri" panose="020F0502020204030204" pitchFamily="34" charset="0"/>
                          <a:ea typeface="Calibri" panose="020F0502020204030204" pitchFamily="34" charset="0"/>
                          <a:cs typeface="+mj-cs"/>
                        </a:rPr>
                        <a:t>دفع</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شراء بضاعة بكمبيالة</a:t>
                      </a:r>
                      <a:endParaRPr lang="en-US" sz="18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25/5/2019</a:t>
                      </a:r>
                      <a:endParaRPr lang="en-US" sz="18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10000     اوراق قبض</a:t>
                      </a:r>
                      <a:endParaRPr lang="en-US" sz="1800" b="1" dirty="0">
                        <a:effectLst/>
                        <a:latin typeface="Calibri" panose="020F0502020204030204" pitchFamily="34" charset="0"/>
                        <a:ea typeface="Calibri" panose="020F0502020204030204" pitchFamily="34" charset="0"/>
                        <a:cs typeface="+mj-cs"/>
                      </a:endParaRPr>
                    </a:p>
                    <a:p>
                      <a:pPr lvl="1" algn="r" rtl="1">
                        <a:lnSpc>
                          <a:spcPct val="115000"/>
                        </a:lnSpc>
                        <a:spcAft>
                          <a:spcPts val="0"/>
                        </a:spcAft>
                        <a:tabLst>
                          <a:tab pos="1883410" algn="l"/>
                        </a:tabLst>
                      </a:pPr>
                      <a:r>
                        <a:rPr lang="en-US" sz="1800" b="1" dirty="0">
                          <a:effectLst/>
                          <a:latin typeface="Times New Roman" panose="02020603050405020304" pitchFamily="18" charset="0"/>
                          <a:ea typeface="Calibri" panose="020F0502020204030204" pitchFamily="34" charset="0"/>
                          <a:cs typeface="+mj-cs"/>
                        </a:rPr>
                        <a:t>   </a:t>
                      </a:r>
                      <a:r>
                        <a:rPr lang="ar-IQ" sz="1800" b="1" dirty="0" smtClean="0">
                          <a:effectLst/>
                          <a:latin typeface="Times New Roman" panose="02020603050405020304" pitchFamily="18" charset="0"/>
                          <a:ea typeface="Calibri" panose="020F0502020204030204" pitchFamily="34" charset="0"/>
                          <a:cs typeface="+mj-cs"/>
                        </a:rPr>
                        <a:t>10000</a:t>
                      </a:r>
                      <a:r>
                        <a:rPr lang="en-US" sz="1800" b="1" dirty="0" smtClean="0">
                          <a:effectLst/>
                          <a:latin typeface="Times New Roman" panose="02020603050405020304" pitchFamily="18" charset="0"/>
                          <a:ea typeface="Calibri" panose="020F0502020204030204" pitchFamily="34" charset="0"/>
                          <a:cs typeface="+mj-cs"/>
                        </a:rPr>
                        <a:t>       </a:t>
                      </a:r>
                      <a:r>
                        <a:rPr lang="ar-IQ" sz="1800" b="1" dirty="0">
                          <a:effectLst/>
                          <a:latin typeface="Calibri" panose="020F0502020204030204" pitchFamily="34" charset="0"/>
                          <a:ea typeface="Calibri" panose="020F0502020204030204" pitchFamily="34" charset="0"/>
                          <a:cs typeface="+mj-cs"/>
                        </a:rPr>
                        <a:t>المبيعات</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بيع بضاعة بكمبيالة</a:t>
                      </a:r>
                      <a:endParaRPr lang="en-US" sz="18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975981"/>
                  </a:ext>
                </a:extLst>
              </a:tr>
              <a:tr h="1313645">
                <a:tc>
                  <a:txBody>
                    <a:bodyPr/>
                    <a:lstStyle/>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30/5/2019</a:t>
                      </a:r>
                      <a:endParaRPr lang="en-US" sz="18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10000     اوراق دفع</a:t>
                      </a:r>
                      <a:endParaRPr lang="en-US" sz="1800" b="1" dirty="0">
                        <a:effectLst/>
                        <a:latin typeface="Calibri" panose="020F0502020204030204" pitchFamily="34" charset="0"/>
                        <a:ea typeface="Calibri" panose="020F0502020204030204" pitchFamily="34" charset="0"/>
                        <a:cs typeface="+mj-cs"/>
                      </a:endParaRPr>
                    </a:p>
                    <a:p>
                      <a:pPr lvl="1" algn="r" rtl="1">
                        <a:lnSpc>
                          <a:spcPct val="115000"/>
                        </a:lnSpc>
                        <a:spcAft>
                          <a:spcPts val="0"/>
                        </a:spcAft>
                        <a:tabLst>
                          <a:tab pos="1883410" algn="l"/>
                        </a:tabLst>
                      </a:pPr>
                      <a:r>
                        <a:rPr lang="en-US" sz="1800" b="1" dirty="0" smtClean="0">
                          <a:effectLst/>
                          <a:latin typeface="Times New Roman" panose="02020603050405020304" pitchFamily="18" charset="0"/>
                          <a:ea typeface="Calibri" panose="020F0502020204030204" pitchFamily="34" charset="0"/>
                          <a:cs typeface="+mj-cs"/>
                        </a:rPr>
                        <a:t> </a:t>
                      </a:r>
                      <a:r>
                        <a:rPr lang="ar-IQ" sz="1800" b="1" dirty="0" smtClean="0">
                          <a:effectLst/>
                          <a:latin typeface="Times New Roman" panose="02020603050405020304" pitchFamily="18" charset="0"/>
                          <a:ea typeface="Calibri" panose="020F0502020204030204" pitchFamily="34" charset="0"/>
                          <a:cs typeface="+mj-cs"/>
                        </a:rPr>
                        <a:t>10000</a:t>
                      </a:r>
                      <a:r>
                        <a:rPr lang="en-US" sz="1800" b="1" dirty="0" smtClean="0">
                          <a:effectLst/>
                          <a:latin typeface="Times New Roman" panose="02020603050405020304" pitchFamily="18" charset="0"/>
                          <a:ea typeface="Calibri" panose="020F0502020204030204" pitchFamily="34" charset="0"/>
                          <a:cs typeface="+mj-cs"/>
                        </a:rPr>
                        <a:t>     </a:t>
                      </a:r>
                      <a:r>
                        <a:rPr lang="ar-IQ" sz="1800" b="1" dirty="0">
                          <a:effectLst/>
                          <a:latin typeface="Calibri" panose="020F0502020204030204" pitchFamily="34" charset="0"/>
                          <a:ea typeface="Calibri" panose="020F0502020204030204" pitchFamily="34" charset="0"/>
                          <a:cs typeface="+mj-cs"/>
                        </a:rPr>
                        <a:t>الصندوق </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سداد قيمة الكمبيالة</a:t>
                      </a:r>
                      <a:endParaRPr lang="en-US" sz="18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30/5/2019</a:t>
                      </a:r>
                      <a:endParaRPr lang="en-US" sz="18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10000     الصندوق</a:t>
                      </a:r>
                      <a:endParaRPr lang="en-US" sz="1800" b="1" dirty="0">
                        <a:effectLst/>
                        <a:latin typeface="Calibri" panose="020F0502020204030204" pitchFamily="34" charset="0"/>
                        <a:ea typeface="Calibri" panose="020F0502020204030204" pitchFamily="34" charset="0"/>
                        <a:cs typeface="+mj-cs"/>
                      </a:endParaRPr>
                    </a:p>
                    <a:p>
                      <a:pPr lvl="1" algn="r" rtl="1">
                        <a:lnSpc>
                          <a:spcPct val="115000"/>
                        </a:lnSpc>
                        <a:spcAft>
                          <a:spcPts val="0"/>
                        </a:spcAft>
                        <a:tabLst>
                          <a:tab pos="1883410" algn="l"/>
                        </a:tabLst>
                      </a:pPr>
                      <a:r>
                        <a:rPr lang="ar-IQ" sz="1800" b="1" dirty="0" smtClean="0">
                          <a:effectLst/>
                          <a:latin typeface="Calibri" panose="020F0502020204030204" pitchFamily="34" charset="0"/>
                          <a:ea typeface="Calibri" panose="020F0502020204030204" pitchFamily="34" charset="0"/>
                          <a:cs typeface="+mj-cs"/>
                        </a:rPr>
                        <a:t>10000       اوراق </a:t>
                      </a:r>
                      <a:r>
                        <a:rPr lang="ar-IQ" sz="1800" b="1" dirty="0">
                          <a:effectLst/>
                          <a:latin typeface="Calibri" panose="020F0502020204030204" pitchFamily="34" charset="0"/>
                          <a:ea typeface="Calibri" panose="020F0502020204030204" pitchFamily="34" charset="0"/>
                          <a:cs typeface="+mj-cs"/>
                        </a:rPr>
                        <a:t>قبض</a:t>
                      </a:r>
                      <a:endParaRPr lang="en-US" sz="18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800" b="1" dirty="0">
                          <a:effectLst/>
                          <a:latin typeface="Calibri" panose="020F0502020204030204" pitchFamily="34" charset="0"/>
                          <a:ea typeface="Calibri" panose="020F0502020204030204" pitchFamily="34" charset="0"/>
                          <a:cs typeface="+mj-cs"/>
                        </a:rPr>
                        <a:t>سداد قيمة الكمبيالة</a:t>
                      </a:r>
                      <a:endParaRPr lang="en-US" sz="18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6401912"/>
                  </a:ext>
                </a:extLst>
              </a:tr>
            </a:tbl>
          </a:graphicData>
        </a:graphic>
      </p:graphicFrame>
    </p:spTree>
    <p:extLst>
      <p:ext uri="{BB962C8B-B14F-4D97-AF65-F5344CB8AC3E}">
        <p14:creationId xmlns:p14="http://schemas.microsoft.com/office/powerpoint/2010/main" val="2985646511"/>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2623992768"/>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543556867"/>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200" dirty="0" smtClean="0"/>
              <a:t>كلفة المشتريات = قيمة الفاتورة + مصروفات الشراء </a:t>
            </a:r>
            <a:br>
              <a:rPr lang="ar-IQ" sz="3200" dirty="0" smtClean="0"/>
            </a:br>
            <a:r>
              <a:rPr lang="ar-IQ" sz="3200" dirty="0" smtClean="0"/>
              <a:t>ايراد المبيعات = الكمية المباعة × سعر بيع الوحدة الواحدة </a:t>
            </a:r>
            <a:endParaRPr lang="ar-IQ" sz="3200" dirty="0"/>
          </a:p>
        </p:txBody>
      </p:sp>
      <p:sp>
        <p:nvSpPr>
          <p:cNvPr id="3" name="عنصر نائب للمحتوى 2"/>
          <p:cNvSpPr>
            <a:spLocks noGrp="1"/>
          </p:cNvSpPr>
          <p:nvPr>
            <p:ph idx="1"/>
          </p:nvPr>
        </p:nvSpPr>
        <p:spPr/>
        <p:txBody>
          <a:bodyPr>
            <a:normAutofit/>
          </a:bodyPr>
          <a:lstStyle/>
          <a:p>
            <a:r>
              <a:rPr lang="ar-IQ" sz="2400" dirty="0" smtClean="0">
                <a:cs typeface="+mj-cs"/>
              </a:rPr>
              <a:t>وبشكل عام فأن كلفة المشتريات تتضمن قيمة فاتورة الشراء مضافا" اليها كافة مصاريف الشراء من لحظة طلب الشراء ولغاية استلام البضاعة وادخالها المحازن ومن امثلة مصاريف الشراء مصاريف الشحن والتفريغ، التأمين، الرسوم الجمركية، عمولة الشراء، مصاريف النقل للداخل </a:t>
            </a:r>
            <a:endParaRPr lang="ar-IQ" sz="2400" dirty="0">
              <a:cs typeface="+mj-cs"/>
            </a:endParaRPr>
          </a:p>
          <a:p>
            <a:r>
              <a:rPr lang="ar-IQ" sz="2400" dirty="0" smtClean="0">
                <a:cs typeface="+mj-cs"/>
              </a:rPr>
              <a:t>وتعتمد كلفة الوحدة المشتراة على عدة عوامل منها الكمية المشتراة وسعر الوحدة وشروط التسديد، وستتم المعالجة المحاسبية لعمليات شراء البضاعة على اساس نظام الجرد الدوري والذي يقضي بأثبات كافة المشتريات وبكلفتها الاجمالية بحساب المشتريات مع عدم اجراءاي تعديل لمخزون اول وأخر المدة خلال الفترة المحاسبية.</a:t>
            </a:r>
          </a:p>
          <a:p>
            <a:r>
              <a:rPr lang="ar-IQ" sz="2400" dirty="0" smtClean="0">
                <a:cs typeface="+mj-cs"/>
              </a:rPr>
              <a:t>اما عمليات البيع فتمثل المصدر الرئيسي للإيرادات للمشاريع التجارية وهناك حاجة لمعرفة الكمية المباعة وسعر البيع للوحدة الواحدة  </a:t>
            </a:r>
          </a:p>
          <a:p>
            <a:endParaRPr lang="ar-IQ" sz="2400" dirty="0">
              <a:cs typeface="+mj-cs"/>
            </a:endParaRPr>
          </a:p>
        </p:txBody>
      </p:sp>
    </p:spTree>
    <p:extLst>
      <p:ext uri="{BB962C8B-B14F-4D97-AF65-F5344CB8AC3E}">
        <p14:creationId xmlns:p14="http://schemas.microsoft.com/office/powerpoint/2010/main" val="1640374175"/>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200" dirty="0" smtClean="0"/>
              <a:t>المعالجة المحاسبية لمشتريات ومبيعات البضاعة </a:t>
            </a:r>
            <a:endParaRPr lang="ar-IQ" sz="3200" dirty="0"/>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481565989"/>
              </p:ext>
            </p:extLst>
          </p:nvPr>
        </p:nvGraphicFramePr>
        <p:xfrm>
          <a:off x="2287137" y="1754473"/>
          <a:ext cx="7612738" cy="4516930"/>
        </p:xfrm>
        <a:graphic>
          <a:graphicData uri="http://schemas.openxmlformats.org/drawingml/2006/table">
            <a:tbl>
              <a:tblPr rtl="1" firstRow="1" firstCol="1" bandRow="1"/>
              <a:tblGrid>
                <a:gridCol w="2457248">
                  <a:extLst>
                    <a:ext uri="{9D8B030D-6E8A-4147-A177-3AD203B41FA5}">
                      <a16:colId xmlns:a16="http://schemas.microsoft.com/office/drawing/2014/main" val="3859214088"/>
                    </a:ext>
                  </a:extLst>
                </a:gridCol>
                <a:gridCol w="2617425">
                  <a:extLst>
                    <a:ext uri="{9D8B030D-6E8A-4147-A177-3AD203B41FA5}">
                      <a16:colId xmlns:a16="http://schemas.microsoft.com/office/drawing/2014/main" val="2127319715"/>
                    </a:ext>
                  </a:extLst>
                </a:gridCol>
                <a:gridCol w="2538065">
                  <a:extLst>
                    <a:ext uri="{9D8B030D-6E8A-4147-A177-3AD203B41FA5}">
                      <a16:colId xmlns:a16="http://schemas.microsoft.com/office/drawing/2014/main" val="1283759325"/>
                    </a:ext>
                  </a:extLst>
                </a:gridCol>
              </a:tblGrid>
              <a:tr h="322637">
                <a:tc>
                  <a:txBody>
                    <a:bodyPr/>
                    <a:lstStyle/>
                    <a:p>
                      <a:pPr algn="ctr"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الحالة</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سجلات المشتري</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سجلات البائع</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2886808"/>
                  </a:ext>
                </a:extLst>
              </a:tr>
              <a:tr h="967914">
                <a:tc>
                  <a:txBody>
                    <a:bodyPr/>
                    <a:lstStyle/>
                    <a:p>
                      <a:pPr algn="just"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عند شراء (بيع) بضاعة نقدا </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المشتريات</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       </a:t>
                      </a: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الصندوق او المصرف </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شراء بضاعة نقدا"</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83410" algn="l"/>
                        </a:tabLst>
                      </a:pPr>
                      <a:r>
                        <a:rPr lang="en-US" sz="1600" b="1">
                          <a:effectLst/>
                          <a:latin typeface="Times New Roman" panose="02020603050405020304" pitchFamily="18" charset="0"/>
                          <a:ea typeface="Calibri" panose="020F0502020204030204" pitchFamily="34" charset="0"/>
                          <a:cs typeface="+mj-cs"/>
                        </a:rPr>
                        <a:t>XXX</a:t>
                      </a:r>
                      <a:r>
                        <a:rPr lang="ar-IQ" sz="1600" b="1">
                          <a:effectLst/>
                          <a:latin typeface="Calibri" panose="020F0502020204030204" pitchFamily="34" charset="0"/>
                          <a:ea typeface="Calibri" panose="020F0502020204030204" pitchFamily="34" charset="0"/>
                          <a:cs typeface="+mj-cs"/>
                        </a:rPr>
                        <a:t>     الصندوق او المصرف</a:t>
                      </a:r>
                      <a:endParaRPr lang="en-US" sz="1600" b="1">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       </a:t>
                      </a:r>
                      <a:r>
                        <a:rPr lang="en-US" sz="1600" b="1">
                          <a:effectLst/>
                          <a:latin typeface="Times New Roman" panose="02020603050405020304" pitchFamily="18" charset="0"/>
                          <a:ea typeface="Calibri" panose="020F0502020204030204" pitchFamily="34" charset="0"/>
                          <a:cs typeface="+mj-cs"/>
                        </a:rPr>
                        <a:t>XXX</a:t>
                      </a:r>
                      <a:r>
                        <a:rPr lang="ar-IQ" sz="1600" b="1">
                          <a:effectLst/>
                          <a:latin typeface="Calibri" panose="020F0502020204030204" pitchFamily="34" charset="0"/>
                          <a:ea typeface="Calibri" panose="020F0502020204030204" pitchFamily="34" charset="0"/>
                          <a:cs typeface="+mj-cs"/>
                        </a:rPr>
                        <a:t>   المبيعات </a:t>
                      </a:r>
                      <a:endParaRPr lang="en-US" sz="1600" b="1">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عن بيع بضاعة نقدا"</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2689695"/>
                  </a:ext>
                </a:extLst>
              </a:tr>
              <a:tr h="967914">
                <a:tc>
                  <a:txBody>
                    <a:bodyPr/>
                    <a:lstStyle/>
                    <a:p>
                      <a:pPr algn="just"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عند شراء (بيع) بضاعة على الحساب</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المشتريات</a:t>
                      </a:r>
                      <a:endParaRPr lang="en-US" sz="16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       XXX       </a:t>
                      </a:r>
                      <a:r>
                        <a:rPr lang="ar-IQ" sz="1600" b="1" dirty="0">
                          <a:effectLst/>
                          <a:latin typeface="Calibri" panose="020F0502020204030204" pitchFamily="34" charset="0"/>
                          <a:ea typeface="Calibri" panose="020F0502020204030204" pitchFamily="34" charset="0"/>
                          <a:cs typeface="+mj-cs"/>
                        </a:rPr>
                        <a:t>الدائنون</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شراء بضاعة على الحساب</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المدينون</a:t>
                      </a:r>
                      <a:endParaRPr lang="en-US" sz="16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       </a:t>
                      </a: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المبيعات </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عن بيع بضاعة على الحساب</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2343465"/>
                  </a:ext>
                </a:extLst>
              </a:tr>
              <a:tr h="1290551">
                <a:tc>
                  <a:txBody>
                    <a:bodyPr/>
                    <a:lstStyle/>
                    <a:p>
                      <a:pPr algn="just"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عند شراء (بيع) بضاعة نقدا" وعلى الحساب</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83410" algn="l"/>
                        </a:tabLst>
                      </a:pPr>
                      <a:r>
                        <a:rPr lang="en-US" sz="1600" b="1">
                          <a:effectLst/>
                          <a:latin typeface="Times New Roman" panose="02020603050405020304" pitchFamily="18" charset="0"/>
                          <a:ea typeface="Calibri" panose="020F0502020204030204" pitchFamily="34" charset="0"/>
                          <a:cs typeface="+mj-cs"/>
                        </a:rPr>
                        <a:t>XXX</a:t>
                      </a:r>
                      <a:r>
                        <a:rPr lang="ar-IQ" sz="1600" b="1">
                          <a:effectLst/>
                          <a:latin typeface="Calibri" panose="020F0502020204030204" pitchFamily="34" charset="0"/>
                          <a:ea typeface="Calibri" panose="020F0502020204030204" pitchFamily="34" charset="0"/>
                          <a:cs typeface="+mj-cs"/>
                        </a:rPr>
                        <a:t>     المشتريات</a:t>
                      </a:r>
                      <a:endParaRPr lang="en-US" sz="1600" b="1">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       </a:t>
                      </a:r>
                      <a:r>
                        <a:rPr lang="en-US" sz="1600" b="1">
                          <a:effectLst/>
                          <a:latin typeface="Times New Roman" panose="02020603050405020304" pitchFamily="18" charset="0"/>
                          <a:ea typeface="Calibri" panose="020F0502020204030204" pitchFamily="34" charset="0"/>
                          <a:cs typeface="+mj-cs"/>
                        </a:rPr>
                        <a:t>XXX</a:t>
                      </a:r>
                      <a:r>
                        <a:rPr lang="ar-IQ" sz="1600" b="1">
                          <a:effectLst/>
                          <a:latin typeface="Calibri" panose="020F0502020204030204" pitchFamily="34" charset="0"/>
                          <a:ea typeface="Calibri" panose="020F0502020204030204" pitchFamily="34" charset="0"/>
                          <a:cs typeface="+mj-cs"/>
                        </a:rPr>
                        <a:t>   الصندوق او المصرف </a:t>
                      </a:r>
                      <a:endParaRPr lang="en-US" sz="1600" b="1">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       </a:t>
                      </a:r>
                      <a:r>
                        <a:rPr lang="en-US" sz="1600" b="1">
                          <a:effectLst/>
                          <a:latin typeface="Times New Roman" panose="02020603050405020304" pitchFamily="18" charset="0"/>
                          <a:ea typeface="Calibri" panose="020F0502020204030204" pitchFamily="34" charset="0"/>
                          <a:cs typeface="+mj-cs"/>
                        </a:rPr>
                        <a:t>XXX</a:t>
                      </a:r>
                      <a:r>
                        <a:rPr lang="ar-IQ" sz="1600" b="1">
                          <a:effectLst/>
                          <a:latin typeface="Calibri" panose="020F0502020204030204" pitchFamily="34" charset="0"/>
                          <a:ea typeface="Calibri" panose="020F0502020204030204" pitchFamily="34" charset="0"/>
                          <a:cs typeface="+mj-cs"/>
                        </a:rPr>
                        <a:t>   الدائنون </a:t>
                      </a:r>
                      <a:endParaRPr lang="en-US" sz="1600" b="1">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شراء بضاعة نقدا" وعلى الحساب</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المدينون</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الصندوق او المصرف </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       </a:t>
                      </a: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المبيعات </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بيع بضاعة نقدا" وعلى الحساب</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740730"/>
                  </a:ext>
                </a:extLst>
              </a:tr>
              <a:tr h="967914">
                <a:tc>
                  <a:txBody>
                    <a:bodyPr/>
                    <a:lstStyle/>
                    <a:p>
                      <a:pPr algn="just"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عند السداد للمشتريات (المبيعات) الآجلة </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83410" algn="l"/>
                        </a:tabLst>
                      </a:pPr>
                      <a:r>
                        <a:rPr lang="en-US" sz="1600" b="1">
                          <a:effectLst/>
                          <a:latin typeface="Times New Roman" panose="02020603050405020304" pitchFamily="18" charset="0"/>
                          <a:ea typeface="Calibri" panose="020F0502020204030204" pitchFamily="34" charset="0"/>
                          <a:cs typeface="+mj-cs"/>
                        </a:rPr>
                        <a:t>XXX</a:t>
                      </a:r>
                      <a:r>
                        <a:rPr lang="ar-IQ" sz="1600" b="1">
                          <a:effectLst/>
                          <a:latin typeface="Calibri" panose="020F0502020204030204" pitchFamily="34" charset="0"/>
                          <a:ea typeface="Calibri" panose="020F0502020204030204" pitchFamily="34" charset="0"/>
                          <a:cs typeface="+mj-cs"/>
                        </a:rPr>
                        <a:t>     الدائنون</a:t>
                      </a:r>
                      <a:endParaRPr lang="en-US" sz="1600" b="1">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       </a:t>
                      </a:r>
                      <a:r>
                        <a:rPr lang="en-US" sz="1600" b="1">
                          <a:effectLst/>
                          <a:latin typeface="Times New Roman" panose="02020603050405020304" pitchFamily="18" charset="0"/>
                          <a:ea typeface="Calibri" panose="020F0502020204030204" pitchFamily="34" charset="0"/>
                          <a:cs typeface="+mj-cs"/>
                        </a:rPr>
                        <a:t>XXX</a:t>
                      </a:r>
                      <a:r>
                        <a:rPr lang="ar-IQ" sz="1600" b="1">
                          <a:effectLst/>
                          <a:latin typeface="Calibri" panose="020F0502020204030204" pitchFamily="34" charset="0"/>
                          <a:ea typeface="Calibri" panose="020F0502020204030204" pitchFamily="34" charset="0"/>
                          <a:cs typeface="+mj-cs"/>
                        </a:rPr>
                        <a:t>   الصندوق او المصرف </a:t>
                      </a:r>
                      <a:endParaRPr lang="en-US" sz="1600" b="1">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سداد قيمة البضاعة المشتراة</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الصندوق او المصرف</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       </a:t>
                      </a: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المدينون </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تسديد قيمة البضاعة المباعة</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0765624"/>
                  </a:ext>
                </a:extLst>
              </a:tr>
            </a:tbl>
          </a:graphicData>
        </a:graphic>
      </p:graphicFrame>
      <p:sp>
        <p:nvSpPr>
          <p:cNvPr id="6" name="Rectangle 1"/>
          <p:cNvSpPr>
            <a:spLocks noChangeArrowheads="1"/>
          </p:cNvSpPr>
          <p:nvPr/>
        </p:nvSpPr>
        <p:spPr bwMode="auto">
          <a:xfrm>
            <a:off x="137240" y="0"/>
            <a:ext cx="1397901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tabLst>
                <a:tab pos="1882775" algn="l"/>
              </a:tabLst>
              <a:defRPr>
                <a:solidFill>
                  <a:schemeClr val="tx1"/>
                </a:solidFill>
                <a:latin typeface="Arial" panose="020B0604020202020204" pitchFamily="34" charset="0"/>
              </a:defRPr>
            </a:lvl1pPr>
            <a:lvl2pPr algn="l" rtl="0" eaLnBrk="0" fontAlgn="base" hangingPunct="0">
              <a:spcBef>
                <a:spcPct val="0"/>
              </a:spcBef>
              <a:spcAft>
                <a:spcPct val="0"/>
              </a:spcAft>
              <a:tabLst>
                <a:tab pos="1882775" algn="l"/>
              </a:tabLst>
              <a:defRPr>
                <a:solidFill>
                  <a:schemeClr val="tx1"/>
                </a:solidFill>
                <a:latin typeface="Arial" panose="020B0604020202020204" pitchFamily="34" charset="0"/>
              </a:defRPr>
            </a:lvl2pPr>
            <a:lvl3pPr algn="l" rtl="0" eaLnBrk="0" fontAlgn="base" hangingPunct="0">
              <a:spcBef>
                <a:spcPct val="0"/>
              </a:spcBef>
              <a:spcAft>
                <a:spcPct val="0"/>
              </a:spcAft>
              <a:tabLst>
                <a:tab pos="1882775" algn="l"/>
              </a:tabLst>
              <a:defRPr>
                <a:solidFill>
                  <a:schemeClr val="tx1"/>
                </a:solidFill>
                <a:latin typeface="Arial" panose="020B0604020202020204" pitchFamily="34" charset="0"/>
              </a:defRPr>
            </a:lvl3pPr>
            <a:lvl4pPr algn="l" rtl="0" eaLnBrk="0" fontAlgn="base" hangingPunct="0">
              <a:spcBef>
                <a:spcPct val="0"/>
              </a:spcBef>
              <a:spcAft>
                <a:spcPct val="0"/>
              </a:spcAft>
              <a:tabLst>
                <a:tab pos="1882775" algn="l"/>
              </a:tabLst>
              <a:defRPr>
                <a:solidFill>
                  <a:schemeClr val="tx1"/>
                </a:solidFill>
                <a:latin typeface="Arial" panose="020B0604020202020204" pitchFamily="34" charset="0"/>
              </a:defRPr>
            </a:lvl4pPr>
            <a:lvl5pPr algn="l" rtl="0" eaLnBrk="0" fontAlgn="base" hangingPunct="0">
              <a:spcBef>
                <a:spcPct val="0"/>
              </a:spcBef>
              <a:spcAft>
                <a:spcPct val="0"/>
              </a:spcAft>
              <a:tabLst>
                <a:tab pos="1882775" algn="l"/>
              </a:tabLst>
              <a:defRPr>
                <a:solidFill>
                  <a:schemeClr val="tx1"/>
                </a:solidFill>
                <a:latin typeface="Arial" panose="020B0604020202020204" pitchFamily="34" charset="0"/>
              </a:defRPr>
            </a:lvl5pPr>
            <a:lvl6pPr algn="l" rtl="0" eaLnBrk="0" fontAlgn="base" hangingPunct="0">
              <a:spcBef>
                <a:spcPct val="0"/>
              </a:spcBef>
              <a:spcAft>
                <a:spcPct val="0"/>
              </a:spcAft>
              <a:tabLst>
                <a:tab pos="1882775" algn="l"/>
              </a:tabLst>
              <a:defRPr>
                <a:solidFill>
                  <a:schemeClr val="tx1"/>
                </a:solidFill>
                <a:latin typeface="Arial" panose="020B0604020202020204" pitchFamily="34" charset="0"/>
              </a:defRPr>
            </a:lvl6pPr>
            <a:lvl7pPr algn="l" rtl="0" eaLnBrk="0" fontAlgn="base" hangingPunct="0">
              <a:spcBef>
                <a:spcPct val="0"/>
              </a:spcBef>
              <a:spcAft>
                <a:spcPct val="0"/>
              </a:spcAft>
              <a:tabLst>
                <a:tab pos="1882775" algn="l"/>
              </a:tabLst>
              <a:defRPr>
                <a:solidFill>
                  <a:schemeClr val="tx1"/>
                </a:solidFill>
                <a:latin typeface="Arial" panose="020B0604020202020204" pitchFamily="34" charset="0"/>
              </a:defRPr>
            </a:lvl7pPr>
            <a:lvl8pPr algn="l" rtl="0" eaLnBrk="0" fontAlgn="base" hangingPunct="0">
              <a:spcBef>
                <a:spcPct val="0"/>
              </a:spcBef>
              <a:spcAft>
                <a:spcPct val="0"/>
              </a:spcAft>
              <a:tabLst>
                <a:tab pos="1882775" algn="l"/>
              </a:tabLst>
              <a:defRPr>
                <a:solidFill>
                  <a:schemeClr val="tx1"/>
                </a:solidFill>
                <a:latin typeface="Arial" panose="020B0604020202020204" pitchFamily="34" charset="0"/>
              </a:defRPr>
            </a:lvl8pPr>
            <a:lvl9pPr algn="l" rtl="0" eaLnBrk="0" fontAlgn="base" hangingPunct="0">
              <a:spcBef>
                <a:spcPct val="0"/>
              </a:spcBef>
              <a:spcAft>
                <a:spcPct val="0"/>
              </a:spcAft>
              <a:tabLst>
                <a:tab pos="1882775" algn="l"/>
              </a:tabLst>
              <a:defRPr>
                <a:solidFill>
                  <a:schemeClr val="tx1"/>
                </a:solidFill>
                <a:latin typeface="Arial" panose="020B0604020202020204" pitchFamily="34" charset="0"/>
              </a:defRPr>
            </a:lvl9pPr>
          </a:lstStyle>
          <a:p>
            <a:pPr marL="0" marR="0" lvl="0" indent="0" algn="l" defTabSz="914400" rtl="1" eaLnBrk="0" fontAlgn="base" latinLnBrk="0" hangingPunct="0">
              <a:lnSpc>
                <a:spcPct val="100000"/>
              </a:lnSpc>
              <a:spcBef>
                <a:spcPct val="0"/>
              </a:spcBef>
              <a:spcAft>
                <a:spcPct val="0"/>
              </a:spcAft>
              <a:buClrTx/>
              <a:buSzTx/>
              <a:buFontTx/>
              <a:buNone/>
              <a:tabLst>
                <a:tab pos="1882775" algn="l"/>
              </a:tabLst>
            </a:pPr>
            <a:r>
              <a:rPr kumimoji="0" lang="ar-IQ" altLang="ar-IQ" sz="14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ar-IQ" altLang="ar-IQ" sz="1400" b="1"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ar-IQ"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882775" algn="l"/>
              </a:tabLst>
            </a:pPr>
            <a:endParaRPr kumimoji="0" lang="en-US" altLang="ar-IQ"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8210520"/>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2236407"/>
          </a:xfrm>
        </p:spPr>
        <p:txBody>
          <a:bodyPr>
            <a:normAutofit/>
          </a:bodyPr>
          <a:lstStyle/>
          <a:p>
            <a:pPr algn="ctr"/>
            <a:r>
              <a:rPr lang="ar-IQ" sz="3200" dirty="0" smtClean="0"/>
              <a:t>اوراق الدفع واوراق القبض</a:t>
            </a:r>
            <a:br>
              <a:rPr lang="ar-IQ" sz="3200" dirty="0" smtClean="0"/>
            </a:br>
            <a:r>
              <a:rPr lang="ar-IQ" sz="2700" dirty="0" smtClean="0"/>
              <a:t>الكمبيالة هي ورقة تجارية تحدد مبلغ الدين وتاريخ استحقاقه يحررها المشتري للبائع يتعهد المشتري بموجبها تسديد قيمة البضاعة المشتراة في التاريخ المحدد في الكمبيالة، وبالنسبة للمشتري تعتبر التزام عليه وتمثل اوراق دفع وتصنف ضمن المطلوبات المتداولة، اما بالنسبة للبائع فتمثل اوراق قبض وحق له وتصنف ضمن الموجودات المتداولة.</a:t>
            </a:r>
            <a:endParaRPr lang="ar-IQ" sz="2700"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977155216"/>
              </p:ext>
            </p:extLst>
          </p:nvPr>
        </p:nvGraphicFramePr>
        <p:xfrm>
          <a:off x="2289977" y="3153616"/>
          <a:ext cx="7842475" cy="2442529"/>
        </p:xfrm>
        <a:graphic>
          <a:graphicData uri="http://schemas.openxmlformats.org/drawingml/2006/table">
            <a:tbl>
              <a:tblPr rtl="1" firstRow="1" firstCol="1" bandRow="1"/>
              <a:tblGrid>
                <a:gridCol w="2531403">
                  <a:extLst>
                    <a:ext uri="{9D8B030D-6E8A-4147-A177-3AD203B41FA5}">
                      <a16:colId xmlns:a16="http://schemas.microsoft.com/office/drawing/2014/main" val="3806180494"/>
                    </a:ext>
                  </a:extLst>
                </a:gridCol>
                <a:gridCol w="2696413">
                  <a:extLst>
                    <a:ext uri="{9D8B030D-6E8A-4147-A177-3AD203B41FA5}">
                      <a16:colId xmlns:a16="http://schemas.microsoft.com/office/drawing/2014/main" val="1797258389"/>
                    </a:ext>
                  </a:extLst>
                </a:gridCol>
                <a:gridCol w="2614659">
                  <a:extLst>
                    <a:ext uri="{9D8B030D-6E8A-4147-A177-3AD203B41FA5}">
                      <a16:colId xmlns:a16="http://schemas.microsoft.com/office/drawing/2014/main" val="1231098691"/>
                    </a:ext>
                  </a:extLst>
                </a:gridCol>
              </a:tblGrid>
              <a:tr h="1320865">
                <a:tc>
                  <a:txBody>
                    <a:bodyPr/>
                    <a:lstStyle/>
                    <a:p>
                      <a:pPr algn="just"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لضمان التسديد في الوقت المحدد يتعامل المجهزون والموردون الى التعامل بالأوراق التجارية (الكمبيالة)</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المشتريات</a:t>
                      </a:r>
                      <a:endParaRPr lang="en-US" sz="16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       XXX       </a:t>
                      </a:r>
                      <a:r>
                        <a:rPr lang="ar-IQ" sz="1600" b="1" dirty="0">
                          <a:effectLst/>
                          <a:latin typeface="Calibri" panose="020F0502020204030204" pitchFamily="34" charset="0"/>
                          <a:ea typeface="Calibri" panose="020F0502020204030204" pitchFamily="34" charset="0"/>
                          <a:cs typeface="+mj-cs"/>
                        </a:rPr>
                        <a:t>اوراق دفع</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شراء بضاعة بكمبيالة</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اوراق قبض</a:t>
                      </a:r>
                      <a:endParaRPr lang="en-US" sz="16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       XXX       </a:t>
                      </a:r>
                      <a:r>
                        <a:rPr lang="ar-IQ" sz="1600" b="1" dirty="0">
                          <a:effectLst/>
                          <a:latin typeface="Calibri" panose="020F0502020204030204" pitchFamily="34" charset="0"/>
                          <a:ea typeface="Calibri" panose="020F0502020204030204" pitchFamily="34" charset="0"/>
                          <a:cs typeface="+mj-cs"/>
                        </a:rPr>
                        <a:t>المبيعات</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بيع بضاعة بكمبيالة</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341868"/>
                  </a:ext>
                </a:extLst>
              </a:tr>
              <a:tr h="947525">
                <a:tc>
                  <a:txBody>
                    <a:bodyPr/>
                    <a:lstStyle/>
                    <a:p>
                      <a:pPr algn="just"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عند سداد قيمة الكمبيالة</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اوراق دفع</a:t>
                      </a:r>
                      <a:endParaRPr lang="en-US" sz="1600" b="1" dirty="0">
                        <a:effectLst/>
                        <a:latin typeface="Calibri" panose="020F0502020204030204" pitchFamily="34" charset="0"/>
                        <a:ea typeface="Calibri" panose="020F0502020204030204" pitchFamily="34" charset="0"/>
                        <a:cs typeface="+mj-cs"/>
                      </a:endParaRPr>
                    </a:p>
                    <a:p>
                      <a:pPr algn="r"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    XXX       </a:t>
                      </a:r>
                      <a:r>
                        <a:rPr lang="ar-IQ" sz="1600" b="1" dirty="0">
                          <a:effectLst/>
                          <a:latin typeface="Calibri" panose="020F0502020204030204" pitchFamily="34" charset="0"/>
                          <a:ea typeface="Calibri" panose="020F0502020204030204" pitchFamily="34" charset="0"/>
                          <a:cs typeface="+mj-cs"/>
                        </a:rPr>
                        <a:t>الصندوق او المصرف</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سداد قيمة الكمبيالة</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الصندوق او المصرف</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       </a:t>
                      </a: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أوراق قبض </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Aft>
                          <a:spcPts val="0"/>
                        </a:spcAft>
                        <a:tabLst>
                          <a:tab pos="1883410" algn="l"/>
                        </a:tabLst>
                      </a:pPr>
                      <a:r>
                        <a:rPr lang="ar-IQ" sz="1600" b="1" dirty="0" smtClean="0">
                          <a:effectLst/>
                          <a:latin typeface="Calibri" panose="020F0502020204030204" pitchFamily="34" charset="0"/>
                          <a:ea typeface="Calibri" panose="020F0502020204030204" pitchFamily="34" charset="0"/>
                          <a:cs typeface="+mj-cs"/>
                        </a:rPr>
                        <a:t>تسديد </a:t>
                      </a:r>
                      <a:r>
                        <a:rPr lang="ar-IQ" sz="1600" b="1" dirty="0">
                          <a:effectLst/>
                          <a:latin typeface="Calibri" panose="020F0502020204030204" pitchFamily="34" charset="0"/>
                          <a:ea typeface="Calibri" panose="020F0502020204030204" pitchFamily="34" charset="0"/>
                          <a:cs typeface="+mj-cs"/>
                        </a:rPr>
                        <a:t>قيمة </a:t>
                      </a:r>
                      <a:r>
                        <a:rPr lang="ar-IQ" sz="1600" b="1" dirty="0" smtClean="0">
                          <a:effectLst/>
                          <a:latin typeface="Calibri" panose="020F0502020204030204" pitchFamily="34" charset="0"/>
                          <a:ea typeface="Calibri" panose="020F0502020204030204" pitchFamily="34" charset="0"/>
                          <a:cs typeface="+mj-cs"/>
                        </a:rPr>
                        <a:t>الكمبيالة</a:t>
                      </a:r>
                    </a:p>
                    <a:p>
                      <a:pPr algn="just" rtl="1">
                        <a:lnSpc>
                          <a:spcPct val="115000"/>
                        </a:lnSpc>
                        <a:spcAft>
                          <a:spcPts val="0"/>
                        </a:spcAft>
                        <a:tabLst>
                          <a:tab pos="1883410" algn="l"/>
                        </a:tabLst>
                      </a:pP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5376722"/>
                  </a:ext>
                </a:extLst>
              </a:tr>
            </a:tbl>
          </a:graphicData>
        </a:graphic>
      </p:graphicFrame>
    </p:spTree>
    <p:extLst>
      <p:ext uri="{BB962C8B-B14F-4D97-AF65-F5344CB8AC3E}">
        <p14:creationId xmlns:p14="http://schemas.microsoft.com/office/powerpoint/2010/main" val="2133385072"/>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200" dirty="0" smtClean="0"/>
              <a:t>مردودات ومسموحات المشتريات والمبيعات </a:t>
            </a:r>
            <a:endParaRPr lang="ar-IQ" sz="3200" dirty="0"/>
          </a:p>
        </p:txBody>
      </p:sp>
      <p:sp>
        <p:nvSpPr>
          <p:cNvPr id="3" name="عنصر نائب للمحتوى 2"/>
          <p:cNvSpPr>
            <a:spLocks noGrp="1"/>
          </p:cNvSpPr>
          <p:nvPr>
            <p:ph idx="1"/>
          </p:nvPr>
        </p:nvSpPr>
        <p:spPr/>
        <p:txBody>
          <a:bodyPr>
            <a:normAutofit/>
          </a:bodyPr>
          <a:lstStyle/>
          <a:p>
            <a:r>
              <a:rPr lang="ar-IQ" dirty="0" smtClean="0"/>
              <a:t>في حالة ان البضاعة تكون غير مطابقة للمواصفات او فيها عيب، فان المشتري قد يرد الجزء المعيب او غير المطابق للمواصفات ويثبت في سجلات المشتري كمردودات مشتريات وفي سجلات البائع كمردودات مبيعات. اما في حالة الاحتفاظ بالبضاعة التالفة او المخالفة للمواصفات مقابل تنازل البائع عن جزء من قيمة المبيعات للمشتري فتثبت في سجلات المشتري بحساب مسموحات المشتريات وفي سجلات البائع بحساب مسموحات المبيعات.</a:t>
            </a:r>
          </a:p>
          <a:p>
            <a:r>
              <a:rPr lang="ar-IQ" dirty="0" smtClean="0"/>
              <a:t>وتعد حسابات المردودات والمسموحات للمشتريات تخفيض لكلفة المشتريات فهي تمثل حسابات ذات طبيع دائنة بخلاف طبيعة حساب المشتريات التي تكون مدينة. وبالمقابل فأن مردودات ومسموحات المبيعات تمثل تخفيض من قيمة المبيعات فهي ذات طبيعة مدينة بخلاف المبيعات والتي هي ذات طبيعة دائنة</a:t>
            </a:r>
          </a:p>
          <a:p>
            <a:endParaRPr lang="ar-IQ" dirty="0"/>
          </a:p>
        </p:txBody>
      </p:sp>
    </p:spTree>
    <p:extLst>
      <p:ext uri="{BB962C8B-B14F-4D97-AF65-F5344CB8AC3E}">
        <p14:creationId xmlns:p14="http://schemas.microsoft.com/office/powerpoint/2010/main" val="66381220"/>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200" dirty="0" smtClean="0"/>
              <a:t>المعالجة المحاسبية للمردودات والمسموحات</a:t>
            </a:r>
            <a:endParaRPr lang="ar-IQ" sz="3200"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007201332"/>
              </p:ext>
            </p:extLst>
          </p:nvPr>
        </p:nvGraphicFramePr>
        <p:xfrm>
          <a:off x="2776219" y="2047739"/>
          <a:ext cx="7771577" cy="3773511"/>
        </p:xfrm>
        <a:graphic>
          <a:graphicData uri="http://schemas.openxmlformats.org/drawingml/2006/table">
            <a:tbl>
              <a:tblPr rtl="1" firstRow="1" firstCol="1" bandRow="1"/>
              <a:tblGrid>
                <a:gridCol w="1560113">
                  <a:extLst>
                    <a:ext uri="{9D8B030D-6E8A-4147-A177-3AD203B41FA5}">
                      <a16:colId xmlns:a16="http://schemas.microsoft.com/office/drawing/2014/main" val="653785117"/>
                    </a:ext>
                  </a:extLst>
                </a:gridCol>
                <a:gridCol w="3266649">
                  <a:extLst>
                    <a:ext uri="{9D8B030D-6E8A-4147-A177-3AD203B41FA5}">
                      <a16:colId xmlns:a16="http://schemas.microsoft.com/office/drawing/2014/main" val="2953531098"/>
                    </a:ext>
                  </a:extLst>
                </a:gridCol>
                <a:gridCol w="2944815">
                  <a:extLst>
                    <a:ext uri="{9D8B030D-6E8A-4147-A177-3AD203B41FA5}">
                      <a16:colId xmlns:a16="http://schemas.microsoft.com/office/drawing/2014/main" val="1222264291"/>
                    </a:ext>
                  </a:extLst>
                </a:gridCol>
              </a:tblGrid>
              <a:tr h="328575">
                <a:tc>
                  <a:txBody>
                    <a:bodyPr/>
                    <a:lstStyle/>
                    <a:p>
                      <a:pPr algn="ctr" rtl="1">
                        <a:lnSpc>
                          <a:spcPct val="115000"/>
                        </a:lnSpc>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الحالة</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سجلات المشتري</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1883410" algn="l"/>
                        </a:tabLst>
                      </a:pPr>
                      <a:r>
                        <a:rPr lang="ar-IQ" sz="1600" b="1">
                          <a:effectLst/>
                          <a:latin typeface="Calibri" panose="020F0502020204030204" pitchFamily="34" charset="0"/>
                          <a:ea typeface="Calibri" panose="020F0502020204030204" pitchFamily="34" charset="0"/>
                          <a:cs typeface="+mj-cs"/>
                        </a:rPr>
                        <a:t>سجلات البائع</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2341775"/>
                  </a:ext>
                </a:extLst>
              </a:tr>
              <a:tr h="1722468">
                <a:tc>
                  <a:txBody>
                    <a:bodyPr/>
                    <a:lstStyle/>
                    <a:p>
                      <a:pPr algn="just" rtl="1">
                        <a:lnSpc>
                          <a:spcPct val="115000"/>
                        </a:lnSpc>
                        <a:spcBef>
                          <a:spcPts val="1200"/>
                        </a:spcBef>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عند رد (التنازل) جزء من البضاعة المشتراة (المباعة) نقدا" </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1200"/>
                        </a:spcBef>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الصندوق او المصرف</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Bef>
                          <a:spcPts val="1200"/>
                        </a:spcBef>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      </a:t>
                      </a:r>
                      <a:r>
                        <a:rPr lang="en-US" sz="1600" b="1" dirty="0">
                          <a:effectLst/>
                          <a:latin typeface="Times New Roman" panose="02020603050405020304" pitchFamily="18" charset="0"/>
                          <a:ea typeface="Calibri" panose="020F0502020204030204" pitchFamily="34" charset="0"/>
                          <a:cs typeface="+mj-cs"/>
                        </a:rPr>
                        <a:t>XXX </a:t>
                      </a:r>
                      <a:r>
                        <a:rPr lang="ar-IQ" sz="1600" b="1" dirty="0">
                          <a:effectLst/>
                          <a:latin typeface="Times New Roman" panose="02020603050405020304" pitchFamily="18" charset="0"/>
                          <a:ea typeface="Calibri" panose="020F0502020204030204" pitchFamily="34" charset="0"/>
                          <a:cs typeface="+mj-cs"/>
                        </a:rPr>
                        <a:t> مردودات (مسموحات) المشتريات </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Bef>
                          <a:spcPts val="1200"/>
                        </a:spcBef>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رد (التنازل) جزء من البضاعة المشتراة نقدا"</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1200"/>
                        </a:spcBef>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مردودات (مسموحات) المبيعات</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Bef>
                          <a:spcPts val="1200"/>
                        </a:spcBef>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       </a:t>
                      </a: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الصندوق او المصرف </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Bef>
                          <a:spcPts val="1200"/>
                        </a:spcBef>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رد (التنازل) جزء من البضاعة المباعة نقدا"</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7708933"/>
                  </a:ext>
                </a:extLst>
              </a:tr>
              <a:tr h="1722468">
                <a:tc>
                  <a:txBody>
                    <a:bodyPr/>
                    <a:lstStyle/>
                    <a:p>
                      <a:pPr algn="just" rtl="1">
                        <a:lnSpc>
                          <a:spcPct val="115000"/>
                        </a:lnSpc>
                        <a:spcBef>
                          <a:spcPts val="1200"/>
                        </a:spcBef>
                        <a:spcAft>
                          <a:spcPts val="0"/>
                        </a:spcAft>
                        <a:tabLst>
                          <a:tab pos="1883410" algn="l"/>
                        </a:tabLst>
                      </a:pPr>
                      <a:r>
                        <a:rPr lang="ar-IQ" sz="1600" b="1">
                          <a:effectLst/>
                          <a:latin typeface="Calibri" panose="020F0502020204030204" pitchFamily="34" charset="0"/>
                          <a:ea typeface="Calibri" panose="020F0502020204030204" pitchFamily="34" charset="0"/>
                          <a:cs typeface="+mj-cs"/>
                        </a:rPr>
                        <a:t>عند رد (التنازل) جزء من البضاعة المشتراة (المباعة) بالآجل</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1200"/>
                        </a:spcBef>
                        <a:spcAft>
                          <a:spcPts val="0"/>
                        </a:spcAft>
                        <a:tabLst>
                          <a:tab pos="1883410" algn="l"/>
                        </a:tabLst>
                      </a:pPr>
                      <a:r>
                        <a:rPr lang="en-US" sz="1600" b="1">
                          <a:effectLst/>
                          <a:latin typeface="Times New Roman" panose="02020603050405020304" pitchFamily="18" charset="0"/>
                          <a:ea typeface="Calibri" panose="020F0502020204030204" pitchFamily="34" charset="0"/>
                          <a:cs typeface="+mj-cs"/>
                        </a:rPr>
                        <a:t>XXX</a:t>
                      </a:r>
                      <a:r>
                        <a:rPr lang="ar-IQ" sz="1600" b="1">
                          <a:effectLst/>
                          <a:latin typeface="Calibri" panose="020F0502020204030204" pitchFamily="34" charset="0"/>
                          <a:ea typeface="Calibri" panose="020F0502020204030204" pitchFamily="34" charset="0"/>
                          <a:cs typeface="+mj-cs"/>
                        </a:rPr>
                        <a:t>     الدائنون</a:t>
                      </a:r>
                      <a:endParaRPr lang="en-US" sz="1600" b="1">
                        <a:effectLst/>
                        <a:latin typeface="Calibri" panose="020F0502020204030204" pitchFamily="34" charset="0"/>
                        <a:ea typeface="Calibri" panose="020F0502020204030204" pitchFamily="34" charset="0"/>
                        <a:cs typeface="+mj-cs"/>
                      </a:endParaRPr>
                    </a:p>
                    <a:p>
                      <a:pPr algn="just" rtl="1">
                        <a:lnSpc>
                          <a:spcPct val="115000"/>
                        </a:lnSpc>
                        <a:spcBef>
                          <a:spcPts val="1200"/>
                        </a:spcBef>
                        <a:spcAft>
                          <a:spcPts val="0"/>
                        </a:spcAft>
                        <a:tabLst>
                          <a:tab pos="1883410" algn="l"/>
                        </a:tabLst>
                      </a:pPr>
                      <a:r>
                        <a:rPr lang="ar-IQ" sz="1600" b="1">
                          <a:effectLst/>
                          <a:latin typeface="Calibri" panose="020F0502020204030204" pitchFamily="34" charset="0"/>
                          <a:ea typeface="Calibri" panose="020F0502020204030204" pitchFamily="34" charset="0"/>
                          <a:cs typeface="+mj-cs"/>
                        </a:rPr>
                        <a:t>      </a:t>
                      </a:r>
                      <a:r>
                        <a:rPr lang="en-US" sz="1600" b="1">
                          <a:effectLst/>
                          <a:latin typeface="Times New Roman" panose="02020603050405020304" pitchFamily="18" charset="0"/>
                          <a:ea typeface="Calibri" panose="020F0502020204030204" pitchFamily="34" charset="0"/>
                          <a:cs typeface="+mj-cs"/>
                        </a:rPr>
                        <a:t>XXX </a:t>
                      </a:r>
                      <a:r>
                        <a:rPr lang="ar-IQ" sz="1600" b="1">
                          <a:effectLst/>
                          <a:latin typeface="Times New Roman" panose="02020603050405020304" pitchFamily="18" charset="0"/>
                          <a:ea typeface="Calibri" panose="020F0502020204030204" pitchFamily="34" charset="0"/>
                          <a:cs typeface="+mj-cs"/>
                        </a:rPr>
                        <a:t> مردودات (مسموحات) المشتريات </a:t>
                      </a:r>
                      <a:endParaRPr lang="en-US" sz="1600" b="1">
                        <a:effectLst/>
                        <a:latin typeface="Calibri" panose="020F0502020204030204" pitchFamily="34" charset="0"/>
                        <a:ea typeface="Calibri" panose="020F0502020204030204" pitchFamily="34" charset="0"/>
                        <a:cs typeface="+mj-cs"/>
                      </a:endParaRPr>
                    </a:p>
                    <a:p>
                      <a:pPr algn="just" rtl="1">
                        <a:lnSpc>
                          <a:spcPct val="115000"/>
                        </a:lnSpc>
                        <a:spcBef>
                          <a:spcPts val="1200"/>
                        </a:spcBef>
                        <a:spcAft>
                          <a:spcPts val="0"/>
                        </a:spcAft>
                        <a:tabLst>
                          <a:tab pos="1883410" algn="l"/>
                        </a:tabLst>
                      </a:pPr>
                      <a:r>
                        <a:rPr lang="ar-IQ" sz="1600" b="1">
                          <a:effectLst/>
                          <a:latin typeface="Calibri" panose="020F0502020204030204" pitchFamily="34" charset="0"/>
                          <a:ea typeface="Calibri" panose="020F0502020204030204" pitchFamily="34" charset="0"/>
                          <a:cs typeface="+mj-cs"/>
                        </a:rPr>
                        <a:t>رد (التنازل) جزء من البضاعة المشتراة بالآجل</a:t>
                      </a:r>
                      <a:endParaRPr lang="en-US" sz="1600" b="1">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Bef>
                          <a:spcPts val="1200"/>
                        </a:spcBef>
                        <a:spcAft>
                          <a:spcPts val="0"/>
                        </a:spcAft>
                        <a:tabLst>
                          <a:tab pos="1883410" algn="l"/>
                        </a:tabLst>
                      </a:pP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مردودات (مسموحات) المبيعات</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Bef>
                          <a:spcPts val="1200"/>
                        </a:spcBef>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       </a:t>
                      </a:r>
                      <a:r>
                        <a:rPr lang="en-US" sz="1600" b="1" dirty="0">
                          <a:effectLst/>
                          <a:latin typeface="Times New Roman" panose="02020603050405020304" pitchFamily="18" charset="0"/>
                          <a:ea typeface="Calibri" panose="020F0502020204030204" pitchFamily="34" charset="0"/>
                          <a:cs typeface="+mj-cs"/>
                        </a:rPr>
                        <a:t>XXX</a:t>
                      </a:r>
                      <a:r>
                        <a:rPr lang="ar-IQ" sz="1600" b="1" dirty="0">
                          <a:effectLst/>
                          <a:latin typeface="Calibri" panose="020F0502020204030204" pitchFamily="34" charset="0"/>
                          <a:ea typeface="Calibri" panose="020F0502020204030204" pitchFamily="34" charset="0"/>
                          <a:cs typeface="+mj-cs"/>
                        </a:rPr>
                        <a:t>   المدينون </a:t>
                      </a:r>
                      <a:endParaRPr lang="en-US" sz="1600" b="1" dirty="0">
                        <a:effectLst/>
                        <a:latin typeface="Calibri" panose="020F0502020204030204" pitchFamily="34" charset="0"/>
                        <a:ea typeface="Calibri" panose="020F0502020204030204" pitchFamily="34" charset="0"/>
                        <a:cs typeface="+mj-cs"/>
                      </a:endParaRPr>
                    </a:p>
                    <a:p>
                      <a:pPr algn="just" rtl="1">
                        <a:lnSpc>
                          <a:spcPct val="115000"/>
                        </a:lnSpc>
                        <a:spcBef>
                          <a:spcPts val="1200"/>
                        </a:spcBef>
                        <a:spcAft>
                          <a:spcPts val="0"/>
                        </a:spcAft>
                        <a:tabLst>
                          <a:tab pos="1883410" algn="l"/>
                        </a:tabLst>
                      </a:pPr>
                      <a:r>
                        <a:rPr lang="ar-IQ" sz="1600" b="1" dirty="0">
                          <a:effectLst/>
                          <a:latin typeface="Calibri" panose="020F0502020204030204" pitchFamily="34" charset="0"/>
                          <a:ea typeface="Calibri" panose="020F0502020204030204" pitchFamily="34" charset="0"/>
                          <a:cs typeface="+mj-cs"/>
                        </a:rPr>
                        <a:t>رد (التنازل) جزء من البضاعة المباعة بالآجل</a:t>
                      </a:r>
                      <a:endParaRPr lang="en-US" sz="1600" b="1"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3608119"/>
                  </a:ext>
                </a:extLst>
              </a:tr>
            </a:tbl>
          </a:graphicData>
        </a:graphic>
      </p:graphicFrame>
    </p:spTree>
    <p:extLst>
      <p:ext uri="{BB962C8B-B14F-4D97-AF65-F5344CB8AC3E}">
        <p14:creationId xmlns:p14="http://schemas.microsoft.com/office/powerpoint/2010/main" val="2879302488"/>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200" dirty="0" smtClean="0"/>
              <a:t>مصاريف المشتريات</a:t>
            </a:r>
            <a:endParaRPr lang="ar-IQ" sz="3200" dirty="0"/>
          </a:p>
        </p:txBody>
      </p:sp>
      <p:sp>
        <p:nvSpPr>
          <p:cNvPr id="3" name="عنصر نائب للمحتوى 2"/>
          <p:cNvSpPr>
            <a:spLocks noGrp="1"/>
          </p:cNvSpPr>
          <p:nvPr>
            <p:ph idx="1"/>
          </p:nvPr>
        </p:nvSpPr>
        <p:spPr>
          <a:xfrm>
            <a:off x="838200" y="1519708"/>
            <a:ext cx="10515600" cy="4657256"/>
          </a:xfrm>
        </p:spPr>
        <p:txBody>
          <a:bodyPr>
            <a:normAutofit fontScale="85000" lnSpcReduction="20000"/>
          </a:bodyPr>
          <a:lstStyle/>
          <a:p>
            <a:endParaRPr lang="ar-IQ" sz="2400" dirty="0" smtClean="0"/>
          </a:p>
          <a:p>
            <a:pPr>
              <a:lnSpc>
                <a:spcPct val="120000"/>
              </a:lnSpc>
            </a:pPr>
            <a:r>
              <a:rPr lang="ar-IQ" sz="2600" dirty="0" smtClean="0"/>
              <a:t>يتحمل المشروع مجموعة من المصاريف من لحظة التعاقد على الشراء لحين استلام البضاعة وادخالها المخازن وجعلها جاهزة للتداول ومن هذه المصاريف مصاريف الشحن والتفريغ، التأمين، الرسوم الجمركية، عمولة الشراء، مصاريف النقل للداخل وتعالج هذه المصاريف بثلاث حالات:</a:t>
            </a:r>
          </a:p>
          <a:p>
            <a:r>
              <a:rPr lang="ar-IQ" sz="2400" dirty="0" smtClean="0"/>
              <a:t>1.	تحمل على حساب المشتريات ان أمكن ربطها بصورة مباشرة مع المشتريات أي ضمن قيد الشراء </a:t>
            </a:r>
          </a:p>
          <a:p>
            <a:r>
              <a:rPr lang="ar-IQ" sz="2400" dirty="0" smtClean="0"/>
              <a:t>2.	يفتح حساب خاص لكل مصروف من مصاريف الشراء فيكون القيد:</a:t>
            </a:r>
          </a:p>
          <a:p>
            <a:r>
              <a:rPr lang="ar-IQ" sz="2400" dirty="0" smtClean="0"/>
              <a:t> </a:t>
            </a:r>
            <a:r>
              <a:rPr lang="en-US" sz="2400" dirty="0" smtClean="0"/>
              <a:t>XXX     </a:t>
            </a:r>
            <a:r>
              <a:rPr lang="ar-IQ" sz="2400" dirty="0" smtClean="0"/>
              <a:t>     مصاريف نقل وتفريغ</a:t>
            </a:r>
          </a:p>
          <a:p>
            <a:r>
              <a:rPr lang="en-US" sz="2400" dirty="0" smtClean="0"/>
              <a:t>XXX       </a:t>
            </a:r>
            <a:r>
              <a:rPr lang="ar-IQ" sz="2400" dirty="0" smtClean="0"/>
              <a:t>    عمولة وكلاء الشراء </a:t>
            </a:r>
          </a:p>
          <a:p>
            <a:r>
              <a:rPr lang="ar-IQ" sz="2400" dirty="0" smtClean="0"/>
              <a:t>       </a:t>
            </a:r>
            <a:r>
              <a:rPr lang="en-US" sz="2400" dirty="0" smtClean="0"/>
              <a:t>XXX    </a:t>
            </a:r>
            <a:r>
              <a:rPr lang="ar-IQ" sz="2400" dirty="0" smtClean="0"/>
              <a:t>    الصندوق </a:t>
            </a:r>
          </a:p>
          <a:p>
            <a:r>
              <a:rPr lang="ar-IQ" sz="2400" dirty="0" smtClean="0"/>
              <a:t> 3.	يفتح حساب خاص بمصاريف الشراء تدرج فيه جميع مصاريف الشراء فيكون القيد:</a:t>
            </a:r>
          </a:p>
          <a:p>
            <a:r>
              <a:rPr lang="en-US" sz="2400" dirty="0" smtClean="0"/>
              <a:t>XXX    </a:t>
            </a:r>
            <a:r>
              <a:rPr lang="ar-IQ" sz="2400" dirty="0" smtClean="0"/>
              <a:t>    مصاريف الشراء </a:t>
            </a:r>
          </a:p>
          <a:p>
            <a:r>
              <a:rPr lang="ar-IQ" sz="2400" dirty="0" smtClean="0"/>
              <a:t>       </a:t>
            </a:r>
            <a:r>
              <a:rPr lang="en-US" sz="2400" dirty="0" smtClean="0"/>
              <a:t>XXX   </a:t>
            </a:r>
            <a:r>
              <a:rPr lang="ar-IQ" sz="2400" dirty="0" smtClean="0"/>
              <a:t>   الصندوق </a:t>
            </a:r>
          </a:p>
          <a:p>
            <a:r>
              <a:rPr lang="ar-IQ" sz="2400" dirty="0" smtClean="0"/>
              <a:t> </a:t>
            </a:r>
            <a:endParaRPr lang="ar-IQ" sz="2400" dirty="0"/>
          </a:p>
        </p:txBody>
      </p:sp>
    </p:spTree>
    <p:extLst>
      <p:ext uri="{BB962C8B-B14F-4D97-AF65-F5344CB8AC3E}">
        <p14:creationId xmlns:p14="http://schemas.microsoft.com/office/powerpoint/2010/main" val="35804434"/>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2700" dirty="0" smtClean="0"/>
              <a:t> </a:t>
            </a:r>
            <a:r>
              <a:rPr lang="ar-IQ" sz="3200" b="1" dirty="0" smtClean="0"/>
              <a:t>مصاريف نقل البضاعة المشتراة</a:t>
            </a:r>
            <a:endParaRPr lang="ar-IQ" sz="3200" b="1" dirty="0"/>
          </a:p>
        </p:txBody>
      </p:sp>
      <p:sp>
        <p:nvSpPr>
          <p:cNvPr id="3" name="عنصر نائب للمحتوى 2"/>
          <p:cNvSpPr>
            <a:spLocks noGrp="1"/>
          </p:cNvSpPr>
          <p:nvPr>
            <p:ph idx="1"/>
          </p:nvPr>
        </p:nvSpPr>
        <p:spPr/>
        <p:txBody>
          <a:bodyPr>
            <a:normAutofit fontScale="92500" lnSpcReduction="20000"/>
          </a:bodyPr>
          <a:lstStyle/>
          <a:p>
            <a:r>
              <a:rPr lang="ar-IQ" dirty="0" smtClean="0"/>
              <a:t>قد يتحمل مصاريف نقل البضاعة المشتري او البائع حسب الاتفاق رغم ان السائد ان يتحملها المشتري </a:t>
            </a:r>
          </a:p>
          <a:p>
            <a:r>
              <a:rPr lang="ar-IQ" dirty="0" smtClean="0"/>
              <a:t>ففي حالة تحمل المشتري لمصاريف نقل البضاعة يكون قيد الشراء نقدا مثلا":</a:t>
            </a:r>
          </a:p>
          <a:p>
            <a:r>
              <a:rPr lang="en-US" dirty="0" smtClean="0"/>
              <a:t>  XXX     </a:t>
            </a:r>
            <a:r>
              <a:rPr lang="ar-IQ" dirty="0" smtClean="0"/>
              <a:t>المشتريات</a:t>
            </a:r>
          </a:p>
          <a:p>
            <a:r>
              <a:rPr lang="en-US" dirty="0" smtClean="0"/>
              <a:t>XXX    </a:t>
            </a:r>
            <a:r>
              <a:rPr lang="ar-IQ" dirty="0" smtClean="0"/>
              <a:t>   مصاريف نقل البضاعة </a:t>
            </a:r>
          </a:p>
          <a:p>
            <a:r>
              <a:rPr lang="ar-IQ" dirty="0" smtClean="0"/>
              <a:t>       </a:t>
            </a:r>
            <a:r>
              <a:rPr lang="en-US" dirty="0" smtClean="0"/>
              <a:t>XXX   </a:t>
            </a:r>
            <a:r>
              <a:rPr lang="ar-IQ" dirty="0" smtClean="0"/>
              <a:t>    الصندوق </a:t>
            </a:r>
          </a:p>
          <a:p>
            <a:r>
              <a:rPr lang="ar-IQ" dirty="0" smtClean="0"/>
              <a:t>     </a:t>
            </a:r>
          </a:p>
          <a:p>
            <a:r>
              <a:rPr lang="ar-IQ" dirty="0" smtClean="0"/>
              <a:t>وفي حالة تحمل البائع لمصارف النقل:</a:t>
            </a:r>
          </a:p>
          <a:p>
            <a:r>
              <a:rPr lang="en-US" dirty="0" smtClean="0"/>
              <a:t>XXX     </a:t>
            </a:r>
            <a:r>
              <a:rPr lang="ar-IQ" dirty="0" smtClean="0"/>
              <a:t>   الصندوق</a:t>
            </a:r>
          </a:p>
          <a:p>
            <a:r>
              <a:rPr lang="en-US" dirty="0" smtClean="0"/>
              <a:t>     XXX    </a:t>
            </a:r>
            <a:r>
              <a:rPr lang="ar-IQ" dirty="0" smtClean="0"/>
              <a:t>مصاريف نقل البضاعة </a:t>
            </a:r>
          </a:p>
          <a:p>
            <a:r>
              <a:rPr lang="ar-IQ" dirty="0" smtClean="0"/>
              <a:t>       </a:t>
            </a:r>
            <a:r>
              <a:rPr lang="en-US" dirty="0" smtClean="0"/>
              <a:t>XXX   </a:t>
            </a:r>
            <a:r>
              <a:rPr lang="ar-IQ" dirty="0" smtClean="0"/>
              <a:t>    المبيعات </a:t>
            </a:r>
          </a:p>
          <a:p>
            <a:endParaRPr lang="ar-IQ" dirty="0" smtClean="0"/>
          </a:p>
          <a:p>
            <a:endParaRPr lang="ar-IQ" dirty="0"/>
          </a:p>
        </p:txBody>
      </p:sp>
    </p:spTree>
    <p:extLst>
      <p:ext uri="{BB962C8B-B14F-4D97-AF65-F5344CB8AC3E}">
        <p14:creationId xmlns:p14="http://schemas.microsoft.com/office/powerpoint/2010/main" val="2702807848"/>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1180340"/>
          </a:xfrm>
        </p:spPr>
        <p:txBody>
          <a:bodyPr/>
          <a:lstStyle/>
          <a:p>
            <a:pPr algn="ctr"/>
            <a:r>
              <a:rPr lang="ar-IQ" dirty="0" smtClean="0"/>
              <a:t>مثال</a:t>
            </a:r>
            <a:endParaRPr lang="ar-IQ" dirty="0"/>
          </a:p>
        </p:txBody>
      </p:sp>
      <p:sp>
        <p:nvSpPr>
          <p:cNvPr id="3" name="عنصر نائب للمحتوى 2"/>
          <p:cNvSpPr>
            <a:spLocks noGrp="1"/>
          </p:cNvSpPr>
          <p:nvPr>
            <p:ph idx="1"/>
          </p:nvPr>
        </p:nvSpPr>
        <p:spPr/>
        <p:txBody>
          <a:bodyPr>
            <a:normAutofit/>
          </a:bodyPr>
          <a:lstStyle/>
          <a:p>
            <a:r>
              <a:rPr lang="ar-IQ" sz="2400" dirty="0" smtClean="0"/>
              <a:t>العمليات الآتية حدثت بسجلات التاجر احمد والتاجر محمود خلال شهر ايار 2019:</a:t>
            </a:r>
          </a:p>
          <a:p>
            <a:r>
              <a:rPr lang="ar-IQ" sz="2400" dirty="0" smtClean="0"/>
              <a:t>1.	بتاريخ 3/5 باع التاجر احمد الى محمود بضاعة بمبلغ 40000 دينار استلم نصفها نقدا أودع الصندوق والباقي على الحساب.</a:t>
            </a:r>
          </a:p>
          <a:p>
            <a:r>
              <a:rPr lang="ar-IQ" sz="2400" dirty="0" smtClean="0"/>
              <a:t>2.	في 8/5 قام التاجر محمود برد جزء من البضاعة لمخالفتها المواصفات وقدر ثمنها 1500 دينار.</a:t>
            </a:r>
          </a:p>
          <a:p>
            <a:r>
              <a:rPr lang="ar-IQ" sz="2400" dirty="0" smtClean="0"/>
              <a:t>3.	بتاريخ 15/5 اكتشف محمود ان هناك جزء من البضاعة تالف وقرر التاجر احمد التنازل عن قيمته والتي قدرت 800 دينار.</a:t>
            </a:r>
          </a:p>
          <a:p>
            <a:r>
              <a:rPr lang="ar-IQ" sz="2400" dirty="0" smtClean="0"/>
              <a:t>4.	في 18/5 سدد محمود ما بذمته الى احمد بصك.</a:t>
            </a:r>
          </a:p>
          <a:p>
            <a:r>
              <a:rPr lang="ar-IQ" sz="2400" dirty="0" smtClean="0"/>
              <a:t>5.	في 25/5 باع احمد الى محمود بضاعة بقيمة 10000 دينار بكمبيالة تستحق بعد خمسة ايام وقد سدد الكمبيالة في موعدها نقدا"</a:t>
            </a:r>
          </a:p>
          <a:p>
            <a:r>
              <a:rPr lang="ar-IQ" sz="2400" dirty="0" smtClean="0"/>
              <a:t>المطلوب: تسجيل العمليات اعلاه لدى التاجر احمد والتجر محمود خلال شهر ايار </a:t>
            </a:r>
            <a:endParaRPr lang="ar-IQ" sz="2400" dirty="0"/>
          </a:p>
        </p:txBody>
      </p:sp>
    </p:spTree>
    <p:extLst>
      <p:ext uri="{BB962C8B-B14F-4D97-AF65-F5344CB8AC3E}">
        <p14:creationId xmlns:p14="http://schemas.microsoft.com/office/powerpoint/2010/main" val="999566847"/>
      </p:ext>
    </p:extLst>
  </p:cSld>
  <p:clrMapOvr>
    <a:masterClrMapping/>
  </p:clrMapOvr>
  <mc:AlternateContent xmlns:mc="http://schemas.openxmlformats.org/markup-compatibility/2006" xmlns:p14="http://schemas.microsoft.com/office/powerpoint/2010/main">
    <mc:Choice Requires="p14">
      <p:transition spd="slow" p14:dur="6000">
        <p:randomBar dir="vert"/>
      </p:transition>
    </mc:Choice>
    <mc:Fallback xmlns="">
      <p:transition spd="slow">
        <p:randomBar dir="vert"/>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أخضر مزرق">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201</TotalTime>
  <Words>950</Words>
  <Application>Microsoft Office PowerPoint</Application>
  <PresentationFormat>شاشة عريضة</PresentationFormat>
  <Paragraphs>162</Paragraphs>
  <Slides>13</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13</vt:i4>
      </vt:variant>
    </vt:vector>
  </HeadingPairs>
  <TitlesOfParts>
    <vt:vector size="17" baseType="lpstr">
      <vt:lpstr>Arial</vt:lpstr>
      <vt:lpstr>Calibri</vt:lpstr>
      <vt:lpstr>Times New Roman</vt:lpstr>
      <vt:lpstr>نسق Office</vt:lpstr>
      <vt:lpstr>محاضرة (9) المحاسبة عن البضاعة (المشتريات والمبيعات)</vt:lpstr>
      <vt:lpstr>كلفة المشتريات = قيمة الفاتورة + مصروفات الشراء  ايراد المبيعات = الكمية المباعة × سعر بيع الوحدة الواحدة </vt:lpstr>
      <vt:lpstr>المعالجة المحاسبية لمشتريات ومبيعات البضاعة </vt:lpstr>
      <vt:lpstr>اوراق الدفع واوراق القبض الكمبيالة هي ورقة تجارية تحدد مبلغ الدين وتاريخ استحقاقه يحررها المشتري للبائع يتعهد المشتري بموجبها تسديد قيمة البضاعة المشتراة في التاريخ المحدد في الكمبيالة، وبالنسبة للمشتري تعتبر التزام عليه وتمثل اوراق دفع وتصنف ضمن المطلوبات المتداولة، اما بالنسبة للبائع فتمثل اوراق قبض وحق له وتصنف ضمن الموجودات المتداولة.</vt:lpstr>
      <vt:lpstr>مردودات ومسموحات المشتريات والمبيعات </vt:lpstr>
      <vt:lpstr>المعالجة المحاسبية للمردودات والمسموحات</vt:lpstr>
      <vt:lpstr>مصاريف المشتريات</vt:lpstr>
      <vt:lpstr> مصاريف نقل البضاعة المشتراة</vt:lpstr>
      <vt:lpstr>مثال</vt:lpstr>
      <vt:lpstr>الحل في سجلات المشتري والبائع</vt:lpstr>
      <vt:lpstr>الحل في سجلات المشتري والبائع</vt:lpstr>
      <vt:lpstr>عرض تقديمي في PowerPoint</vt:lpstr>
      <vt:lpstr>عرض تقديمي في PowerPoint</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(9) المحاسبة عن البضاعة (المشتريات والمبيعات)</dc:title>
  <dc:creator>ahmad jari</dc:creator>
  <cp:lastModifiedBy>ahmad jari</cp:lastModifiedBy>
  <cp:revision>21</cp:revision>
  <dcterms:created xsi:type="dcterms:W3CDTF">2020-03-07T15:52:58Z</dcterms:created>
  <dcterms:modified xsi:type="dcterms:W3CDTF">2020-03-09T13:29:09Z</dcterms:modified>
</cp:coreProperties>
</file>