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1" r:id="rId5"/>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F5353D2C-F336-4CE5-877C-7FEDFC58722F}" type="datetimeFigureOut">
              <a:rPr lang="ar-IQ" smtClean="0"/>
              <a:t>14/07/1441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154669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5353D2C-F336-4CE5-877C-7FEDFC58722F}" type="datetimeFigureOut">
              <a:rPr lang="ar-IQ" smtClean="0"/>
              <a:t>14/07/1441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386765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5353D2C-F336-4CE5-877C-7FEDFC58722F}" type="datetimeFigureOut">
              <a:rPr lang="ar-IQ" smtClean="0"/>
              <a:t>14/07/1441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345912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5353D2C-F336-4CE5-877C-7FEDFC58722F}" type="datetimeFigureOut">
              <a:rPr lang="ar-IQ" smtClean="0"/>
              <a:t>14/07/1441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89954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53D2C-F336-4CE5-877C-7FEDFC58722F}" type="datetimeFigureOut">
              <a:rPr lang="ar-IQ" smtClean="0"/>
              <a:t>14/07/1441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310353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F5353D2C-F336-4CE5-877C-7FEDFC58722F}" type="datetimeFigureOut">
              <a:rPr lang="ar-IQ" smtClean="0"/>
              <a:t>14/07/1441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287361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F5353D2C-F336-4CE5-877C-7FEDFC58722F}" type="datetimeFigureOut">
              <a:rPr lang="ar-IQ" smtClean="0"/>
              <a:t>14/07/1441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219387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F5353D2C-F336-4CE5-877C-7FEDFC58722F}" type="datetimeFigureOut">
              <a:rPr lang="ar-IQ" smtClean="0"/>
              <a:t>14/07/1441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1056131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53D2C-F336-4CE5-877C-7FEDFC58722F}" type="datetimeFigureOut">
              <a:rPr lang="ar-IQ" smtClean="0"/>
              <a:t>14/07/1441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262283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53D2C-F336-4CE5-877C-7FEDFC58722F}" type="datetimeFigureOut">
              <a:rPr lang="ar-IQ" smtClean="0"/>
              <a:t>14/07/1441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157647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53D2C-F336-4CE5-877C-7FEDFC58722F}" type="datetimeFigureOut">
              <a:rPr lang="ar-IQ" smtClean="0"/>
              <a:t>14/07/1441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E9969BE-B25E-457E-90DC-02545554C079}" type="slidenum">
              <a:rPr lang="ar-IQ" smtClean="0"/>
              <a:t>‹#›</a:t>
            </a:fld>
            <a:endParaRPr lang="ar-IQ"/>
          </a:p>
        </p:txBody>
      </p:sp>
    </p:spTree>
    <p:extLst>
      <p:ext uri="{BB962C8B-B14F-4D97-AF65-F5344CB8AC3E}">
        <p14:creationId xmlns:p14="http://schemas.microsoft.com/office/powerpoint/2010/main" val="301666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353D2C-F336-4CE5-877C-7FEDFC58722F}" type="datetimeFigureOut">
              <a:rPr lang="ar-IQ" smtClean="0"/>
              <a:t>14/07/1441</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E9969BE-B25E-457E-90DC-02545554C079}" type="slidenum">
              <a:rPr lang="ar-IQ" smtClean="0"/>
              <a:t>‹#›</a:t>
            </a:fld>
            <a:endParaRPr lang="ar-IQ"/>
          </a:p>
        </p:txBody>
      </p:sp>
    </p:spTree>
    <p:extLst>
      <p:ext uri="{BB962C8B-B14F-4D97-AF65-F5344CB8AC3E}">
        <p14:creationId xmlns:p14="http://schemas.microsoft.com/office/powerpoint/2010/main" val="461672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Reported Speech</a:t>
            </a:r>
            <a:endParaRPr lang="ar-IQ" dirty="0"/>
          </a:p>
        </p:txBody>
      </p:sp>
      <p:sp>
        <p:nvSpPr>
          <p:cNvPr id="3" name="Subtitle 2"/>
          <p:cNvSpPr>
            <a:spLocks noGrp="1"/>
          </p:cNvSpPr>
          <p:nvPr>
            <p:ph type="subTitle" idx="1"/>
          </p:nvPr>
        </p:nvSpPr>
        <p:spPr>
          <a:xfrm>
            <a:off x="1524000" y="3602038"/>
            <a:ext cx="9144000" cy="1655762"/>
          </a:xfrm>
        </p:spPr>
        <p:txBody>
          <a:bodyPr>
            <a:normAutofit/>
          </a:bodyPr>
          <a:lstStyle/>
          <a:p>
            <a:pPr algn="l"/>
            <a:r>
              <a:rPr lang="en-US" sz="1400" dirty="0" smtClean="0">
                <a:cs typeface="+mj-cs"/>
              </a:rPr>
              <a:t>Direct speech is uttering the same words by the speaker himself. It is distinguished by being placed between inverted commas and the use of First Person Pronouns (I, we). For instance:</a:t>
            </a:r>
          </a:p>
          <a:p>
            <a:pPr algn="l"/>
            <a:r>
              <a:rPr lang="en-US" sz="1400" dirty="0" smtClean="0">
                <a:cs typeface="+mj-cs"/>
              </a:rPr>
              <a:t>1-He said “I will study English Grammar.”</a:t>
            </a:r>
          </a:p>
          <a:p>
            <a:pPr algn="l"/>
            <a:r>
              <a:rPr lang="en-US" sz="1400" dirty="0" smtClean="0">
                <a:cs typeface="+mj-cs"/>
              </a:rPr>
              <a:t>2-We say “ We are ready for the match.”</a:t>
            </a:r>
          </a:p>
          <a:p>
            <a:pPr algn="l"/>
            <a:r>
              <a:rPr lang="en-US" sz="1400" dirty="0">
                <a:cs typeface="+mj-cs"/>
              </a:rPr>
              <a:t> </a:t>
            </a:r>
            <a:r>
              <a:rPr lang="en-US" sz="1400" dirty="0" smtClean="0">
                <a:cs typeface="+mj-cs"/>
              </a:rPr>
              <a:t>       Here in these two direct speech examples, we notice the use of “I, We” and the inverted commas.</a:t>
            </a:r>
            <a:endParaRPr lang="ar-IQ" sz="1400" dirty="0">
              <a:cs typeface="+mj-cs"/>
            </a:endParaRPr>
          </a:p>
        </p:txBody>
      </p:sp>
      <p:pic>
        <p:nvPicPr>
          <p:cNvPr id="5" name="Reprted spee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68000" y="5785514"/>
            <a:ext cx="609600" cy="609600"/>
          </a:xfrm>
          <a:prstGeom prst="rect">
            <a:avLst/>
          </a:prstGeom>
        </p:spPr>
      </p:pic>
    </p:spTree>
    <p:extLst>
      <p:ext uri="{BB962C8B-B14F-4D97-AF65-F5344CB8AC3E}">
        <p14:creationId xmlns:p14="http://schemas.microsoft.com/office/powerpoint/2010/main" val="2809977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2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a:r>
              <a:rPr lang="en-US" sz="1400" dirty="0" smtClean="0">
                <a:cs typeface="+mj-cs"/>
              </a:rPr>
              <a:t>Reported “Indirect” speech </a:t>
            </a:r>
            <a:r>
              <a:rPr lang="en-US" sz="1400" dirty="0" smtClean="0">
                <a:cs typeface="+mj-cs"/>
              </a:rPr>
              <a:t>conveys the same meaning intended by the speaker, but not necessarily the exact “same” words, and that requires some essential changes. In changing from direct into indirect, attention should be given to the type of sentence we are changing:</a:t>
            </a:r>
          </a:p>
          <a:p>
            <a:pPr algn="l"/>
            <a:r>
              <a:rPr lang="en-US" sz="1400" dirty="0" smtClean="0">
                <a:cs typeface="+mj-cs"/>
              </a:rPr>
              <a:t>A-A Statement        B-A Question         C-A Command</a:t>
            </a:r>
          </a:p>
          <a:p>
            <a:pPr algn="l"/>
            <a:r>
              <a:rPr lang="en-US" sz="1400" dirty="0" smtClean="0">
                <a:cs typeface="+mj-cs"/>
              </a:rPr>
              <a:t>Before dealing with these types, we should pay attention to the following:</a:t>
            </a:r>
          </a:p>
          <a:p>
            <a:pPr algn="l"/>
            <a:r>
              <a:rPr lang="en-US" sz="1400" dirty="0" smtClean="0">
                <a:cs typeface="+mj-cs"/>
              </a:rPr>
              <a:t>The sentence is made of two parts in which there are two verbs. The first verb is called “Saying verb” and the other is the main or answer verb.</a:t>
            </a:r>
          </a:p>
          <a:p>
            <a:r>
              <a:rPr lang="ar-IQ" sz="1400" dirty="0" smtClean="0">
                <a:cs typeface="+mj-cs"/>
              </a:rPr>
              <a:t>تتكون الجملة من جزئين فيهما فعلان. الاول يسمى «فعل القول» اما الثاني فيسمى الرئيسي او فعل جواب القول. فمثلا في الجملة التالية:</a:t>
            </a:r>
          </a:p>
          <a:p>
            <a:pPr algn="l"/>
            <a:r>
              <a:rPr lang="en-US" sz="1400" dirty="0" smtClean="0">
                <a:cs typeface="+mj-cs"/>
              </a:rPr>
              <a:t>1-He </a:t>
            </a:r>
            <a:r>
              <a:rPr lang="en-US" sz="1400" b="1" dirty="0" smtClean="0">
                <a:cs typeface="+mj-cs"/>
              </a:rPr>
              <a:t>says</a:t>
            </a:r>
            <a:r>
              <a:rPr lang="en-US" sz="1400" dirty="0" smtClean="0">
                <a:cs typeface="+mj-cs"/>
              </a:rPr>
              <a:t> “I can get a high mark.”</a:t>
            </a:r>
          </a:p>
          <a:p>
            <a:r>
              <a:rPr lang="en-US" sz="1400" dirty="0" smtClean="0">
                <a:cs typeface="+mj-cs"/>
              </a:rPr>
              <a:t>Say</a:t>
            </a:r>
            <a:r>
              <a:rPr lang="ar-IQ" sz="1400" dirty="0" smtClean="0">
                <a:cs typeface="+mj-cs"/>
              </a:rPr>
              <a:t> هو فعل القول اما الفعل الثاني داخل علامات الاقتباس فهو الفعل الرئيسي </a:t>
            </a:r>
            <a:endParaRPr lang="en-US" sz="1400" dirty="0" smtClean="0">
              <a:cs typeface="+mj-cs"/>
            </a:endParaRPr>
          </a:p>
          <a:p>
            <a:pPr algn="l"/>
            <a:endParaRPr lang="ar-IQ" sz="1400" dirty="0" smtClean="0">
              <a:cs typeface="+mj-cs"/>
            </a:endParaRPr>
          </a:p>
          <a:p>
            <a:endParaRPr lang="en-US" sz="1400" dirty="0" smtClean="0">
              <a:cs typeface="+mj-cs"/>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5595" y="4815195"/>
            <a:ext cx="609600" cy="609600"/>
          </a:xfrm>
          <a:prstGeom prst="rect">
            <a:avLst/>
          </a:prstGeom>
        </p:spPr>
      </p:pic>
    </p:spTree>
    <p:extLst>
      <p:ext uri="{BB962C8B-B14F-4D97-AF65-F5344CB8AC3E}">
        <p14:creationId xmlns:p14="http://schemas.microsoft.com/office/powerpoint/2010/main" val="3585815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8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a:r>
              <a:rPr lang="en-US" dirty="0"/>
              <a:t>-</a:t>
            </a:r>
            <a:r>
              <a:rPr lang="en-US" sz="1400" dirty="0">
                <a:cs typeface="+mj-cs"/>
              </a:rPr>
              <a:t>The following words in Direct speech should be changed as follows if </a:t>
            </a:r>
            <a:endParaRPr lang="en-US" sz="1400" dirty="0" smtClean="0">
              <a:cs typeface="+mj-cs"/>
            </a:endParaRPr>
          </a:p>
          <a:p>
            <a:pPr marL="0" indent="0" algn="l">
              <a:buNone/>
            </a:pPr>
            <a:r>
              <a:rPr lang="en-US" sz="1400" dirty="0" smtClean="0">
                <a:cs typeface="+mj-cs"/>
              </a:rPr>
              <a:t>we </a:t>
            </a:r>
            <a:r>
              <a:rPr lang="en-US" sz="1400" dirty="0">
                <a:cs typeface="+mj-cs"/>
              </a:rPr>
              <a:t>turn the sentence into Indirect </a:t>
            </a:r>
            <a:r>
              <a:rPr lang="en-US" sz="1400" dirty="0" smtClean="0">
                <a:cs typeface="+mj-cs"/>
              </a:rPr>
              <a:t>speech</a:t>
            </a:r>
          </a:p>
          <a:p>
            <a:pPr marL="0" indent="0">
              <a:buNone/>
            </a:pPr>
            <a:r>
              <a:rPr lang="ar-IQ" sz="1400" dirty="0">
                <a:cs typeface="+mj-cs"/>
              </a:rPr>
              <a:t>الكلمات التالية يجب تغييرها كما يلي في حالة تحويل الجملة الى الكلام غير المباشر</a:t>
            </a:r>
            <a:r>
              <a:rPr lang="ar-IQ" sz="1400" dirty="0" smtClean="0">
                <a:cs typeface="+mj-cs"/>
              </a:rPr>
              <a:t>:</a:t>
            </a:r>
          </a:p>
          <a:p>
            <a:pPr marL="0" indent="0" algn="l">
              <a:buNone/>
            </a:pPr>
            <a:endParaRPr lang="ar-IQ" sz="1400" dirty="0">
              <a:cs typeface="+mj-cs"/>
            </a:endParaRPr>
          </a:p>
          <a:p>
            <a:pPr marL="0" indent="0">
              <a:buNone/>
            </a:pPr>
            <a:endParaRPr lang="ar-IQ" dirty="0" smtClean="0"/>
          </a:p>
        </p:txBody>
      </p:sp>
      <p:graphicFrame>
        <p:nvGraphicFramePr>
          <p:cNvPr id="4" name="Table 3"/>
          <p:cNvGraphicFramePr>
            <a:graphicFrameLocks noGrp="1"/>
          </p:cNvGraphicFramePr>
          <p:nvPr>
            <p:extLst>
              <p:ext uri="{D42A27DB-BD31-4B8C-83A1-F6EECF244321}">
                <p14:modId xmlns:p14="http://schemas.microsoft.com/office/powerpoint/2010/main" val="1359413809"/>
              </p:ext>
            </p:extLst>
          </p:nvPr>
        </p:nvGraphicFramePr>
        <p:xfrm>
          <a:off x="477671" y="2879678"/>
          <a:ext cx="3916908" cy="3708146"/>
        </p:xfrm>
        <a:graphic>
          <a:graphicData uri="http://schemas.openxmlformats.org/drawingml/2006/table">
            <a:tbl>
              <a:tblPr rtl="1" firstRow="1" bandRow="1">
                <a:tableStyleId>{5C22544A-7EE6-4342-B048-85BDC9FD1C3A}</a:tableStyleId>
              </a:tblPr>
              <a:tblGrid>
                <a:gridCol w="2224585"/>
                <a:gridCol w="1692323"/>
              </a:tblGrid>
              <a:tr h="599186">
                <a:tc>
                  <a:txBody>
                    <a:bodyPr/>
                    <a:lstStyle/>
                    <a:p>
                      <a:pPr algn="ctr" rtl="1"/>
                      <a:r>
                        <a:rPr lang="en-US" sz="1100" dirty="0" smtClean="0">
                          <a:cs typeface="+mj-cs"/>
                        </a:rPr>
                        <a:t>Indirect</a:t>
                      </a:r>
                      <a:endParaRPr lang="ar-IQ" sz="1100" dirty="0">
                        <a:cs typeface="+mj-cs"/>
                      </a:endParaRPr>
                    </a:p>
                  </a:txBody>
                  <a:tcPr/>
                </a:tc>
                <a:tc>
                  <a:txBody>
                    <a:bodyPr/>
                    <a:lstStyle/>
                    <a:p>
                      <a:pPr algn="ctr" rtl="1"/>
                      <a:r>
                        <a:rPr lang="en-US" sz="1100" dirty="0" smtClean="0">
                          <a:cs typeface="+mj-cs"/>
                        </a:rPr>
                        <a:t>Direct</a:t>
                      </a:r>
                      <a:endParaRPr lang="ar-IQ" sz="1100" dirty="0">
                        <a:cs typeface="+mj-cs"/>
                      </a:endParaRPr>
                    </a:p>
                  </a:txBody>
                  <a:tcPr/>
                </a:tc>
              </a:tr>
              <a:tr h="0">
                <a:tc>
                  <a:txBody>
                    <a:bodyPr/>
                    <a:lstStyle/>
                    <a:p>
                      <a:pPr algn="ctr" rtl="1"/>
                      <a:r>
                        <a:rPr lang="en-US" sz="1100" dirty="0" smtClean="0">
                          <a:cs typeface="+mj-cs"/>
                        </a:rPr>
                        <a:t>Then</a:t>
                      </a:r>
                      <a:endParaRPr lang="ar-IQ" sz="1100" dirty="0">
                        <a:cs typeface="+mj-cs"/>
                      </a:endParaRPr>
                    </a:p>
                  </a:txBody>
                  <a:tcPr/>
                </a:tc>
                <a:tc>
                  <a:txBody>
                    <a:bodyPr/>
                    <a:lstStyle/>
                    <a:p>
                      <a:pPr algn="ctr" rtl="1"/>
                      <a:r>
                        <a:rPr lang="en-US" sz="1100" dirty="0" smtClean="0">
                          <a:cs typeface="+mj-cs"/>
                        </a:rPr>
                        <a:t>now</a:t>
                      </a:r>
                      <a:endParaRPr lang="ar-IQ" sz="1100" dirty="0">
                        <a:cs typeface="+mj-cs"/>
                      </a:endParaRPr>
                    </a:p>
                  </a:txBody>
                  <a:tcPr/>
                </a:tc>
              </a:tr>
              <a:tr h="0">
                <a:tc>
                  <a:txBody>
                    <a:bodyPr/>
                    <a:lstStyle/>
                    <a:p>
                      <a:pPr algn="ctr" rtl="1"/>
                      <a:r>
                        <a:rPr lang="en-US" sz="1100" dirty="0" smtClean="0">
                          <a:cs typeface="+mj-cs"/>
                        </a:rPr>
                        <a:t>that</a:t>
                      </a:r>
                      <a:endParaRPr lang="ar-IQ" sz="1100" dirty="0">
                        <a:cs typeface="+mj-cs"/>
                      </a:endParaRPr>
                    </a:p>
                  </a:txBody>
                  <a:tcPr/>
                </a:tc>
                <a:tc>
                  <a:txBody>
                    <a:bodyPr/>
                    <a:lstStyle/>
                    <a:p>
                      <a:pPr algn="ctr" rtl="1"/>
                      <a:r>
                        <a:rPr lang="en-US" sz="1100" dirty="0" smtClean="0">
                          <a:cs typeface="+mj-cs"/>
                        </a:rPr>
                        <a:t>this</a:t>
                      </a:r>
                      <a:endParaRPr lang="ar-IQ" sz="1100" dirty="0">
                        <a:cs typeface="+mj-cs"/>
                      </a:endParaRPr>
                    </a:p>
                  </a:txBody>
                  <a:tcPr/>
                </a:tc>
              </a:tr>
              <a:tr h="0">
                <a:tc>
                  <a:txBody>
                    <a:bodyPr/>
                    <a:lstStyle/>
                    <a:p>
                      <a:pPr algn="ctr" rtl="1"/>
                      <a:r>
                        <a:rPr lang="en-US" sz="1100" dirty="0" smtClean="0">
                          <a:cs typeface="+mj-cs"/>
                        </a:rPr>
                        <a:t>those</a:t>
                      </a:r>
                      <a:endParaRPr lang="ar-IQ" sz="1100" dirty="0">
                        <a:cs typeface="+mj-cs"/>
                      </a:endParaRPr>
                    </a:p>
                  </a:txBody>
                  <a:tcPr/>
                </a:tc>
                <a:tc>
                  <a:txBody>
                    <a:bodyPr/>
                    <a:lstStyle/>
                    <a:p>
                      <a:pPr algn="ctr" rtl="1"/>
                      <a:r>
                        <a:rPr lang="en-US" sz="1100" dirty="0" smtClean="0">
                          <a:cs typeface="+mj-cs"/>
                        </a:rPr>
                        <a:t>these</a:t>
                      </a:r>
                      <a:endParaRPr lang="ar-IQ" sz="1100" dirty="0">
                        <a:cs typeface="+mj-cs"/>
                      </a:endParaRPr>
                    </a:p>
                  </a:txBody>
                  <a:tcPr/>
                </a:tc>
              </a:tr>
              <a:tr h="0">
                <a:tc>
                  <a:txBody>
                    <a:bodyPr/>
                    <a:lstStyle/>
                    <a:p>
                      <a:pPr algn="ctr" rtl="1"/>
                      <a:r>
                        <a:rPr lang="en-US" sz="1100" dirty="0" smtClean="0">
                          <a:cs typeface="+mj-cs"/>
                        </a:rPr>
                        <a:t>That day</a:t>
                      </a:r>
                      <a:endParaRPr lang="ar-IQ" sz="1100" dirty="0">
                        <a:cs typeface="+mj-cs"/>
                      </a:endParaRPr>
                    </a:p>
                  </a:txBody>
                  <a:tcPr/>
                </a:tc>
                <a:tc>
                  <a:txBody>
                    <a:bodyPr/>
                    <a:lstStyle/>
                    <a:p>
                      <a:pPr algn="ctr" rtl="1"/>
                      <a:r>
                        <a:rPr lang="en-US" sz="1100" dirty="0" smtClean="0">
                          <a:cs typeface="+mj-cs"/>
                        </a:rPr>
                        <a:t>today</a:t>
                      </a:r>
                      <a:endParaRPr lang="ar-IQ" sz="1100" dirty="0">
                        <a:cs typeface="+mj-cs"/>
                      </a:endParaRPr>
                    </a:p>
                  </a:txBody>
                  <a:tcPr/>
                </a:tc>
              </a:tr>
              <a:tr h="0">
                <a:tc>
                  <a:txBody>
                    <a:bodyPr/>
                    <a:lstStyle/>
                    <a:p>
                      <a:pPr algn="ctr" rtl="1"/>
                      <a:r>
                        <a:rPr lang="en-US" sz="1100" dirty="0" smtClean="0">
                          <a:cs typeface="+mj-cs"/>
                        </a:rPr>
                        <a:t>The day before</a:t>
                      </a:r>
                      <a:endParaRPr lang="ar-IQ" sz="1100" dirty="0">
                        <a:cs typeface="+mj-cs"/>
                      </a:endParaRPr>
                    </a:p>
                  </a:txBody>
                  <a:tcPr/>
                </a:tc>
                <a:tc>
                  <a:txBody>
                    <a:bodyPr/>
                    <a:lstStyle/>
                    <a:p>
                      <a:pPr algn="ctr" rtl="1"/>
                      <a:r>
                        <a:rPr lang="en-US" sz="1100" dirty="0" smtClean="0">
                          <a:cs typeface="+mj-cs"/>
                        </a:rPr>
                        <a:t>yesterday</a:t>
                      </a:r>
                      <a:endParaRPr lang="ar-IQ" sz="1100" dirty="0">
                        <a:cs typeface="+mj-cs"/>
                      </a:endParaRPr>
                    </a:p>
                  </a:txBody>
                  <a:tcPr/>
                </a:tc>
              </a:tr>
              <a:tr h="0">
                <a:tc>
                  <a:txBody>
                    <a:bodyPr/>
                    <a:lstStyle/>
                    <a:p>
                      <a:pPr algn="ctr" rtl="1"/>
                      <a:r>
                        <a:rPr lang="en-US" sz="1100" dirty="0" smtClean="0">
                          <a:cs typeface="+mj-cs"/>
                        </a:rPr>
                        <a:t>Two days before</a:t>
                      </a:r>
                      <a:endParaRPr lang="ar-IQ" sz="1100" dirty="0">
                        <a:cs typeface="+mj-cs"/>
                      </a:endParaRPr>
                    </a:p>
                  </a:txBody>
                  <a:tcPr/>
                </a:tc>
                <a:tc>
                  <a:txBody>
                    <a:bodyPr/>
                    <a:lstStyle/>
                    <a:p>
                      <a:pPr algn="ctr" rtl="1"/>
                      <a:r>
                        <a:rPr lang="en-US" sz="1100" dirty="0" smtClean="0">
                          <a:cs typeface="+mj-cs"/>
                        </a:rPr>
                        <a:t>The day before yesterday</a:t>
                      </a:r>
                      <a:endParaRPr lang="ar-IQ" sz="1100" dirty="0">
                        <a:cs typeface="+mj-cs"/>
                      </a:endParaRPr>
                    </a:p>
                  </a:txBody>
                  <a:tcPr/>
                </a:tc>
              </a:tr>
              <a:tr h="0">
                <a:tc>
                  <a:txBody>
                    <a:bodyPr/>
                    <a:lstStyle/>
                    <a:p>
                      <a:pPr algn="ctr" rtl="1"/>
                      <a:r>
                        <a:rPr lang="en-US" sz="1100" dirty="0" smtClean="0">
                          <a:cs typeface="+mj-cs"/>
                        </a:rPr>
                        <a:t>The day after</a:t>
                      </a:r>
                      <a:endParaRPr lang="ar-IQ" sz="1100" dirty="0">
                        <a:cs typeface="+mj-cs"/>
                      </a:endParaRPr>
                    </a:p>
                  </a:txBody>
                  <a:tcPr/>
                </a:tc>
                <a:tc>
                  <a:txBody>
                    <a:bodyPr/>
                    <a:lstStyle/>
                    <a:p>
                      <a:pPr algn="ctr" rtl="1"/>
                      <a:r>
                        <a:rPr lang="en-US" sz="1100" dirty="0" smtClean="0">
                          <a:cs typeface="+mj-cs"/>
                        </a:rPr>
                        <a:t>tomorrow</a:t>
                      </a:r>
                      <a:endParaRPr lang="ar-IQ" sz="1100" dirty="0">
                        <a:cs typeface="+mj-cs"/>
                      </a:endParaRPr>
                    </a:p>
                  </a:txBody>
                  <a:tcPr/>
                </a:tc>
              </a:tr>
              <a:tr h="0">
                <a:tc>
                  <a:txBody>
                    <a:bodyPr/>
                    <a:lstStyle/>
                    <a:p>
                      <a:pPr algn="ctr" rtl="1"/>
                      <a:r>
                        <a:rPr lang="en-US" sz="1100" dirty="0" smtClean="0">
                          <a:cs typeface="+mj-cs"/>
                        </a:rPr>
                        <a:t>The following</a:t>
                      </a:r>
                      <a:endParaRPr lang="ar-IQ" sz="1100" dirty="0">
                        <a:cs typeface="+mj-cs"/>
                      </a:endParaRPr>
                    </a:p>
                  </a:txBody>
                  <a:tcPr/>
                </a:tc>
                <a:tc>
                  <a:txBody>
                    <a:bodyPr/>
                    <a:lstStyle/>
                    <a:p>
                      <a:pPr algn="ctr" rtl="1"/>
                      <a:r>
                        <a:rPr lang="en-US" sz="1100" dirty="0" smtClean="0">
                          <a:cs typeface="+mj-cs"/>
                        </a:rPr>
                        <a:t>next</a:t>
                      </a:r>
                      <a:endParaRPr lang="ar-IQ" sz="1100" dirty="0">
                        <a:cs typeface="+mj-cs"/>
                      </a:endParaRPr>
                    </a:p>
                  </a:txBody>
                  <a:tcPr/>
                </a:tc>
              </a:tr>
              <a:tr h="0">
                <a:tc>
                  <a:txBody>
                    <a:bodyPr/>
                    <a:lstStyle/>
                    <a:p>
                      <a:pPr algn="ctr" rtl="1"/>
                      <a:r>
                        <a:rPr lang="en-US" sz="1100" dirty="0" smtClean="0">
                          <a:cs typeface="+mj-cs"/>
                        </a:rPr>
                        <a:t>The previous</a:t>
                      </a:r>
                      <a:endParaRPr lang="ar-IQ" sz="1100" dirty="0">
                        <a:cs typeface="+mj-cs"/>
                      </a:endParaRPr>
                    </a:p>
                  </a:txBody>
                  <a:tcPr/>
                </a:tc>
                <a:tc>
                  <a:txBody>
                    <a:bodyPr/>
                    <a:lstStyle/>
                    <a:p>
                      <a:pPr algn="ctr" rtl="1"/>
                      <a:r>
                        <a:rPr lang="en-US" sz="1100" dirty="0" smtClean="0">
                          <a:cs typeface="+mj-cs"/>
                        </a:rPr>
                        <a:t>last</a:t>
                      </a:r>
                      <a:endParaRPr lang="ar-IQ" sz="1100" dirty="0">
                        <a:cs typeface="+mj-cs"/>
                      </a:endParaRPr>
                    </a:p>
                  </a:txBody>
                  <a:tcPr/>
                </a:tc>
              </a:tr>
              <a:tr h="0">
                <a:tc>
                  <a:txBody>
                    <a:bodyPr/>
                    <a:lstStyle/>
                    <a:p>
                      <a:pPr algn="ctr" rtl="1"/>
                      <a:r>
                        <a:rPr lang="en-US" sz="1100" dirty="0" smtClean="0">
                          <a:cs typeface="+mj-cs"/>
                        </a:rPr>
                        <a:t>A year before</a:t>
                      </a:r>
                      <a:endParaRPr lang="ar-IQ" sz="1100" dirty="0">
                        <a:cs typeface="+mj-cs"/>
                      </a:endParaRPr>
                    </a:p>
                  </a:txBody>
                  <a:tcPr/>
                </a:tc>
                <a:tc>
                  <a:txBody>
                    <a:bodyPr/>
                    <a:lstStyle/>
                    <a:p>
                      <a:pPr algn="ctr" rtl="1"/>
                      <a:r>
                        <a:rPr lang="en-US" sz="1100" dirty="0" smtClean="0">
                          <a:cs typeface="+mj-cs"/>
                        </a:rPr>
                        <a:t>A year ago</a:t>
                      </a:r>
                      <a:endParaRPr lang="ar-IQ" sz="1100" dirty="0">
                        <a:cs typeface="+mj-cs"/>
                      </a:endParaRPr>
                    </a:p>
                  </a:txBody>
                  <a:tcPr/>
                </a:tc>
              </a:tr>
              <a:tr h="0">
                <a:tc>
                  <a:txBody>
                    <a:bodyPr/>
                    <a:lstStyle/>
                    <a:p>
                      <a:pPr algn="ctr" rtl="1"/>
                      <a:r>
                        <a:rPr lang="en-US" sz="1100" dirty="0" smtClean="0">
                          <a:cs typeface="+mj-cs"/>
                        </a:rPr>
                        <a:t>There</a:t>
                      </a:r>
                      <a:endParaRPr lang="ar-IQ" sz="1100" dirty="0">
                        <a:cs typeface="+mj-cs"/>
                      </a:endParaRPr>
                    </a:p>
                  </a:txBody>
                  <a:tcPr/>
                </a:tc>
                <a:tc>
                  <a:txBody>
                    <a:bodyPr/>
                    <a:lstStyle/>
                    <a:p>
                      <a:pPr algn="ctr" rtl="1"/>
                      <a:r>
                        <a:rPr lang="en-US" sz="1100" dirty="0" smtClean="0">
                          <a:cs typeface="+mj-cs"/>
                        </a:rPr>
                        <a:t>here</a:t>
                      </a:r>
                      <a:endParaRPr lang="ar-IQ" sz="1100" dirty="0">
                        <a:cs typeface="+mj-cs"/>
                      </a:endParaRPr>
                    </a:p>
                  </a:txBody>
                  <a:tcPr/>
                </a:tc>
              </a:tr>
              <a:tr h="0">
                <a:tc>
                  <a:txBody>
                    <a:bodyPr/>
                    <a:lstStyle/>
                    <a:p>
                      <a:pPr algn="ctr" rtl="1"/>
                      <a:r>
                        <a:rPr lang="en-US" sz="1100" dirty="0" smtClean="0">
                          <a:cs typeface="+mj-cs"/>
                        </a:rPr>
                        <a:t>told</a:t>
                      </a:r>
                      <a:endParaRPr lang="ar-IQ" sz="1100" dirty="0">
                        <a:cs typeface="+mj-cs"/>
                      </a:endParaRPr>
                    </a:p>
                  </a:txBody>
                  <a:tcPr/>
                </a:tc>
                <a:tc>
                  <a:txBody>
                    <a:bodyPr/>
                    <a:lstStyle/>
                    <a:p>
                      <a:pPr algn="ctr" rtl="1"/>
                      <a:r>
                        <a:rPr lang="en-US" sz="1100" dirty="0" smtClean="0">
                          <a:cs typeface="+mj-cs"/>
                        </a:rPr>
                        <a:t>Said to</a:t>
                      </a:r>
                      <a:endParaRPr lang="ar-IQ" sz="1100" dirty="0">
                        <a:cs typeface="+mj-cs"/>
                      </a:endParaRPr>
                    </a:p>
                  </a:txBody>
                  <a:tcPr/>
                </a:tc>
              </a:tr>
            </a:tbl>
          </a:graphicData>
        </a:graphic>
      </p:graphicFrame>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82464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83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a:r>
              <a:rPr lang="en-US" sz="1400" dirty="0" smtClean="0">
                <a:cs typeface="+mj-cs"/>
              </a:rPr>
              <a:t>Pay attention to the following examples:</a:t>
            </a:r>
          </a:p>
          <a:p>
            <a:pPr algn="l"/>
            <a:r>
              <a:rPr lang="en-US" sz="1400" dirty="0" smtClean="0">
                <a:cs typeface="+mj-cs"/>
              </a:rPr>
              <a:t>2-She says “I will meet John here tomorrow”. (Direct)</a:t>
            </a:r>
          </a:p>
          <a:p>
            <a:pPr algn="l"/>
            <a:r>
              <a:rPr lang="en-US" sz="1400" dirty="0" smtClean="0">
                <a:cs typeface="+mj-cs"/>
              </a:rPr>
              <a:t>-She says that she will meet John </a:t>
            </a:r>
            <a:r>
              <a:rPr lang="en-US" sz="1400" i="1" dirty="0" smtClean="0">
                <a:cs typeface="+mj-cs"/>
              </a:rPr>
              <a:t>there</a:t>
            </a:r>
            <a:r>
              <a:rPr lang="en-US" sz="1400" dirty="0" smtClean="0">
                <a:cs typeface="+mj-cs"/>
              </a:rPr>
              <a:t> the </a:t>
            </a:r>
            <a:r>
              <a:rPr lang="en-US" sz="1400" i="1" dirty="0" smtClean="0">
                <a:cs typeface="+mj-cs"/>
              </a:rPr>
              <a:t>next</a:t>
            </a:r>
            <a:r>
              <a:rPr lang="en-US" sz="1400" dirty="0" smtClean="0">
                <a:cs typeface="+mj-cs"/>
              </a:rPr>
              <a:t> day.(Indirect)</a:t>
            </a:r>
          </a:p>
          <a:p>
            <a:pPr algn="l"/>
            <a:r>
              <a:rPr lang="en-US" sz="1400" dirty="0" smtClean="0">
                <a:cs typeface="+mj-cs"/>
              </a:rPr>
              <a:t>3-They sais to Ali “We helped you last week in this work.” (Direct)</a:t>
            </a:r>
          </a:p>
          <a:p>
            <a:pPr algn="l"/>
            <a:r>
              <a:rPr lang="en-US" sz="1400" dirty="0" smtClean="0">
                <a:cs typeface="+mj-cs"/>
              </a:rPr>
              <a:t>-They told Ali that they helped him the previous week in that work. (Indirect).</a:t>
            </a:r>
            <a:endParaRPr lang="ar-IQ" sz="1400" dirty="0">
              <a:cs typeface="+mj-cs"/>
            </a:endParaRPr>
          </a:p>
        </p:txBody>
      </p:sp>
    </p:spTree>
    <p:extLst>
      <p:ext uri="{BB962C8B-B14F-4D97-AF65-F5344CB8AC3E}">
        <p14:creationId xmlns:p14="http://schemas.microsoft.com/office/powerpoint/2010/main" val="2397504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383</Words>
  <Application>Microsoft Office PowerPoint</Application>
  <PresentationFormat>Widescreen</PresentationFormat>
  <Paragraphs>46</Paragraphs>
  <Slides>4</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Reported Speech</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Reported Speech</dc:title>
  <dc:creator>DaTa</dc:creator>
  <cp:lastModifiedBy>DaTa</cp:lastModifiedBy>
  <cp:revision>10</cp:revision>
  <dcterms:created xsi:type="dcterms:W3CDTF">2020-03-07T11:54:24Z</dcterms:created>
  <dcterms:modified xsi:type="dcterms:W3CDTF">2020-03-07T22:14:39Z</dcterms:modified>
</cp:coreProperties>
</file>