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1210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88CF58D-2630-4074-AB7B-45EACFE0A026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382416-50CA-47D3-8692-C570DC5F89F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82416-50CA-47D3-8692-C570DC5F89FE}" type="slidenum">
              <a:rPr lang="ar-IQ" smtClean="0"/>
              <a:pPr/>
              <a:t>21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F3C397-42A3-4687-B930-78C1D2297100}" type="datetimeFigureOut">
              <a:rPr lang="ar-IQ" smtClean="0"/>
              <a:pPr/>
              <a:t>04/05/1441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98C420-F600-4D59-98A2-01068B5B982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667000" y="533400"/>
            <a:ext cx="5791200" cy="5715000"/>
          </a:xfrm>
        </p:spPr>
        <p:txBody>
          <a:bodyPr>
            <a:noAutofit/>
          </a:bodyPr>
          <a:lstStyle/>
          <a:p>
            <a:r>
              <a:rPr lang="ar-IQ" sz="6000" b="1" dirty="0" smtClean="0">
                <a:solidFill>
                  <a:schemeClr val="tx1"/>
                </a:solidFill>
              </a:rPr>
              <a:t>المــفردات </a:t>
            </a:r>
            <a:r>
              <a:rPr lang="ar-IQ" sz="6000" b="1" dirty="0" err="1" smtClean="0">
                <a:solidFill>
                  <a:schemeClr val="tx1"/>
                </a:solidFill>
              </a:rPr>
              <a:t>التفصيليه</a:t>
            </a:r>
            <a:r>
              <a:rPr lang="ar-IQ" sz="6000" b="1" dirty="0" smtClean="0">
                <a:solidFill>
                  <a:schemeClr val="tx1"/>
                </a:solidFill>
              </a:rPr>
              <a:t> الاقتصــــاد الكلــــــي </a:t>
            </a:r>
            <a:br>
              <a:rPr lang="ar-IQ" sz="6000" b="1" dirty="0" smtClean="0">
                <a:solidFill>
                  <a:schemeClr val="tx1"/>
                </a:solidFill>
              </a:rPr>
            </a:br>
            <a:r>
              <a:rPr lang="ar-IQ" sz="6000" b="1" dirty="0" smtClean="0">
                <a:solidFill>
                  <a:schemeClr val="tx1"/>
                </a:solidFill>
              </a:rPr>
              <a:t> الدراســات العلــــــيا </a:t>
            </a:r>
            <a:br>
              <a:rPr lang="ar-IQ" sz="6000" b="1" dirty="0" smtClean="0">
                <a:solidFill>
                  <a:schemeClr val="tx1"/>
                </a:solidFill>
              </a:rPr>
            </a:br>
            <a:r>
              <a:rPr lang="ar-IQ" sz="6000" b="1" dirty="0" err="1" smtClean="0">
                <a:solidFill>
                  <a:schemeClr val="tx1"/>
                </a:solidFill>
              </a:rPr>
              <a:t>ماجســــــــتير2019</a:t>
            </a:r>
            <a:r>
              <a:rPr lang="ar-IQ" sz="6000" b="1" dirty="0" smtClean="0">
                <a:solidFill>
                  <a:schemeClr val="tx1"/>
                </a:solidFill>
              </a:rPr>
              <a:t> </a:t>
            </a:r>
            <a:br>
              <a:rPr lang="ar-IQ" sz="6000" b="1" dirty="0" smtClean="0">
                <a:solidFill>
                  <a:schemeClr val="tx1"/>
                </a:solidFill>
              </a:rPr>
            </a:br>
            <a:r>
              <a:rPr lang="ar-IQ" sz="6000" b="1" dirty="0" smtClean="0">
                <a:solidFill>
                  <a:schemeClr val="tx1"/>
                </a:solidFill>
              </a:rPr>
              <a:t>قســـــم الاقتصــــــاد </a:t>
            </a:r>
            <a:br>
              <a:rPr lang="ar-IQ" sz="6000" b="1" dirty="0" smtClean="0">
                <a:solidFill>
                  <a:schemeClr val="tx1"/>
                </a:solidFill>
              </a:rPr>
            </a:br>
            <a:r>
              <a:rPr lang="ar-IQ" sz="6000" b="1" dirty="0" smtClean="0">
                <a:solidFill>
                  <a:schemeClr val="tx1"/>
                </a:solidFill>
              </a:rPr>
              <a:t>الجامعه المستنصريه</a:t>
            </a:r>
            <a:endParaRPr lang="ar-IQ" sz="60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6324600"/>
            <a:ext cx="6400800" cy="5334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1295400" y="6324600"/>
            <a:ext cx="2133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609600" y="8382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5400" dirty="0" smtClean="0"/>
              <a:t>1</a:t>
            </a:r>
            <a:endParaRPr lang="ar-IQ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16915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الطلب الفعال</a:t>
            </a:r>
            <a:endParaRPr lang="en-US" sz="3200" b="1" dirty="0" smtClean="0"/>
          </a:p>
          <a:p>
            <a:r>
              <a:rPr lang="ar-IQ" sz="3200" b="1" dirty="0" smtClean="0"/>
              <a:t>الطلب غير الفعال</a:t>
            </a:r>
            <a:endParaRPr lang="en-US" sz="3200" b="1" dirty="0" smtClean="0"/>
          </a:p>
          <a:p>
            <a:r>
              <a:rPr lang="ar-IQ" sz="3200" b="1" dirty="0" smtClean="0"/>
              <a:t>العلاقة بين الطلب الفعال </a:t>
            </a:r>
            <a:r>
              <a:rPr lang="ar-IQ" sz="3200" b="1" smtClean="0"/>
              <a:t>ومستوى الاستخدام/ </a:t>
            </a:r>
            <a:r>
              <a:rPr lang="ar-IQ" sz="3200" b="1" dirty="0" smtClean="0"/>
              <a:t>والتوازن العام</a:t>
            </a:r>
            <a:endParaRPr lang="en-US" sz="3200" b="1" dirty="0" smtClean="0"/>
          </a:p>
          <a:p>
            <a:r>
              <a:rPr lang="ar-IQ" sz="3200" b="1" dirty="0" smtClean="0"/>
              <a:t>الطلب </a:t>
            </a:r>
            <a:r>
              <a:rPr lang="ar-IQ" sz="3200" b="1" dirty="0" err="1" smtClean="0"/>
              <a:t>الأجنبي </a:t>
            </a:r>
            <a:r>
              <a:rPr lang="ar-IQ" sz="3200" b="1" dirty="0" smtClean="0"/>
              <a:t>(في نموذج </a:t>
            </a:r>
            <a:r>
              <a:rPr lang="ar-IQ" sz="3200" b="1" dirty="0" err="1" smtClean="0"/>
              <a:t>كينز)</a:t>
            </a:r>
            <a:r>
              <a:rPr lang="en-US" sz="3200" b="1" dirty="0" smtClean="0"/>
              <a:t>/</a:t>
            </a:r>
            <a:r>
              <a:rPr lang="ar-IQ" sz="3200" b="1" dirty="0" smtClean="0"/>
              <a:t> مجتمع بأربع قطاعات</a:t>
            </a:r>
            <a:endParaRPr lang="en-US" sz="3200" b="1" dirty="0" smtClean="0"/>
          </a:p>
          <a:p>
            <a:r>
              <a:rPr lang="ar-IQ" sz="3200" b="1" dirty="0" smtClean="0"/>
              <a:t>دالتي الصادرات </a:t>
            </a:r>
            <a:r>
              <a:rPr lang="ar-IQ" sz="3200" b="1" dirty="0" err="1" smtClean="0"/>
              <a:t>والاستيرادات</a:t>
            </a:r>
            <a:endParaRPr lang="en-US" sz="3200" b="1" dirty="0" smtClean="0"/>
          </a:p>
          <a:p>
            <a:r>
              <a:rPr lang="ar-IQ" sz="3200" b="1" dirty="0" smtClean="0"/>
              <a:t>تحديد مستوى الناتج, الدخل</a:t>
            </a:r>
            <a:endParaRPr lang="en-US" sz="3200" b="1" dirty="0" smtClean="0"/>
          </a:p>
          <a:p>
            <a:r>
              <a:rPr lang="ar-IQ" sz="3200" b="1" dirty="0" smtClean="0"/>
              <a:t>مضاعف التجارة الخارجية والتغير في مستوى الدخل</a:t>
            </a:r>
            <a:endParaRPr lang="en-US" sz="3200" b="1" dirty="0" smtClean="0"/>
          </a:p>
          <a:p>
            <a:r>
              <a:rPr lang="ar-IQ" sz="3200" b="1" dirty="0" smtClean="0"/>
              <a:t>الانتقادات التي وجهت للنظرية </a:t>
            </a:r>
            <a:r>
              <a:rPr lang="ar-IQ" sz="3200" b="1" dirty="0" err="1" smtClean="0"/>
              <a:t>الكينزية</a:t>
            </a:r>
            <a:endParaRPr lang="en-US" sz="3200" b="1" dirty="0" smtClean="0"/>
          </a:p>
          <a:p>
            <a:r>
              <a:rPr lang="ar-IQ" sz="3200" b="1" dirty="0" smtClean="0"/>
              <a:t>نظريات دالة الاستهلاك</a:t>
            </a:r>
            <a:r>
              <a:rPr lang="en-US" sz="3200" b="1" dirty="0" smtClean="0"/>
              <a:t>/</a:t>
            </a:r>
            <a:r>
              <a:rPr lang="ar-IQ" sz="3200" b="1" dirty="0" smtClean="0"/>
              <a:t> ما بعد </a:t>
            </a:r>
            <a:r>
              <a:rPr lang="ar-IQ" sz="3200" b="1" dirty="0" err="1" smtClean="0"/>
              <a:t>كينز</a:t>
            </a:r>
            <a:endParaRPr lang="en-US" sz="3200" b="1" dirty="0" smtClean="0"/>
          </a:p>
          <a:p>
            <a:r>
              <a:rPr lang="ar-IQ" sz="3200" b="1" dirty="0" smtClean="0"/>
              <a:t>الدراسات الاحصائية لدالة الاستهلاك</a:t>
            </a:r>
            <a:endParaRPr lang="en-US" sz="3200" b="1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5257800"/>
            <a:ext cx="1447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dirty="0" smtClean="0"/>
              <a:t>10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Autofit/>
          </a:bodyPr>
          <a:lstStyle/>
          <a:p>
            <a:r>
              <a:rPr lang="ar-IQ" sz="3600" b="1" dirty="0" smtClean="0"/>
              <a:t>تعارض الدراسات الميدانية لدالة الاستهلاك</a:t>
            </a:r>
            <a:endParaRPr lang="en-US" sz="3600" dirty="0" smtClean="0"/>
          </a:p>
          <a:p>
            <a:r>
              <a:rPr lang="ar-IQ" sz="3600" b="1" dirty="0" smtClean="0"/>
              <a:t>نظرية الدخل المطلق</a:t>
            </a:r>
            <a:endParaRPr lang="en-US" sz="3600" dirty="0" smtClean="0"/>
          </a:p>
          <a:p>
            <a:r>
              <a:rPr lang="ar-IQ" sz="3600" b="1" dirty="0" smtClean="0"/>
              <a:t>فروض نظرية الدخل المطلق</a:t>
            </a:r>
            <a:endParaRPr lang="en-US" sz="3600" dirty="0" smtClean="0"/>
          </a:p>
          <a:p>
            <a:r>
              <a:rPr lang="ar-IQ" sz="3600" b="1" dirty="0" smtClean="0"/>
              <a:t>دالة الاستهلاك الطويلة الأجل والقصيرة الأجل</a:t>
            </a:r>
            <a:endParaRPr lang="en-US" sz="3600" dirty="0" smtClean="0"/>
          </a:p>
          <a:p>
            <a:r>
              <a:rPr lang="ar-IQ" sz="3600" b="1" dirty="0" smtClean="0"/>
              <a:t>العوامل غير الداخلية التي تؤدي الى انتقال دالة الاستهلاك القصيرة الأجل</a:t>
            </a:r>
            <a:endParaRPr lang="en-US" sz="3600" dirty="0" smtClean="0"/>
          </a:p>
          <a:p>
            <a:r>
              <a:rPr lang="ar-IQ" sz="3600" b="1" dirty="0" smtClean="0"/>
              <a:t>نظرية الدخل </a:t>
            </a:r>
            <a:r>
              <a:rPr lang="ar-IQ" sz="3600" b="1" dirty="0" err="1" smtClean="0"/>
              <a:t>النسبي </a:t>
            </a:r>
            <a:r>
              <a:rPr lang="ar-IQ" sz="3600" b="1" dirty="0" smtClean="0"/>
              <a:t>(المُقارن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مشاكل نظرية الدخل النسبي</a:t>
            </a:r>
            <a:endParaRPr lang="en-US" sz="3600" dirty="0" smtClean="0"/>
          </a:p>
          <a:p>
            <a:r>
              <a:rPr lang="ar-IQ" sz="3600" b="1" dirty="0" smtClean="0"/>
              <a:t>نظرية دورة الحياة</a:t>
            </a:r>
            <a:endParaRPr lang="en-US" sz="3600" dirty="0" smtClean="0"/>
          </a:p>
          <a:p>
            <a:r>
              <a:rPr lang="ar-IQ" sz="3600" b="1" dirty="0" smtClean="0"/>
              <a:t>أنموذج نظرية دورة الحياة</a:t>
            </a:r>
            <a:endParaRPr lang="en-US" sz="3600" dirty="0" smtClean="0"/>
          </a:p>
          <a:p>
            <a:endParaRPr lang="ar-IQ" sz="3600" dirty="0"/>
          </a:p>
        </p:txBody>
      </p:sp>
      <p:sp>
        <p:nvSpPr>
          <p:cNvPr id="4" name="مستطيل 3"/>
          <p:cNvSpPr/>
          <p:nvPr/>
        </p:nvSpPr>
        <p:spPr>
          <a:xfrm>
            <a:off x="533400" y="9906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457200" y="5029200"/>
            <a:ext cx="1524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dirty="0" smtClean="0"/>
              <a:t>11</a:t>
            </a:r>
            <a:endParaRPr lang="ar-IQ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60198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533400"/>
            <a:ext cx="8077200" cy="6019800"/>
          </a:xfrm>
        </p:spPr>
        <p:txBody>
          <a:bodyPr>
            <a:normAutofit fontScale="25000" lnSpcReduction="20000"/>
          </a:bodyPr>
          <a:lstStyle/>
          <a:p>
            <a:r>
              <a:rPr lang="ar-IQ" sz="14400" b="1" dirty="0" smtClean="0"/>
              <a:t>نظرية الدخل الدائم في الاستهلاك</a:t>
            </a:r>
            <a:endParaRPr lang="en-US" sz="14400" dirty="0" smtClean="0"/>
          </a:p>
          <a:p>
            <a:r>
              <a:rPr lang="ar-IQ" sz="14400" b="1" dirty="0" smtClean="0"/>
              <a:t>التوقعات الرشيدة والدخل الدائم</a:t>
            </a:r>
            <a:endParaRPr lang="en-US" sz="14400" dirty="0" smtClean="0"/>
          </a:p>
          <a:p>
            <a:r>
              <a:rPr lang="ar-IQ" sz="14400" b="1" dirty="0" smtClean="0"/>
              <a:t>أثر نظرية الدخل الدائم في الزمن</a:t>
            </a:r>
            <a:endParaRPr lang="en-US" sz="14400" dirty="0" smtClean="0"/>
          </a:p>
          <a:p>
            <a:r>
              <a:rPr lang="ar-IQ" sz="14400" b="1" dirty="0" smtClean="0"/>
              <a:t>العلاقة بين نظرية دورة الحياة ونظرية الدخل الدائم</a:t>
            </a:r>
            <a:endParaRPr lang="en-US" sz="14400" dirty="0" smtClean="0"/>
          </a:p>
          <a:p>
            <a:r>
              <a:rPr lang="ar-IQ" sz="14400" b="1" dirty="0" smtClean="0"/>
              <a:t>التوقعات الحساسية الزائدة وقيود السيولة الرشيدة</a:t>
            </a:r>
            <a:endParaRPr lang="en-US" sz="14400" dirty="0" smtClean="0"/>
          </a:p>
          <a:p>
            <a:r>
              <a:rPr lang="ar-IQ" sz="14400" b="1" dirty="0" smtClean="0"/>
              <a:t>نظرية </a:t>
            </a:r>
            <a:r>
              <a:rPr lang="ar-IQ" sz="14400" b="1" dirty="0" err="1" smtClean="0"/>
              <a:t>برو</a:t>
            </a:r>
            <a:r>
              <a:rPr lang="ar-IQ" sz="14400" b="1" dirty="0" smtClean="0"/>
              <a:t> – ريكاردو</a:t>
            </a:r>
          </a:p>
          <a:p>
            <a:r>
              <a:rPr lang="ar-IQ" sz="14400" b="1" dirty="0" smtClean="0"/>
              <a:t>نظرية كالدور في الاستهلاك</a:t>
            </a:r>
            <a:endParaRPr lang="en-US" sz="14400" dirty="0" smtClean="0"/>
          </a:p>
          <a:p>
            <a:r>
              <a:rPr lang="ar-IQ" sz="14400" b="1" dirty="0" smtClean="0"/>
              <a:t>مضمون نظرية كالدور في الاستهلاك</a:t>
            </a:r>
            <a:endParaRPr lang="en-US" sz="14400" dirty="0" smtClean="0"/>
          </a:p>
          <a:p>
            <a:r>
              <a:rPr lang="ar-IQ" sz="14400" b="1" dirty="0" smtClean="0"/>
              <a:t>مشاكل النظرية</a:t>
            </a:r>
            <a:endParaRPr lang="en-US" sz="14400" dirty="0" smtClean="0"/>
          </a:p>
          <a:p>
            <a:r>
              <a:rPr lang="ar-IQ" sz="14400" b="1" dirty="0" smtClean="0"/>
              <a:t>العوامل الأخرى المؤثرة في الاستهلاك غير الدخل</a:t>
            </a:r>
            <a:endParaRPr lang="en-US" sz="14400" dirty="0" smtClean="0"/>
          </a:p>
          <a:p>
            <a:r>
              <a:rPr lang="ar-IQ" sz="14400" b="1" dirty="0" smtClean="0"/>
              <a:t>نظرية دالة الاستثمار ما بعد </a:t>
            </a:r>
            <a:r>
              <a:rPr lang="ar-IQ" sz="14400" b="1" dirty="0" err="1" smtClean="0"/>
              <a:t>كينز</a:t>
            </a:r>
            <a:endParaRPr lang="en-US" sz="14400" dirty="0" smtClean="0"/>
          </a:p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248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152400"/>
            <a:ext cx="1371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dirty="0" smtClean="0"/>
              <a:t>12</a:t>
            </a:r>
            <a:endParaRPr lang="ar-IQ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الكفاءة الحدية للاستثمار</a:t>
            </a:r>
            <a:endParaRPr lang="en-US" sz="3200" dirty="0" smtClean="0"/>
          </a:p>
          <a:p>
            <a:r>
              <a:rPr lang="ar-IQ" sz="3200" b="1" dirty="0" smtClean="0"/>
              <a:t>نظرية المُعجّل</a:t>
            </a:r>
            <a:endParaRPr lang="en-US" sz="3200" dirty="0" smtClean="0"/>
          </a:p>
          <a:p>
            <a:r>
              <a:rPr lang="ar-IQ" sz="3200" b="1" dirty="0" smtClean="0"/>
              <a:t>انواع المعجل</a:t>
            </a:r>
            <a:endParaRPr lang="en-US" sz="3200" dirty="0" smtClean="0"/>
          </a:p>
          <a:p>
            <a:r>
              <a:rPr lang="ar-IQ" sz="3200" b="1" dirty="0" smtClean="0"/>
              <a:t>الانتقادات الموجهة لنظرية المُعجّل</a:t>
            </a:r>
            <a:endParaRPr lang="en-US" sz="3200" dirty="0" smtClean="0"/>
          </a:p>
          <a:p>
            <a:r>
              <a:rPr lang="ar-IQ" sz="3200" b="1" dirty="0" smtClean="0"/>
              <a:t>العوامل المؤثرة في الاستثمار غير سعر الفائدة</a:t>
            </a:r>
            <a:endParaRPr lang="en-US" sz="3200" dirty="0" smtClean="0"/>
          </a:p>
          <a:p>
            <a:r>
              <a:rPr lang="ar-IQ" sz="3200" b="1" dirty="0" smtClean="0"/>
              <a:t>نموذج </a:t>
            </a:r>
            <a:r>
              <a:rPr lang="en-US" sz="3200" b="1" dirty="0" smtClean="0"/>
              <a:t>IS – LM</a:t>
            </a:r>
            <a:r>
              <a:rPr lang="ar-IQ" sz="3200" b="1" dirty="0" smtClean="0"/>
              <a:t> لتحديد مستوى توازن الدخل والناتج</a:t>
            </a:r>
            <a:endParaRPr lang="en-US" sz="3200" dirty="0" smtClean="0"/>
          </a:p>
          <a:p>
            <a:r>
              <a:rPr lang="ar-IQ" sz="3200" b="1" dirty="0" smtClean="0"/>
              <a:t>انتقال منحنى </a:t>
            </a:r>
            <a:r>
              <a:rPr lang="en-US" sz="3200" b="1" dirty="0" smtClean="0"/>
              <a:t>IS</a:t>
            </a:r>
            <a:r>
              <a:rPr lang="ar-IQ" sz="3200" b="1" dirty="0" smtClean="0"/>
              <a:t> العوامل المُحددة للانتقال</a:t>
            </a:r>
            <a:endParaRPr lang="en-US" sz="3200" dirty="0" smtClean="0"/>
          </a:p>
          <a:p>
            <a:r>
              <a:rPr lang="ar-IQ" sz="3200" b="1" dirty="0" smtClean="0"/>
              <a:t>معادلة منحنى </a:t>
            </a:r>
            <a:r>
              <a:rPr lang="en-US" sz="3200" b="1" dirty="0" smtClean="0"/>
              <a:t>IS</a:t>
            </a:r>
            <a:r>
              <a:rPr lang="ar-IQ" sz="3200" b="1" dirty="0" smtClean="0"/>
              <a:t> لاقتصاد </a:t>
            </a:r>
            <a:r>
              <a:rPr lang="ar-IQ" sz="3200" b="1" dirty="0" err="1" smtClean="0"/>
              <a:t>به</a:t>
            </a:r>
            <a:r>
              <a:rPr lang="ar-IQ" sz="3200" b="1" dirty="0" smtClean="0"/>
              <a:t> ثلاث قطاعات وقطاعين</a:t>
            </a:r>
            <a:endParaRPr lang="en-US" sz="3200" dirty="0" smtClean="0"/>
          </a:p>
          <a:p>
            <a:r>
              <a:rPr lang="ar-IQ" sz="3200" b="1" dirty="0" smtClean="0"/>
              <a:t>العوامل المؤثرة لانحدار </a:t>
            </a:r>
            <a:r>
              <a:rPr lang="en-US" sz="3200" b="1" dirty="0" smtClean="0"/>
              <a:t>IS</a:t>
            </a:r>
            <a:endParaRPr lang="en-US" sz="3200" dirty="0" smtClean="0"/>
          </a:p>
          <a:p>
            <a:r>
              <a:rPr lang="ar-IQ" sz="3200" b="1" dirty="0" smtClean="0"/>
              <a:t>الفعالية النسبية لكل من السياسة النقدية والمالية</a:t>
            </a:r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228600" y="1905000"/>
            <a:ext cx="12954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dirty="0" smtClean="0"/>
              <a:t>13</a:t>
            </a: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عرض وطلب النقود</a:t>
            </a:r>
            <a:endParaRPr lang="en-US" sz="3200" dirty="0" smtClean="0"/>
          </a:p>
          <a:p>
            <a:r>
              <a:rPr lang="ar-IQ" sz="3200" b="1" dirty="0" smtClean="0"/>
              <a:t>العرض الحقيق للنقود</a:t>
            </a:r>
            <a:endParaRPr lang="en-US" sz="3200" dirty="0" smtClean="0"/>
          </a:p>
          <a:p>
            <a:r>
              <a:rPr lang="ar-IQ" sz="3200" b="1" dirty="0" smtClean="0"/>
              <a:t>المضاعف النقدي وخلق النقود</a:t>
            </a:r>
            <a:endParaRPr lang="en-US" sz="3200" dirty="0" smtClean="0"/>
          </a:p>
          <a:p>
            <a:r>
              <a:rPr lang="ar-IQ" sz="3200" b="1" dirty="0" smtClean="0"/>
              <a:t>علاقة سعر الفائدة بمضاعف النقود</a:t>
            </a:r>
            <a:endParaRPr lang="en-US" sz="3200" dirty="0" smtClean="0"/>
          </a:p>
          <a:p>
            <a:r>
              <a:rPr lang="ar-IQ" sz="3200" b="1" dirty="0" smtClean="0"/>
              <a:t>عرض النقود </a:t>
            </a:r>
            <a:r>
              <a:rPr lang="ar-IQ" sz="3200" b="1" dirty="0" err="1" smtClean="0"/>
              <a:t>وادوات</a:t>
            </a:r>
            <a:r>
              <a:rPr lang="ar-IQ" sz="3200" b="1" dirty="0" smtClean="0"/>
              <a:t> الرقابة التي يستخدمها البنك المركزي</a:t>
            </a:r>
            <a:endParaRPr lang="en-US" sz="3200" dirty="0" smtClean="0"/>
          </a:p>
          <a:p>
            <a:r>
              <a:rPr lang="ar-IQ" sz="3200" b="1" dirty="0" smtClean="0"/>
              <a:t>العجز في الموازنة وعرض النقود</a:t>
            </a:r>
            <a:endParaRPr lang="en-US" sz="3200" dirty="0" smtClean="0"/>
          </a:p>
          <a:p>
            <a:r>
              <a:rPr lang="ar-IQ" sz="3200" b="1" dirty="0" smtClean="0"/>
              <a:t>عجز الموازنة الحكومية</a:t>
            </a:r>
            <a:endParaRPr lang="en-US" sz="3200" dirty="0" smtClean="0"/>
          </a:p>
          <a:p>
            <a:r>
              <a:rPr lang="ar-IQ" sz="3200" b="1" dirty="0" smtClean="0"/>
              <a:t>الانتقادات التي وجهت الى نظرية سعر الفائدة أو التفضيل النقدي أو تفضيل السيولة</a:t>
            </a:r>
            <a:endParaRPr lang="en-US" sz="3200" dirty="0" smtClean="0"/>
          </a:p>
          <a:p>
            <a:r>
              <a:rPr lang="ar-IQ" sz="3200" b="1" dirty="0" smtClean="0"/>
              <a:t>الطلب على النقود بدافع التمويل</a:t>
            </a:r>
            <a:endParaRPr lang="en-US" sz="3200" dirty="0" smtClean="0"/>
          </a:p>
          <a:p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5257800"/>
            <a:ext cx="1524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14  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6629400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838200"/>
          </a:xfrm>
        </p:spPr>
        <p:txBody>
          <a:bodyPr>
            <a:normAutofit fontScale="25000" lnSpcReduction="20000"/>
          </a:bodyPr>
          <a:lstStyle/>
          <a:p>
            <a:r>
              <a:rPr lang="ar-IQ" sz="14400" b="1" dirty="0" smtClean="0"/>
              <a:t>منحنى </a:t>
            </a:r>
            <a:r>
              <a:rPr lang="en-US" sz="14400" b="1" dirty="0" smtClean="0"/>
              <a:t>LM</a:t>
            </a:r>
            <a:endParaRPr lang="en-US" sz="14400" dirty="0" smtClean="0"/>
          </a:p>
          <a:p>
            <a:r>
              <a:rPr lang="ar-IQ" sz="14400" b="1" dirty="0" smtClean="0"/>
              <a:t>انتقال منحنى </a:t>
            </a:r>
            <a:r>
              <a:rPr lang="en-US" sz="14400" b="1" dirty="0" smtClean="0"/>
              <a:t>LM /</a:t>
            </a:r>
            <a:r>
              <a:rPr lang="ar-IQ" sz="14400" b="1" dirty="0" smtClean="0"/>
              <a:t> العوامل المؤثرة في انتقال وانحدار وشكل منحنى </a:t>
            </a:r>
            <a:r>
              <a:rPr lang="en-US" sz="14400" b="1" dirty="0" smtClean="0"/>
              <a:t>LM</a:t>
            </a:r>
            <a:endParaRPr lang="en-US" sz="14400" dirty="0" smtClean="0"/>
          </a:p>
          <a:p>
            <a:r>
              <a:rPr lang="ar-IQ" sz="14400" b="1" dirty="0" smtClean="0"/>
              <a:t>الانتقال ي </a:t>
            </a:r>
            <a:r>
              <a:rPr lang="ar-IQ" sz="14400" b="1" dirty="0" err="1" smtClean="0"/>
              <a:t>منحنى </a:t>
            </a:r>
            <a:r>
              <a:rPr lang="ar-IQ" sz="14400" b="1" dirty="0" smtClean="0"/>
              <a:t>(دالة) طلب النقود</a:t>
            </a:r>
            <a:endParaRPr lang="en-US" sz="14400" dirty="0" smtClean="0"/>
          </a:p>
          <a:p>
            <a:r>
              <a:rPr lang="ar-IQ" sz="14400" b="1" dirty="0" smtClean="0"/>
              <a:t>العوامل المؤثرة في انحدار منحنى </a:t>
            </a:r>
            <a:r>
              <a:rPr lang="en-US" sz="14400" b="1" dirty="0" smtClean="0"/>
              <a:t>LM</a:t>
            </a:r>
          </a:p>
          <a:p>
            <a:r>
              <a:rPr lang="ar-IQ" sz="14400" b="1" dirty="0" smtClean="0"/>
              <a:t>خلاصة</a:t>
            </a:r>
            <a:r>
              <a:rPr lang="en-US" sz="14400" b="1" dirty="0" smtClean="0"/>
              <a:t>/</a:t>
            </a:r>
            <a:r>
              <a:rPr lang="ar-IQ" sz="14400" b="1" dirty="0" smtClean="0"/>
              <a:t> مراحل شكل منحنى </a:t>
            </a:r>
            <a:r>
              <a:rPr lang="en-US" sz="14400" b="1" dirty="0" smtClean="0"/>
              <a:t>LM /</a:t>
            </a:r>
            <a:r>
              <a:rPr lang="ar-IQ" sz="14400" b="1" dirty="0" smtClean="0"/>
              <a:t> وانتقاله</a:t>
            </a:r>
            <a:endParaRPr lang="en-US" sz="14400" dirty="0" smtClean="0"/>
          </a:p>
          <a:p>
            <a:r>
              <a:rPr lang="ar-IQ" sz="14400" b="1" dirty="0" smtClean="0"/>
              <a:t>التوازن الشامل والسياسة النقدية والمالية</a:t>
            </a:r>
            <a:endParaRPr lang="en-US" sz="14400" dirty="0" smtClean="0"/>
          </a:p>
          <a:p>
            <a:r>
              <a:rPr lang="ar-IQ" sz="14400" b="1" dirty="0" smtClean="0"/>
              <a:t>العوامل المؤثرة في مستوى دخل التوازن</a:t>
            </a:r>
            <a:endParaRPr lang="en-US" sz="14400" dirty="0" smtClean="0"/>
          </a:p>
          <a:p>
            <a:r>
              <a:rPr lang="ar-IQ" sz="14400" b="1" dirty="0" smtClean="0"/>
              <a:t>الانتقال فالفعالية النسبية لكل من السياسية النقدية والسياسة </a:t>
            </a:r>
            <a:r>
              <a:rPr lang="ar-IQ" sz="14400" b="1" dirty="0" err="1" smtClean="0"/>
              <a:t>الماليةي</a:t>
            </a:r>
            <a:r>
              <a:rPr lang="ar-IQ" sz="14400" b="1" dirty="0" smtClean="0"/>
              <a:t> منحنى </a:t>
            </a:r>
            <a:r>
              <a:rPr lang="en-US" sz="14400" b="1" dirty="0" smtClean="0"/>
              <a:t>LM</a:t>
            </a:r>
            <a:r>
              <a:rPr lang="ar-IQ" sz="14400" b="1" dirty="0" smtClean="0"/>
              <a:t> لغير السياسة المالية</a:t>
            </a:r>
            <a:endParaRPr lang="en-US" sz="14400" dirty="0" smtClean="0"/>
          </a:p>
          <a:p>
            <a:r>
              <a:rPr lang="ar-IQ" sz="14400" b="1" dirty="0" smtClean="0"/>
              <a:t>الآثار المترتبة على الانخفاض في الأسعار</a:t>
            </a:r>
          </a:p>
          <a:p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400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1447800"/>
            <a:ext cx="1447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15</a:t>
            </a:r>
            <a:endParaRPr lang="ar-IQ" sz="4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83362"/>
          </a:xfrm>
        </p:spPr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52400" y="304800"/>
            <a:ext cx="8077200" cy="685800"/>
          </a:xfrm>
        </p:spPr>
        <p:txBody>
          <a:bodyPr>
            <a:noAutofit/>
          </a:bodyPr>
          <a:lstStyle/>
          <a:p>
            <a:r>
              <a:rPr lang="ar-IQ" sz="3200" b="1" dirty="0" smtClean="0"/>
              <a:t>الفعالية النسبية لكل من السياسية النقدية والسياسة المالية</a:t>
            </a:r>
            <a:endParaRPr lang="en-US" sz="3200" dirty="0" smtClean="0"/>
          </a:p>
          <a:p>
            <a:r>
              <a:rPr lang="ar-IQ" sz="3200" b="1" dirty="0" smtClean="0"/>
              <a:t>فعالية السياسة المالية وانحدار منحنى </a:t>
            </a:r>
            <a:r>
              <a:rPr lang="en-US" sz="3200" b="1" dirty="0" smtClean="0"/>
              <a:t>LM</a:t>
            </a:r>
            <a:endParaRPr lang="en-US" sz="3200" dirty="0" smtClean="0"/>
          </a:p>
          <a:p>
            <a:r>
              <a:rPr lang="ar-IQ" sz="3200" b="1" dirty="0" smtClean="0"/>
              <a:t>فعالية السياسة النقدية وانحدار منحنى </a:t>
            </a:r>
            <a:r>
              <a:rPr lang="en-US" sz="3200" b="1" dirty="0" smtClean="0"/>
              <a:t>LM</a:t>
            </a:r>
            <a:endParaRPr lang="en-US" sz="3200" dirty="0" smtClean="0"/>
          </a:p>
          <a:p>
            <a:r>
              <a:rPr lang="ar-IQ" sz="3200" b="1" dirty="0" smtClean="0"/>
              <a:t>مرونة الأسعار ونموذج </a:t>
            </a:r>
            <a:r>
              <a:rPr lang="en-US" sz="3200" b="1" dirty="0" smtClean="0"/>
              <a:t>IS – LM</a:t>
            </a:r>
            <a:endParaRPr lang="en-US" sz="3200" dirty="0" smtClean="0"/>
          </a:p>
          <a:p>
            <a:r>
              <a:rPr lang="ar-IQ" sz="3200" b="1" dirty="0" smtClean="0"/>
              <a:t>أثر الأرصدة الحقيقة أو أثر </a:t>
            </a:r>
            <a:r>
              <a:rPr lang="ar-IQ" sz="3200" b="1" dirty="0" err="1" smtClean="0"/>
              <a:t>بيجو</a:t>
            </a:r>
            <a:endParaRPr lang="en-US" sz="3200" dirty="0" smtClean="0"/>
          </a:p>
          <a:p>
            <a:r>
              <a:rPr lang="ar-IQ" sz="3200" b="1" dirty="0" smtClean="0"/>
              <a:t>نموذج </a:t>
            </a:r>
            <a:r>
              <a:rPr lang="en-US" sz="3200" b="1" dirty="0" smtClean="0"/>
              <a:t>IS – LM</a:t>
            </a:r>
            <a:r>
              <a:rPr lang="ar-IQ" sz="3200" b="1" dirty="0" smtClean="0"/>
              <a:t> وسوق العمل</a:t>
            </a:r>
            <a:endParaRPr lang="en-US" sz="3200" dirty="0" smtClean="0"/>
          </a:p>
          <a:p>
            <a:r>
              <a:rPr lang="ar-IQ" sz="3200" b="1" dirty="0" smtClean="0"/>
              <a:t>التوازن في سوق العمل والسلع والنقود</a:t>
            </a:r>
            <a:endParaRPr lang="en-US" sz="3200" dirty="0" smtClean="0"/>
          </a:p>
          <a:p>
            <a:r>
              <a:rPr lang="ar-IQ" sz="3200" b="1" dirty="0" smtClean="0"/>
              <a:t>الانتقادات الموجهة الى نموذج </a:t>
            </a:r>
            <a:r>
              <a:rPr lang="en-US" sz="3200" b="1" dirty="0" smtClean="0"/>
              <a:t>IS – LM</a:t>
            </a:r>
            <a:endParaRPr lang="en-US" sz="3200" dirty="0" smtClean="0"/>
          </a:p>
          <a:p>
            <a:r>
              <a:rPr lang="ar-IQ" sz="3200" b="1" dirty="0" smtClean="0"/>
              <a:t>عجز الموازنة وعجز الميزان التجاري في نموذج </a:t>
            </a:r>
            <a:r>
              <a:rPr lang="en-US" sz="3200" b="1" dirty="0" smtClean="0"/>
              <a:t>IS</a:t>
            </a:r>
            <a:endParaRPr lang="en-US" sz="3200" dirty="0" smtClean="0"/>
          </a:p>
          <a:p>
            <a:r>
              <a:rPr lang="ar-IQ" sz="3200" b="1" dirty="0" smtClean="0"/>
              <a:t>الاقتصاد </a:t>
            </a:r>
            <a:r>
              <a:rPr lang="ar-IQ" sz="3200" b="1" dirty="0" err="1" smtClean="0"/>
              <a:t>المفتوح </a:t>
            </a:r>
            <a:r>
              <a:rPr lang="ar-IQ" sz="3200" b="1" dirty="0" smtClean="0"/>
              <a:t>– المضاعف ومنحنى </a:t>
            </a:r>
            <a:r>
              <a:rPr lang="en-US" sz="3200" b="1" dirty="0" smtClean="0"/>
              <a:t>IS</a:t>
            </a:r>
            <a:endParaRPr lang="en-US" sz="3200" dirty="0" smtClean="0"/>
          </a:p>
          <a:p>
            <a:r>
              <a:rPr lang="ar-IQ" sz="3200" b="1" dirty="0" smtClean="0"/>
              <a:t>المعاملات </a:t>
            </a:r>
            <a:r>
              <a:rPr lang="ar-IQ" sz="3200" b="1" dirty="0" err="1" smtClean="0"/>
              <a:t>الدولية </a:t>
            </a:r>
            <a:r>
              <a:rPr lang="ar-IQ" sz="3200" b="1" dirty="0" smtClean="0"/>
              <a:t>(الاقتصاد المفتوح</a:t>
            </a:r>
            <a:r>
              <a:rPr lang="ar-IQ" sz="3200" b="1" dirty="0" err="1" smtClean="0"/>
              <a:t>)</a:t>
            </a:r>
            <a:endParaRPr lang="en-US" sz="3200" dirty="0" smtClean="0"/>
          </a:p>
          <a:p>
            <a:endParaRPr lang="ar-IQ" sz="20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400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609600" y="2590800"/>
            <a:ext cx="1447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16</a:t>
            </a:r>
            <a:endParaRPr lang="ar-IQ" sz="4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324600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ميزان المدفوعات</a:t>
            </a:r>
            <a:endParaRPr lang="en-US" sz="3200" dirty="0" smtClean="0"/>
          </a:p>
          <a:p>
            <a:r>
              <a:rPr lang="ar-IQ" sz="3200" b="1" dirty="0" smtClean="0"/>
              <a:t>تحديد سعر الصرف</a:t>
            </a:r>
            <a:endParaRPr lang="en-US" sz="3200" dirty="0" smtClean="0"/>
          </a:p>
          <a:p>
            <a:r>
              <a:rPr lang="ar-IQ" sz="3200" b="1" dirty="0" smtClean="0"/>
              <a:t>أنواع سعر الصرف</a:t>
            </a:r>
            <a:endParaRPr lang="en-US" sz="3200" dirty="0" smtClean="0"/>
          </a:p>
          <a:p>
            <a:r>
              <a:rPr lang="ar-IQ" sz="3200" b="1" dirty="0" smtClean="0"/>
              <a:t>دور سعر الفائدة</a:t>
            </a:r>
            <a:endParaRPr lang="en-US" sz="3200" dirty="0" smtClean="0"/>
          </a:p>
          <a:p>
            <a:r>
              <a:rPr lang="ar-IQ" sz="3200" b="1" dirty="0" smtClean="0"/>
              <a:t>دور الاستقرار</a:t>
            </a:r>
            <a:endParaRPr lang="en-US" sz="3200" dirty="0" smtClean="0"/>
          </a:p>
          <a:p>
            <a:r>
              <a:rPr lang="ar-IQ" sz="3200" b="1" dirty="0" smtClean="0"/>
              <a:t>اثر التجارة الدولية على الاقتصاد المحلي</a:t>
            </a:r>
            <a:endParaRPr lang="en-US" sz="3200" dirty="0" smtClean="0"/>
          </a:p>
          <a:p>
            <a:r>
              <a:rPr lang="ar-IQ" sz="3200" b="1" dirty="0" smtClean="0"/>
              <a:t>السياسة المالية والسياسة النقدية في ظل سعر صرف ثابت ومرن</a:t>
            </a:r>
            <a:endParaRPr lang="en-US" sz="3200" dirty="0" smtClean="0"/>
          </a:p>
          <a:p>
            <a:r>
              <a:rPr lang="ar-IQ" sz="3200" b="1" dirty="0" smtClean="0"/>
              <a:t>الجمع بين السياسة المالية والسياسة النقدية</a:t>
            </a:r>
            <a:endParaRPr lang="en-US" sz="3200" dirty="0" smtClean="0"/>
          </a:p>
          <a:p>
            <a:r>
              <a:rPr lang="ar-IQ" sz="3200" b="1" dirty="0" smtClean="0"/>
              <a:t>التحيز نحو السياسة الانكماشية</a:t>
            </a:r>
            <a:endParaRPr lang="en-US" sz="3200" dirty="0" smtClean="0"/>
          </a:p>
          <a:p>
            <a:r>
              <a:rPr lang="ar-IQ" sz="3200" b="1" dirty="0" smtClean="0"/>
              <a:t>نموذج </a:t>
            </a:r>
            <a:r>
              <a:rPr lang="en-US" sz="3200" b="1" dirty="0" smtClean="0"/>
              <a:t>BP / IS – LM</a:t>
            </a:r>
            <a:endParaRPr lang="en-US" sz="3200" dirty="0" smtClean="0"/>
          </a:p>
          <a:p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1828800"/>
            <a:ext cx="1524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17</a:t>
            </a:r>
            <a:endParaRPr lang="ar-IQ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324600"/>
          </a:xfrm>
        </p:spPr>
        <p:txBody>
          <a:bodyPr/>
          <a:lstStyle/>
          <a:p>
            <a:r>
              <a:rPr lang="ar-IQ" sz="3600" b="1" dirty="0" smtClean="0"/>
              <a:t>خط ميزان المدفوعات </a:t>
            </a:r>
            <a:r>
              <a:rPr lang="en-US" sz="3600" b="1" dirty="0" smtClean="0"/>
              <a:t>BP</a:t>
            </a:r>
            <a:endParaRPr lang="en-US" sz="3600" dirty="0" smtClean="0"/>
          </a:p>
          <a:p>
            <a:r>
              <a:rPr lang="ar-IQ" sz="3600" b="1" dirty="0" smtClean="0"/>
              <a:t>توازن </a:t>
            </a:r>
            <a:r>
              <a:rPr lang="en-US" sz="3600" b="1" dirty="0" smtClean="0"/>
              <a:t>BP / IS – LM</a:t>
            </a:r>
            <a:endParaRPr lang="en-US" sz="3600" dirty="0" smtClean="0"/>
          </a:p>
          <a:p>
            <a:r>
              <a:rPr lang="ar-IQ" sz="3600" b="1" dirty="0" smtClean="0"/>
              <a:t>السياسة المالية في ظل سعر الصرف الثابت</a:t>
            </a:r>
            <a:endParaRPr lang="en-US" sz="3600" dirty="0" smtClean="0"/>
          </a:p>
          <a:p>
            <a:r>
              <a:rPr lang="ar-IQ" sz="3600" b="1" dirty="0" smtClean="0"/>
              <a:t>السياسة المالية في ظل سعر الصرف المرن</a:t>
            </a:r>
            <a:endParaRPr lang="en-US" sz="3600" dirty="0" smtClean="0"/>
          </a:p>
          <a:p>
            <a:r>
              <a:rPr lang="ar-IQ" sz="3600" b="1" dirty="0" smtClean="0"/>
              <a:t>استنتاج منحنى </a:t>
            </a:r>
            <a:r>
              <a:rPr lang="en-US" sz="3600" b="1" dirty="0" smtClean="0"/>
              <a:t>IS</a:t>
            </a:r>
            <a:r>
              <a:rPr lang="ar-IQ" sz="3600" b="1" dirty="0" smtClean="0"/>
              <a:t> بوجود قطاع العالم الخارجي</a:t>
            </a:r>
            <a:endParaRPr lang="en-US" sz="3600" dirty="0" smtClean="0"/>
          </a:p>
          <a:p>
            <a:r>
              <a:rPr lang="ar-IQ" sz="3600" b="1" dirty="0" smtClean="0"/>
              <a:t>انتقال منحنى </a:t>
            </a:r>
            <a:r>
              <a:rPr lang="en-US" sz="3600" b="1" dirty="0" smtClean="0"/>
              <a:t>IS</a:t>
            </a:r>
            <a:r>
              <a:rPr lang="ar-IQ" sz="3600" b="1" dirty="0" smtClean="0"/>
              <a:t> في وجود العالم الخارجي</a:t>
            </a:r>
            <a:endParaRPr lang="en-US" sz="3600" dirty="0" smtClean="0"/>
          </a:p>
          <a:p>
            <a:r>
              <a:rPr lang="ar-IQ" sz="3600" b="1" dirty="0" smtClean="0"/>
              <a:t>انتقال منحنى </a:t>
            </a:r>
            <a:r>
              <a:rPr lang="en-US" sz="3600" b="1" dirty="0" smtClean="0"/>
              <a:t>BP</a:t>
            </a:r>
            <a:endParaRPr lang="en-US" sz="3600" dirty="0" smtClean="0"/>
          </a:p>
          <a:p>
            <a:r>
              <a:rPr lang="ar-IQ" sz="3600" b="1" dirty="0" err="1" smtClean="0"/>
              <a:t>المدراس</a:t>
            </a:r>
            <a:r>
              <a:rPr lang="ar-IQ" sz="3600" b="1" dirty="0" smtClean="0"/>
              <a:t> الفكرية الحديثة للاقتصاد </a:t>
            </a:r>
            <a:r>
              <a:rPr lang="ar-IQ" sz="3600" b="1" dirty="0" err="1" smtClean="0"/>
              <a:t>الكليسيناريو</a:t>
            </a:r>
            <a:r>
              <a:rPr lang="ar-IQ" sz="3600" b="1" dirty="0" smtClean="0"/>
              <a:t> </a:t>
            </a:r>
            <a:r>
              <a:rPr lang="ar-IQ" sz="3600" b="1" dirty="0" err="1" smtClean="0"/>
              <a:t>النقوديون</a:t>
            </a:r>
            <a:r>
              <a:rPr lang="ar-IQ" sz="3600" b="1" dirty="0" smtClean="0"/>
              <a:t>: الآثار التضخمية لنمو عرض النقود</a:t>
            </a:r>
            <a:endParaRPr lang="en-US" sz="3600" dirty="0" smtClean="0"/>
          </a:p>
          <a:p>
            <a:r>
              <a:rPr lang="ar-IQ" sz="3600" b="1" dirty="0" smtClean="0"/>
              <a:t>سيناريو </a:t>
            </a:r>
            <a:r>
              <a:rPr lang="ar-IQ" sz="3600" b="1" dirty="0" err="1" smtClean="0"/>
              <a:t>الكينزيون</a:t>
            </a:r>
            <a:r>
              <a:rPr lang="ar-IQ" sz="3600" b="1" dirty="0" smtClean="0"/>
              <a:t> المحدثون</a:t>
            </a:r>
            <a:endParaRPr lang="en-US" sz="3600" dirty="0" smtClean="0"/>
          </a:p>
          <a:p>
            <a:endParaRPr lang="ar-IQ" b="1" dirty="0" smtClean="0"/>
          </a:p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5715000"/>
            <a:ext cx="1371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18</a:t>
            </a:r>
            <a:endParaRPr lang="ar-IQ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7467600" cy="4876799"/>
          </a:xfrm>
        </p:spPr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7543800" cy="3810000"/>
          </a:xfrm>
        </p:spPr>
        <p:txBody>
          <a:bodyPr>
            <a:noAutofit/>
          </a:bodyPr>
          <a:lstStyle/>
          <a:p>
            <a:r>
              <a:rPr lang="ar-IQ" sz="3600" b="1" dirty="0" smtClean="0"/>
              <a:t>مدرسة الكلاسيكيين الجُدد</a:t>
            </a:r>
            <a:endParaRPr lang="en-US" sz="3600" dirty="0" smtClean="0"/>
          </a:p>
          <a:p>
            <a:r>
              <a:rPr lang="ar-IQ" sz="3600" b="1" dirty="0" smtClean="0"/>
              <a:t>مدرسة ما بعد </a:t>
            </a:r>
            <a:r>
              <a:rPr lang="ar-IQ" sz="3600" b="1" dirty="0" err="1" smtClean="0"/>
              <a:t>الكينزيون</a:t>
            </a:r>
            <a:r>
              <a:rPr lang="ar-IQ" sz="3600" b="1" dirty="0" smtClean="0"/>
              <a:t> (</a:t>
            </a:r>
            <a:r>
              <a:rPr lang="ar-IQ" sz="3600" b="1" dirty="0" err="1" smtClean="0"/>
              <a:t>الكينزيون</a:t>
            </a:r>
            <a:r>
              <a:rPr lang="ar-IQ" sz="3600" b="1" dirty="0" smtClean="0"/>
              <a:t> الجُدد</a:t>
            </a:r>
            <a:endParaRPr lang="en-US" sz="3600" dirty="0" smtClean="0"/>
          </a:p>
          <a:p>
            <a:r>
              <a:rPr lang="ar-IQ" sz="3600" b="1" dirty="0" err="1" smtClean="0"/>
              <a:t>المدراس</a:t>
            </a:r>
            <a:r>
              <a:rPr lang="ar-IQ" sz="3600" b="1" dirty="0" smtClean="0"/>
              <a:t> الثانوية للاقتصاد الكلي</a:t>
            </a:r>
            <a:endParaRPr lang="en-US" sz="3600" dirty="0" smtClean="0"/>
          </a:p>
          <a:p>
            <a:r>
              <a:rPr lang="ar-IQ" sz="3600" b="1" dirty="0" smtClean="0"/>
              <a:t>اقتصاد جانب العرض</a:t>
            </a:r>
            <a:endParaRPr lang="en-US" sz="3600" dirty="0" smtClean="0"/>
          </a:p>
          <a:p>
            <a:r>
              <a:rPr lang="ar-IQ" sz="3600" b="1" dirty="0" smtClean="0"/>
              <a:t>المدرسة النمساوية</a:t>
            </a:r>
            <a:endParaRPr lang="en-US" sz="3600" dirty="0" smtClean="0"/>
          </a:p>
          <a:p>
            <a:r>
              <a:rPr lang="ar-IQ" sz="3600" b="1" dirty="0" err="1" smtClean="0"/>
              <a:t>الراديكاليين </a:t>
            </a:r>
            <a:r>
              <a:rPr lang="ar-IQ" sz="3600" b="1" dirty="0" smtClean="0"/>
              <a:t>(المتطرفون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الطلب الكلي والعرض الكلي</a:t>
            </a:r>
            <a:endParaRPr lang="en-US" sz="3600" dirty="0" smtClean="0"/>
          </a:p>
          <a:p>
            <a:r>
              <a:rPr lang="ar-IQ" sz="3600" b="1" dirty="0" smtClean="0"/>
              <a:t>تعريف الطلب الكلي والعرض الكلي</a:t>
            </a:r>
            <a:endParaRPr lang="en-US" sz="3600" dirty="0" smtClean="0"/>
          </a:p>
          <a:p>
            <a:r>
              <a:rPr lang="ar-IQ" sz="3600" b="1" dirty="0" smtClean="0"/>
              <a:t>منحنى الطلب الكلي </a:t>
            </a:r>
            <a:r>
              <a:rPr lang="en-US" sz="3600" b="1" dirty="0" smtClean="0"/>
              <a:t>AD</a:t>
            </a:r>
            <a:endParaRPr lang="en-US" sz="3600" dirty="0" smtClean="0"/>
          </a:p>
          <a:p>
            <a:r>
              <a:rPr lang="ar-IQ" sz="3600" b="1" dirty="0" smtClean="0"/>
              <a:t>خصائص منحنى الطلب الكلي </a:t>
            </a:r>
            <a:r>
              <a:rPr lang="en-US" sz="3600" b="1" dirty="0" smtClean="0"/>
              <a:t>AD</a:t>
            </a:r>
            <a:endParaRPr lang="ar-IQ" sz="36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4770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81000" y="2133600"/>
            <a:ext cx="16002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19</a:t>
            </a:r>
            <a:endParaRPr lang="ar-IQ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066800" y="304800"/>
            <a:ext cx="5867400" cy="6553200"/>
          </a:xfrm>
        </p:spPr>
        <p:txBody>
          <a:bodyPr>
            <a:noAutofit/>
          </a:bodyPr>
          <a:lstStyle/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الاقتصاد الكلي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مفاهيم اساسية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موضوعات الاقتصاد الكلي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الدخل القومي </a:t>
            </a:r>
            <a:r>
              <a:rPr lang="ar-IQ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والناتج القومي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القيم الحقيقة والقيم النقدية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معدل التضخم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الناتج القومي الاجمالي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البطالة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قانون </a:t>
            </a:r>
            <a:r>
              <a:rPr lang="ar-IQ" sz="3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أوكيون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IQ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التضخم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ar-IQ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685800" y="51816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2</a:t>
            </a:r>
            <a:endParaRPr lang="ar-IQ" sz="8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7848600" cy="6172200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انتقال منحنى الطلب الكلي </a:t>
            </a:r>
            <a:r>
              <a:rPr lang="en-US" sz="3200" b="1" dirty="0" smtClean="0"/>
              <a:t>AD</a:t>
            </a:r>
            <a:endParaRPr lang="en-US" sz="3200" dirty="0" smtClean="0"/>
          </a:p>
          <a:p>
            <a:r>
              <a:rPr lang="ar-IQ" sz="3200" b="1" dirty="0" smtClean="0"/>
              <a:t>منحنى العرض الكلي </a:t>
            </a:r>
            <a:r>
              <a:rPr lang="en-US" sz="3200" b="1" dirty="0" smtClean="0"/>
              <a:t>AS</a:t>
            </a:r>
            <a:endParaRPr lang="en-US" sz="3200" dirty="0" smtClean="0"/>
          </a:p>
          <a:p>
            <a:r>
              <a:rPr lang="ar-IQ" sz="3200" b="1" dirty="0" smtClean="0"/>
              <a:t>السياسة المالية في الحالة </a:t>
            </a:r>
            <a:r>
              <a:rPr lang="ar-IQ" sz="3200" b="1" dirty="0" err="1" smtClean="0"/>
              <a:t>الكلاسيكية </a:t>
            </a:r>
            <a:r>
              <a:rPr lang="ar-IQ" sz="3200" b="1" dirty="0" smtClean="0"/>
              <a:t>(رأسي</a:t>
            </a:r>
            <a:r>
              <a:rPr lang="ar-IQ" sz="3200" b="1" dirty="0" err="1" smtClean="0"/>
              <a:t>)</a:t>
            </a:r>
            <a:endParaRPr lang="en-US" sz="3200" dirty="0" smtClean="0"/>
          </a:p>
          <a:p>
            <a:r>
              <a:rPr lang="ar-IQ" sz="3200" b="1" dirty="0" smtClean="0"/>
              <a:t>اثر المزاحمة</a:t>
            </a:r>
            <a:endParaRPr lang="en-US" sz="3200" dirty="0" smtClean="0"/>
          </a:p>
          <a:p>
            <a:r>
              <a:rPr lang="ar-IQ" sz="3200" b="1" dirty="0" smtClean="0"/>
              <a:t>السياسة النقدية التوسعية في النموذج الكلاسيكي</a:t>
            </a:r>
            <a:endParaRPr lang="en-US" sz="3200" dirty="0" smtClean="0"/>
          </a:p>
          <a:p>
            <a:r>
              <a:rPr lang="ar-IQ" sz="3200" b="1" dirty="0" smtClean="0"/>
              <a:t>النظرية الكمّية </a:t>
            </a:r>
            <a:r>
              <a:rPr lang="ar-IQ" sz="3200" b="1" dirty="0" err="1" smtClean="0"/>
              <a:t>الحديثة </a:t>
            </a:r>
            <a:r>
              <a:rPr lang="ar-IQ" sz="3200" b="1" dirty="0" smtClean="0"/>
              <a:t>(</a:t>
            </a:r>
            <a:r>
              <a:rPr lang="ar-IQ" sz="3200" b="1" dirty="0" err="1" smtClean="0"/>
              <a:t>النقوديون)</a:t>
            </a:r>
            <a:endParaRPr lang="en-US" sz="3200" dirty="0" smtClean="0"/>
          </a:p>
          <a:p>
            <a:r>
              <a:rPr lang="ar-IQ" sz="3200" b="1" dirty="0" smtClean="0"/>
              <a:t>اختلاف وجهات النظر بنظرية العرض الكلي</a:t>
            </a:r>
            <a:endParaRPr lang="en-US" sz="3200" dirty="0" smtClean="0"/>
          </a:p>
          <a:p>
            <a:r>
              <a:rPr lang="ar-IQ" sz="3200" b="1" dirty="0" smtClean="0"/>
              <a:t>تفسيرات حول منحنى العرض الكلي</a:t>
            </a:r>
            <a:endParaRPr lang="en-US" sz="3200" dirty="0" smtClean="0"/>
          </a:p>
          <a:p>
            <a:r>
              <a:rPr lang="ar-IQ" sz="3200" b="1" dirty="0" smtClean="0"/>
              <a:t>منحنى العرض </a:t>
            </a:r>
            <a:r>
              <a:rPr lang="ar-IQ" sz="3200" b="1" dirty="0" err="1" smtClean="0"/>
              <a:t>الكينزي</a:t>
            </a:r>
            <a:r>
              <a:rPr lang="ar-IQ" sz="3200" b="1" dirty="0" smtClean="0"/>
              <a:t> الحديث: مقارنة </a:t>
            </a:r>
            <a:r>
              <a:rPr lang="ar-IQ" sz="3200" b="1" dirty="0" err="1" smtClean="0"/>
              <a:t>النقود </a:t>
            </a:r>
            <a:r>
              <a:rPr lang="ar-IQ" sz="3200" b="1" dirty="0" smtClean="0"/>
              <a:t>(الأجور اللزجة</a:t>
            </a:r>
            <a:r>
              <a:rPr lang="ar-IQ" sz="3200" b="1" dirty="0" err="1" smtClean="0"/>
              <a:t>)</a:t>
            </a:r>
            <a:endParaRPr lang="en-US" sz="3200" dirty="0" smtClean="0"/>
          </a:p>
          <a:p>
            <a:r>
              <a:rPr lang="ar-IQ" sz="3200" b="1" dirty="0" smtClean="0"/>
              <a:t>أثر زيادة عرض النقود في حالة مرونة الأسعار</a:t>
            </a:r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04800" y="3200400"/>
            <a:ext cx="1676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20</a:t>
            </a:r>
            <a:endParaRPr lang="ar-IQ" sz="4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077200" cy="6553200"/>
          </a:xfrm>
        </p:spPr>
        <p:txBody>
          <a:bodyPr>
            <a:noAutofit/>
          </a:bodyPr>
          <a:lstStyle/>
          <a:p>
            <a:r>
              <a:rPr lang="ar-IQ" sz="3600" b="1" dirty="0" smtClean="0"/>
              <a:t>أسباب جمود الأجور النقدية عند </a:t>
            </a:r>
            <a:r>
              <a:rPr lang="ar-IQ" sz="3600" b="1" dirty="0" err="1" smtClean="0"/>
              <a:t>الكينزيين</a:t>
            </a:r>
            <a:endParaRPr lang="ar-IQ" sz="3600" b="1" dirty="0" smtClean="0"/>
          </a:p>
          <a:p>
            <a:r>
              <a:rPr lang="ar-IQ" sz="3600" b="1" dirty="0" err="1" smtClean="0"/>
              <a:t>************</a:t>
            </a:r>
            <a:endParaRPr lang="en-US" sz="3600" dirty="0" smtClean="0"/>
          </a:p>
          <a:p>
            <a:r>
              <a:rPr lang="ar-IQ" sz="3600" b="1" dirty="0" smtClean="0"/>
              <a:t>منحنى العرض الكلي </a:t>
            </a:r>
            <a:r>
              <a:rPr lang="ar-IQ" sz="3600" b="1" dirty="0" err="1" smtClean="0"/>
              <a:t>الكينزي</a:t>
            </a:r>
            <a:r>
              <a:rPr lang="ar-IQ" sz="3600" b="1" dirty="0" smtClean="0"/>
              <a:t> في حالة تغير</a:t>
            </a:r>
            <a:r>
              <a:rPr lang="en-US" sz="3600" b="1" dirty="0" smtClean="0"/>
              <a:t>/</a:t>
            </a:r>
            <a:r>
              <a:rPr lang="ar-IQ" sz="3600" b="1" dirty="0" smtClean="0"/>
              <a:t> أجور النقدية</a:t>
            </a:r>
            <a:endParaRPr lang="en-US" sz="3600" dirty="0" smtClean="0"/>
          </a:p>
          <a:p>
            <a:r>
              <a:rPr lang="ar-IQ" sz="3600" b="1" dirty="0" smtClean="0"/>
              <a:t>آثار السياسات في نموذج العرض </a:t>
            </a:r>
            <a:r>
              <a:rPr lang="ar-IQ" sz="3600" b="1" dirty="0" err="1" smtClean="0"/>
              <a:t>الكينزي</a:t>
            </a:r>
            <a:r>
              <a:rPr lang="ar-IQ" sz="3600" b="1" dirty="0" smtClean="0"/>
              <a:t> للأجور المتغيرة</a:t>
            </a:r>
            <a:endParaRPr lang="en-US" sz="3600" dirty="0" smtClean="0"/>
          </a:p>
          <a:p>
            <a:r>
              <a:rPr lang="ar-IQ" sz="3600" b="1" dirty="0" smtClean="0"/>
              <a:t>الآثار المترتبة على السياسات للحالات السابقة</a:t>
            </a:r>
            <a:endParaRPr lang="en-US" sz="3600" dirty="0" smtClean="0"/>
          </a:p>
          <a:p>
            <a:r>
              <a:rPr lang="ar-IQ" sz="3600" b="1" dirty="0" smtClean="0"/>
              <a:t>الآثار المترتبة على انتقال دالة العرض </a:t>
            </a:r>
            <a:r>
              <a:rPr lang="ar-IQ" sz="3600" b="1" dirty="0" err="1" smtClean="0"/>
              <a:t>الكلي </a:t>
            </a:r>
            <a:r>
              <a:rPr lang="ar-IQ" sz="3600" b="1" dirty="0" smtClean="0"/>
              <a:t>(صدمات العرض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السلوك الحديث للأسعار والأرباح</a:t>
            </a:r>
            <a:endParaRPr lang="en-US" sz="3600" dirty="0" smtClean="0"/>
          </a:p>
          <a:p>
            <a:r>
              <a:rPr lang="ar-IQ" sz="3600" b="1" dirty="0" smtClean="0"/>
              <a:t>العوامل المؤدية الى انتقال منحنى العرض</a:t>
            </a:r>
            <a:endParaRPr lang="en-US" sz="3600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228600" y="4800600"/>
            <a:ext cx="1676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21</a:t>
            </a:r>
            <a:endParaRPr lang="ar-IQ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7696200" cy="6172200"/>
          </a:xfrm>
        </p:spPr>
        <p:txBody>
          <a:bodyPr>
            <a:normAutofit/>
          </a:bodyPr>
          <a:lstStyle/>
          <a:p>
            <a:r>
              <a:rPr lang="ar-IQ" sz="3600" b="1" dirty="0" smtClean="0"/>
              <a:t>العوامل التي تؤدي الى تغير التكلفة </a:t>
            </a:r>
            <a:r>
              <a:rPr lang="ar-IQ" sz="3600" b="1" dirty="0" err="1" smtClean="0"/>
              <a:t>الحدية </a:t>
            </a:r>
            <a:r>
              <a:rPr lang="ar-IQ" sz="3600" b="1" dirty="0" smtClean="0"/>
              <a:t>(دفع التكاليف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err="1" smtClean="0"/>
              <a:t>هزات </a:t>
            </a:r>
            <a:r>
              <a:rPr lang="ar-IQ" sz="3600" b="1" dirty="0" smtClean="0"/>
              <a:t>(صدمات) العرض وسياسات الطلب الكلي</a:t>
            </a:r>
            <a:endParaRPr lang="en-US" sz="3600" dirty="0" smtClean="0"/>
          </a:p>
          <a:p>
            <a:r>
              <a:rPr lang="ar-IQ" sz="3600" b="1" dirty="0" err="1" smtClean="0"/>
              <a:t>الكينزيون</a:t>
            </a:r>
            <a:r>
              <a:rPr lang="ar-IQ" sz="3600" b="1" dirty="0" smtClean="0"/>
              <a:t> مقابل النظريات الكلاسيكية للطلب الكلي</a:t>
            </a:r>
          </a:p>
          <a:p>
            <a:r>
              <a:rPr lang="ar-IQ" sz="3600" b="1" dirty="0" smtClean="0"/>
              <a:t>العرض الكلي عند الكلاسيكية وعند </a:t>
            </a:r>
            <a:r>
              <a:rPr lang="ar-IQ" sz="3600" b="1" dirty="0" err="1" smtClean="0"/>
              <a:t>الكينزيون</a:t>
            </a:r>
            <a:endParaRPr lang="ar-IQ" sz="3600" b="1" dirty="0" smtClean="0"/>
          </a:p>
          <a:p>
            <a:r>
              <a:rPr lang="ar-IQ" sz="3600" b="1" dirty="0" smtClean="0"/>
              <a:t>خلاصة السياسات</a:t>
            </a:r>
            <a:endParaRPr lang="en-US" sz="3600" dirty="0" smtClean="0"/>
          </a:p>
          <a:p>
            <a:r>
              <a:rPr lang="ar-IQ" sz="3600" b="1" dirty="0" smtClean="0"/>
              <a:t>منحنى العرض الكلي بالأجل</a:t>
            </a:r>
            <a:endParaRPr lang="en-US" sz="3600" dirty="0" smtClean="0"/>
          </a:p>
          <a:p>
            <a:r>
              <a:rPr lang="ar-IQ" sz="3600" b="1" dirty="0" smtClean="0"/>
              <a:t>إساءة استخدام </a:t>
            </a:r>
            <a:r>
              <a:rPr lang="ar-IQ" sz="3600" b="1" dirty="0" err="1" smtClean="0"/>
              <a:t>نموذج (</a:t>
            </a:r>
            <a:r>
              <a:rPr lang="en-US" sz="3600" b="1" dirty="0" smtClean="0"/>
              <a:t>AD/AS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الطلب والعرض في سوق العمل</a:t>
            </a:r>
            <a:endParaRPr lang="ar-IQ" sz="36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81000" y="4114800"/>
            <a:ext cx="1600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22</a:t>
            </a:r>
            <a:endParaRPr lang="ar-IQ" sz="4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7924800" cy="914400"/>
          </a:xfrm>
        </p:spPr>
        <p:txBody>
          <a:bodyPr>
            <a:noAutofit/>
          </a:bodyPr>
          <a:lstStyle/>
          <a:p>
            <a:r>
              <a:rPr lang="ar-SA" sz="3600" b="1" dirty="0" smtClean="0">
                <a:solidFill>
                  <a:schemeClr val="tx1"/>
                </a:solidFill>
              </a:rPr>
              <a:t>التضخم </a:t>
            </a:r>
            <a:r>
              <a:rPr lang="ar-SA" sz="3600" b="1" dirty="0" err="1" smtClean="0">
                <a:solidFill>
                  <a:schemeClr val="tx1"/>
                </a:solidFill>
              </a:rPr>
              <a:t>والبطاله</a:t>
            </a:r>
            <a:r>
              <a:rPr lang="ar-SA" sz="3600" b="1" dirty="0" smtClean="0">
                <a:solidFill>
                  <a:schemeClr val="tx1"/>
                </a:solidFill>
              </a:rPr>
              <a:t>(منحنى فلبس) والدورات </a:t>
            </a:r>
            <a:r>
              <a:rPr lang="ar-SA" sz="3600" b="1" dirty="0" err="1" smtClean="0">
                <a:solidFill>
                  <a:schemeClr val="tx1"/>
                </a:solidFill>
              </a:rPr>
              <a:t>الاقتصاديه</a:t>
            </a:r>
            <a:r>
              <a:rPr lang="ar-SA" sz="3600" b="1" dirty="0" smtClean="0">
                <a:solidFill>
                  <a:schemeClr val="tx1"/>
                </a:solidFill>
              </a:rPr>
              <a:t>   </a:t>
            </a:r>
            <a:endParaRPr lang="ar-IQ" sz="36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8534400" cy="5635752"/>
          </a:xfrm>
        </p:spPr>
        <p:txBody>
          <a:bodyPr>
            <a:noAutofit/>
          </a:bodyPr>
          <a:lstStyle/>
          <a:p>
            <a:r>
              <a:rPr lang="ar-SA" sz="3600" b="1" dirty="0" smtClean="0"/>
              <a:t>التضخم</a:t>
            </a:r>
          </a:p>
          <a:p>
            <a:r>
              <a:rPr lang="ar-SA" sz="3600" b="1" dirty="0" smtClean="0"/>
              <a:t>انواع التضخم</a:t>
            </a:r>
          </a:p>
          <a:p>
            <a:r>
              <a:rPr lang="ar-SA" sz="3600" b="1" dirty="0" smtClean="0"/>
              <a:t>الاثار </a:t>
            </a:r>
            <a:r>
              <a:rPr lang="ar-SA" sz="3600" b="1" dirty="0" err="1" smtClean="0"/>
              <a:t>الاقتصاديه</a:t>
            </a:r>
            <a:r>
              <a:rPr lang="ar-SA" sz="3600" b="1" dirty="0" smtClean="0"/>
              <a:t> للتضخم</a:t>
            </a:r>
          </a:p>
          <a:p>
            <a:r>
              <a:rPr lang="ar-SA" sz="3600" b="1" dirty="0" smtClean="0"/>
              <a:t>نظرات التضخم وعلاجها</a:t>
            </a:r>
          </a:p>
          <a:p>
            <a:r>
              <a:rPr lang="ar-SA" sz="3600" b="1" dirty="0" smtClean="0"/>
              <a:t>منحنى فلبس </a:t>
            </a:r>
            <a:r>
              <a:rPr lang="ar-SA" sz="3600" b="1" dirty="0" err="1" smtClean="0"/>
              <a:t>بالاجل</a:t>
            </a:r>
            <a:r>
              <a:rPr lang="ar-SA" sz="3600" b="1" dirty="0" smtClean="0"/>
              <a:t> القصي والطويل</a:t>
            </a:r>
          </a:p>
          <a:p>
            <a:r>
              <a:rPr lang="ar-SA" sz="3600" b="1" dirty="0" smtClean="0"/>
              <a:t>اراء بعض العلماء قي منحنى فلبس,فشل المنحنى</a:t>
            </a:r>
          </a:p>
          <a:p>
            <a:r>
              <a:rPr lang="ar-SA" sz="3600" b="1" dirty="0" smtClean="0"/>
              <a:t>الدورات </a:t>
            </a:r>
            <a:r>
              <a:rPr lang="ar-SA" sz="3600" b="1" dirty="0" err="1" smtClean="0"/>
              <a:t>الاقتصاديه</a:t>
            </a:r>
            <a:r>
              <a:rPr lang="ar-SA" sz="3600" b="1" dirty="0" smtClean="0"/>
              <a:t> , </a:t>
            </a:r>
            <a:r>
              <a:rPr lang="ar-SA" sz="3600" b="1" dirty="0" err="1" smtClean="0"/>
              <a:t>والاسباب</a:t>
            </a:r>
            <a:r>
              <a:rPr lang="ar-SA" sz="3600" b="1" dirty="0" smtClean="0"/>
              <a:t> والنظريات من ضمنها</a:t>
            </a:r>
          </a:p>
          <a:p>
            <a:r>
              <a:rPr lang="ar-SA" sz="3600" b="1" dirty="0" smtClean="0"/>
              <a:t>التفاعل بين المضاعف والمعجل</a:t>
            </a:r>
          </a:p>
          <a:p>
            <a:r>
              <a:rPr lang="ar-SA" sz="3600" b="1" dirty="0" err="1" smtClean="0"/>
              <a:t>وراي</a:t>
            </a:r>
            <a:r>
              <a:rPr lang="ar-SA" sz="3600" b="1" dirty="0" smtClean="0"/>
              <a:t> بعض المدارس</a:t>
            </a:r>
          </a:p>
          <a:p>
            <a:endParaRPr lang="ar-IQ" dirty="0"/>
          </a:p>
        </p:txBody>
      </p:sp>
      <p:sp>
        <p:nvSpPr>
          <p:cNvPr id="4" name="شكل بيضاوي 3"/>
          <p:cNvSpPr/>
          <p:nvPr/>
        </p:nvSpPr>
        <p:spPr>
          <a:xfrm>
            <a:off x="304800" y="1981200"/>
            <a:ext cx="12954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23</a:t>
            </a:r>
            <a:endParaRPr lang="ar-IQ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7467600" cy="6172200"/>
          </a:xfrm>
        </p:spPr>
        <p:txBody>
          <a:bodyPr>
            <a:noAutofit/>
          </a:bodyPr>
          <a:lstStyle/>
          <a:p>
            <a:r>
              <a:rPr lang="ar-IQ" sz="3600" b="1" dirty="0" smtClean="0"/>
              <a:t>سعر الفائدة</a:t>
            </a:r>
            <a:endParaRPr lang="en-US" sz="3600" dirty="0" smtClean="0"/>
          </a:p>
          <a:p>
            <a:r>
              <a:rPr lang="ar-IQ" sz="3600" b="1" dirty="0" smtClean="0"/>
              <a:t>ميزان المدفوعات وأسعار الصرف الأجنبي</a:t>
            </a:r>
            <a:endParaRPr lang="en-US" sz="3600" dirty="0" smtClean="0"/>
          </a:p>
          <a:p>
            <a:r>
              <a:rPr lang="ar-IQ" sz="3600" b="1" dirty="0" smtClean="0"/>
              <a:t>الدورات الاقتصادية</a:t>
            </a:r>
            <a:endParaRPr lang="en-US" sz="3600" dirty="0" smtClean="0"/>
          </a:p>
          <a:p>
            <a:r>
              <a:rPr lang="ar-IQ" sz="3600" b="1" dirty="0" smtClean="0"/>
              <a:t>الطلب والعرض الكلي</a:t>
            </a:r>
            <a:endParaRPr lang="en-US" sz="3600" dirty="0" smtClean="0"/>
          </a:p>
          <a:p>
            <a:r>
              <a:rPr lang="ar-IQ" sz="3600" b="1" dirty="0" smtClean="0"/>
              <a:t>سياسات الاقتصاد الكلي</a:t>
            </a:r>
            <a:endParaRPr lang="en-US" sz="3600" dirty="0" smtClean="0"/>
          </a:p>
          <a:p>
            <a:r>
              <a:rPr lang="ar-IQ" sz="3600" b="1" dirty="0" smtClean="0"/>
              <a:t>المدارس الفكرية للاقتصاد الكلي</a:t>
            </a:r>
          </a:p>
          <a:p>
            <a:r>
              <a:rPr lang="ar-IQ" sz="3600" b="1" dirty="0" smtClean="0"/>
              <a:t>مقاييس الاقتصاد الكلي</a:t>
            </a:r>
            <a:r>
              <a:rPr lang="en-US" sz="3600" b="1" dirty="0" smtClean="0"/>
              <a:t>/</a:t>
            </a:r>
            <a:r>
              <a:rPr lang="ar-IQ" sz="3600" b="1" dirty="0" smtClean="0"/>
              <a:t> حسابات الدخل القومي</a:t>
            </a:r>
            <a:endParaRPr lang="en-US" sz="3600" dirty="0" smtClean="0"/>
          </a:p>
          <a:p>
            <a:r>
              <a:rPr lang="ar-IQ" sz="3600" b="1" dirty="0" smtClean="0"/>
              <a:t>دورة تيار الدخل </a:t>
            </a:r>
            <a:r>
              <a:rPr lang="ar-IQ" sz="3600" b="1" dirty="0" err="1" smtClean="0"/>
              <a:t>والانفاق</a:t>
            </a:r>
            <a:endParaRPr lang="ar-IQ" sz="3600" b="1" dirty="0" smtClean="0"/>
          </a:p>
          <a:p>
            <a:r>
              <a:rPr lang="ar-IQ" sz="3600" b="1" dirty="0" smtClean="0"/>
              <a:t>العمليات التي تدخل في حساب الدخل, و الناتج, والاستثمار والادخار</a:t>
            </a:r>
            <a:endParaRPr lang="en-US" sz="3600" dirty="0" smtClean="0"/>
          </a:p>
          <a:p>
            <a:endParaRPr lang="ar-IQ" sz="3600" b="1" dirty="0" smtClean="0"/>
          </a:p>
          <a:p>
            <a:endParaRPr lang="ar-IQ" sz="3600" b="1" dirty="0" smtClean="0"/>
          </a:p>
          <a:p>
            <a:endParaRPr lang="ar-IQ" sz="36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858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685800" y="2057400"/>
            <a:ext cx="1371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3</a:t>
            </a:r>
            <a:endParaRPr lang="ar-IQ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8153400" cy="6092952"/>
          </a:xfrm>
        </p:spPr>
        <p:txBody>
          <a:bodyPr>
            <a:normAutofit lnSpcReduction="10000"/>
          </a:bodyPr>
          <a:lstStyle/>
          <a:p>
            <a:r>
              <a:rPr lang="ar-IQ" sz="3600" b="1" dirty="0" smtClean="0"/>
              <a:t>صافي الصادرات</a:t>
            </a:r>
            <a:endParaRPr lang="en-US" sz="3600" b="1" dirty="0" smtClean="0"/>
          </a:p>
          <a:p>
            <a:r>
              <a:rPr lang="ar-IQ" sz="3600" b="1" dirty="0" smtClean="0"/>
              <a:t>القطاع الحكومي</a:t>
            </a:r>
            <a:endParaRPr lang="en-US" sz="3600" b="1" dirty="0" smtClean="0"/>
          </a:p>
          <a:p>
            <a:r>
              <a:rPr lang="ar-IQ" sz="3600" b="1" dirty="0" smtClean="0"/>
              <a:t>العالم الخارجي</a:t>
            </a:r>
            <a:endParaRPr lang="en-US" sz="3600" b="1" dirty="0" smtClean="0"/>
          </a:p>
          <a:p>
            <a:r>
              <a:rPr lang="ar-IQ" sz="3600" b="1" dirty="0" smtClean="0"/>
              <a:t>طرق قياس الناتج القومي</a:t>
            </a:r>
            <a:endParaRPr lang="en-US" sz="3600" b="1" dirty="0" smtClean="0"/>
          </a:p>
          <a:p>
            <a:r>
              <a:rPr lang="ar-IQ" sz="3600" b="1" dirty="0" smtClean="0"/>
              <a:t>المدفوعات التحويلية </a:t>
            </a:r>
            <a:r>
              <a:rPr lang="en-US" sz="3600" b="1" dirty="0" smtClean="0"/>
              <a:t>R</a:t>
            </a:r>
            <a:r>
              <a:rPr lang="ar-IQ" sz="3600" b="1" dirty="0" smtClean="0"/>
              <a:t> والدخل الشخصي 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1</a:t>
            </a:r>
            <a:endParaRPr lang="en-US" sz="3600" b="1" dirty="0" smtClean="0"/>
          </a:p>
          <a:p>
            <a:r>
              <a:rPr lang="ar-IQ" sz="3600" b="1" dirty="0" smtClean="0"/>
              <a:t>بعض المتطابقات الهامة</a:t>
            </a:r>
          </a:p>
          <a:p>
            <a:r>
              <a:rPr lang="ar-IQ" sz="3600" b="1" dirty="0" smtClean="0"/>
              <a:t>النظرية الكلاسيكية</a:t>
            </a:r>
            <a:endParaRPr lang="en-US" sz="3600" b="1" dirty="0" smtClean="0"/>
          </a:p>
          <a:p>
            <a:r>
              <a:rPr lang="ar-IQ" sz="3600" b="1" dirty="0" smtClean="0"/>
              <a:t>فرضيات النظرية الكلاسيكية</a:t>
            </a:r>
            <a:endParaRPr lang="en-US" sz="3600" b="1" dirty="0" smtClean="0"/>
          </a:p>
          <a:p>
            <a:r>
              <a:rPr lang="ar-IQ" sz="3600" b="1" dirty="0" smtClean="0"/>
              <a:t>نظريات المدرسة الكلاسيكية</a:t>
            </a:r>
            <a:endParaRPr lang="en-US" sz="3600" b="1" dirty="0" smtClean="0"/>
          </a:p>
          <a:p>
            <a:r>
              <a:rPr lang="ar-IQ" sz="3600" b="1" dirty="0" smtClean="0"/>
              <a:t>قانون </a:t>
            </a:r>
            <a:r>
              <a:rPr lang="ar-IQ" sz="3600" b="1" dirty="0" err="1" smtClean="0"/>
              <a:t>ساي</a:t>
            </a:r>
            <a:r>
              <a:rPr lang="ar-IQ" sz="3600" b="1" dirty="0" smtClean="0"/>
              <a:t> للأسواق</a:t>
            </a:r>
          </a:p>
          <a:p>
            <a:endParaRPr lang="ar-IQ" sz="28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685800" y="4572000"/>
            <a:ext cx="1447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5400" dirty="0" smtClean="0"/>
              <a:t>4</a:t>
            </a:r>
            <a:endParaRPr lang="ar-IQ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Autofit/>
          </a:bodyPr>
          <a:lstStyle/>
          <a:p>
            <a:r>
              <a:rPr lang="ar-IQ" sz="3200" b="1" dirty="0" smtClean="0"/>
              <a:t>نظريات كمية النقود</a:t>
            </a:r>
            <a:endParaRPr lang="en-US" sz="3200" dirty="0" smtClean="0"/>
          </a:p>
          <a:p>
            <a:r>
              <a:rPr lang="ar-IQ" sz="3200" b="1" dirty="0" smtClean="0"/>
              <a:t>طريقة </a:t>
            </a:r>
            <a:r>
              <a:rPr lang="ar-IQ" sz="3200" b="1" dirty="0" err="1" smtClean="0"/>
              <a:t>كامبردج</a:t>
            </a:r>
            <a:endParaRPr lang="en-US" sz="3200" dirty="0" smtClean="0"/>
          </a:p>
          <a:p>
            <a:r>
              <a:rPr lang="ar-IQ" sz="3200" b="1" dirty="0" smtClean="0"/>
              <a:t>نظرية سعر الفائدة الكلاسيكية</a:t>
            </a:r>
          </a:p>
          <a:p>
            <a:r>
              <a:rPr lang="ar-IQ" sz="3200" b="1" dirty="0" smtClean="0"/>
              <a:t>نظرية </a:t>
            </a:r>
            <a:r>
              <a:rPr lang="ar-IQ" sz="3200" b="1" dirty="0" err="1" smtClean="0"/>
              <a:t>ويكسيل</a:t>
            </a:r>
            <a:r>
              <a:rPr lang="ar-IQ" sz="3200" b="1" dirty="0" smtClean="0"/>
              <a:t> في كمية النقود وسعر الفائدة</a:t>
            </a:r>
            <a:endParaRPr lang="en-US" sz="3200" dirty="0" smtClean="0"/>
          </a:p>
          <a:p>
            <a:r>
              <a:rPr lang="ar-IQ" sz="3200" b="1" dirty="0" smtClean="0"/>
              <a:t>انتقادات نظرية سعر الفائدة الكلاسيكية</a:t>
            </a:r>
            <a:endParaRPr lang="en-US" sz="3200" dirty="0" smtClean="0"/>
          </a:p>
          <a:p>
            <a:r>
              <a:rPr lang="ar-IQ" sz="3200" b="1" dirty="0" smtClean="0"/>
              <a:t>نظرية العمالة الكلاسيكية</a:t>
            </a:r>
            <a:endParaRPr lang="en-US" sz="3200" dirty="0" smtClean="0"/>
          </a:p>
          <a:p>
            <a:r>
              <a:rPr lang="ar-IQ" sz="3200" b="1" dirty="0" smtClean="0"/>
              <a:t>الانتقادات التي وجهت الى نظرية العاملة </a:t>
            </a:r>
            <a:r>
              <a:rPr lang="ar-IQ" sz="3200" b="1" dirty="0" err="1" smtClean="0"/>
              <a:t>الكلاسيك</a:t>
            </a:r>
            <a:endParaRPr lang="en-US" sz="3200" dirty="0" smtClean="0"/>
          </a:p>
          <a:p>
            <a:r>
              <a:rPr lang="ar-IQ" sz="3200" b="1" dirty="0" smtClean="0"/>
              <a:t>السياسة التي تضمنها النموذج الكلاسيكي</a:t>
            </a:r>
            <a:endParaRPr lang="en-US" sz="3200" dirty="0" smtClean="0"/>
          </a:p>
          <a:p>
            <a:r>
              <a:rPr lang="ar-IQ" sz="3200" b="1" dirty="0" smtClean="0"/>
              <a:t>النموذج الكلاسيكي مع جمود الأجور</a:t>
            </a:r>
            <a:endParaRPr lang="en-US" sz="3200" dirty="0" smtClean="0"/>
          </a:p>
          <a:p>
            <a:r>
              <a:rPr lang="ar-IQ" sz="3200" b="1" dirty="0" smtClean="0"/>
              <a:t>خلاصة النظرية الكلاسيكية</a:t>
            </a:r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990600"/>
            <a:ext cx="2514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457200" y="5257800"/>
            <a:ext cx="1447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ar-IQ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7856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59081"/>
            <a:ext cx="7543800" cy="6294119"/>
          </a:xfrm>
        </p:spPr>
        <p:txBody>
          <a:bodyPr>
            <a:noAutofit/>
          </a:bodyPr>
          <a:lstStyle/>
          <a:p>
            <a:r>
              <a:rPr lang="ar-IQ" sz="3600" b="1" dirty="0" smtClean="0"/>
              <a:t>النظرية </a:t>
            </a:r>
            <a:r>
              <a:rPr lang="ar-IQ" sz="3600" b="1" dirty="0" err="1" smtClean="0"/>
              <a:t>الكينزية</a:t>
            </a:r>
            <a:endParaRPr lang="en-US" sz="3600" dirty="0" smtClean="0"/>
          </a:p>
          <a:p>
            <a:r>
              <a:rPr lang="ar-IQ" sz="3600" b="1" dirty="0" smtClean="0"/>
              <a:t>ملخص النظرية </a:t>
            </a:r>
            <a:r>
              <a:rPr lang="ar-IQ" sz="3600" b="1" dirty="0" err="1" smtClean="0"/>
              <a:t>الكينزية</a:t>
            </a:r>
            <a:endParaRPr lang="en-US" sz="3600" dirty="0" smtClean="0"/>
          </a:p>
          <a:p>
            <a:r>
              <a:rPr lang="ar-IQ" sz="3600" b="1" dirty="0" smtClean="0"/>
              <a:t>نموذج </a:t>
            </a:r>
            <a:r>
              <a:rPr lang="ar-IQ" sz="3600" b="1" dirty="0" err="1" smtClean="0"/>
              <a:t>كينز</a:t>
            </a:r>
            <a:r>
              <a:rPr lang="ar-IQ" sz="3600" b="1" dirty="0" smtClean="0"/>
              <a:t> </a:t>
            </a:r>
            <a:r>
              <a:rPr lang="ar-IQ" sz="3600" b="1" dirty="0" err="1" smtClean="0"/>
              <a:t>البسيط </a:t>
            </a:r>
            <a:r>
              <a:rPr lang="ar-IQ" sz="3600" b="1" dirty="0" smtClean="0"/>
              <a:t>(نموذج الدخل </a:t>
            </a:r>
            <a:r>
              <a:rPr lang="en-US" sz="3600" b="1" dirty="0" smtClean="0"/>
              <a:t>/</a:t>
            </a:r>
            <a:r>
              <a:rPr lang="ar-IQ" sz="3600" b="1" dirty="0" smtClean="0"/>
              <a:t> الانفاق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الانفاق الاستهلاكي ودالة الاستهلاك </a:t>
            </a:r>
            <a:r>
              <a:rPr lang="en-US" sz="3600" b="1" dirty="0" smtClean="0"/>
              <a:t>APC</a:t>
            </a:r>
            <a:endParaRPr lang="en-US" sz="3600" dirty="0" smtClean="0"/>
          </a:p>
          <a:p>
            <a:r>
              <a:rPr lang="ar-IQ" sz="3600" b="1" dirty="0" smtClean="0"/>
              <a:t>الميل المتوسط للاستهلاك</a:t>
            </a:r>
            <a:endParaRPr lang="en-US" sz="3600" dirty="0" smtClean="0"/>
          </a:p>
          <a:p>
            <a:r>
              <a:rPr lang="ar-IQ" sz="3600" b="1" dirty="0" smtClean="0"/>
              <a:t>الميل الحدي للاستهلاك</a:t>
            </a:r>
            <a:endParaRPr lang="en-US" sz="3600" dirty="0" smtClean="0"/>
          </a:p>
          <a:p>
            <a:r>
              <a:rPr lang="ar-IQ" sz="3600" b="1" dirty="0" smtClean="0"/>
              <a:t>العلاقة بين الدخل والاستهلاك</a:t>
            </a:r>
            <a:endParaRPr lang="en-US" sz="3600" dirty="0" smtClean="0"/>
          </a:p>
          <a:p>
            <a:r>
              <a:rPr lang="ar-IQ" sz="3600" b="1" dirty="0" smtClean="0"/>
              <a:t>دالة الادخار</a:t>
            </a:r>
            <a:endParaRPr lang="en-US" sz="3600" dirty="0" smtClean="0"/>
          </a:p>
          <a:p>
            <a:r>
              <a:rPr lang="ar-IQ" sz="3600" b="1" dirty="0" smtClean="0"/>
              <a:t>الميل المتوسط للادخار</a:t>
            </a:r>
            <a:endParaRPr lang="en-US" sz="3600" dirty="0" smtClean="0"/>
          </a:p>
          <a:p>
            <a:r>
              <a:rPr lang="ar-IQ" sz="3600" b="1" dirty="0" smtClean="0"/>
              <a:t>الميل الحدّي للادخار</a:t>
            </a:r>
            <a:endParaRPr lang="en-US" sz="3600" dirty="0" smtClean="0"/>
          </a:p>
        </p:txBody>
      </p:sp>
      <p:sp>
        <p:nvSpPr>
          <p:cNvPr id="5" name="مستطيل 4"/>
          <p:cNvSpPr/>
          <p:nvPr/>
        </p:nvSpPr>
        <p:spPr>
          <a:xfrm>
            <a:off x="381000" y="6019800"/>
            <a:ext cx="2438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533400" y="35052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6</a:t>
            </a:r>
            <a:endParaRPr lang="ar-IQ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5532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543800" cy="6324600"/>
          </a:xfrm>
        </p:spPr>
        <p:txBody>
          <a:bodyPr>
            <a:normAutofit fontScale="92500"/>
          </a:bodyPr>
          <a:lstStyle/>
          <a:p>
            <a:r>
              <a:rPr lang="ar-IQ" sz="3600" b="1" dirty="0" smtClean="0"/>
              <a:t>تحديد مستوى توازن الدخل والناتج</a:t>
            </a:r>
            <a:endParaRPr lang="en-US" sz="3600" dirty="0" smtClean="0"/>
          </a:p>
          <a:p>
            <a:r>
              <a:rPr lang="ar-IQ" sz="3600" b="1" dirty="0" smtClean="0"/>
              <a:t>الانتقادات التي وُجهتْ الى دالة الاستهلاك</a:t>
            </a:r>
            <a:endParaRPr lang="en-US" sz="3600" dirty="0" smtClean="0"/>
          </a:p>
          <a:p>
            <a:r>
              <a:rPr lang="ar-IQ" sz="3600" b="1" dirty="0" smtClean="0"/>
              <a:t>دالة الاستثمار</a:t>
            </a:r>
            <a:endParaRPr lang="en-US" sz="3600" dirty="0" smtClean="0"/>
          </a:p>
          <a:p>
            <a:r>
              <a:rPr lang="ar-IQ" sz="3600" b="1" dirty="0" smtClean="0"/>
              <a:t>المضاعف</a:t>
            </a:r>
            <a:endParaRPr lang="en-US" sz="3600" dirty="0" smtClean="0"/>
          </a:p>
          <a:p>
            <a:r>
              <a:rPr lang="ar-IQ" sz="3600" b="1" dirty="0" smtClean="0"/>
              <a:t>تحديد مستوى توازن</a:t>
            </a:r>
            <a:r>
              <a:rPr lang="en-US" sz="3600" b="1" dirty="0" smtClean="0"/>
              <a:t>/</a:t>
            </a:r>
            <a:r>
              <a:rPr lang="ar-IQ" sz="3600" b="1" dirty="0" smtClean="0"/>
              <a:t> الدخل والناتج من خلال المعادلات</a:t>
            </a:r>
            <a:endParaRPr lang="en-US" sz="3600" dirty="0" smtClean="0"/>
          </a:p>
          <a:p>
            <a:r>
              <a:rPr lang="ar-IQ" sz="3600" b="1" dirty="0" smtClean="0"/>
              <a:t>الاستثمار المتوقع والاستثمار المُتحقق</a:t>
            </a:r>
            <a:endParaRPr lang="en-US" sz="3600" dirty="0" smtClean="0"/>
          </a:p>
          <a:p>
            <a:r>
              <a:rPr lang="ar-IQ" sz="3600" b="1" dirty="0" smtClean="0"/>
              <a:t>الانتقادات التي وجهت الى تساوي الاستثمار والادخار</a:t>
            </a:r>
            <a:endParaRPr lang="en-US" sz="3600" dirty="0" smtClean="0"/>
          </a:p>
          <a:p>
            <a:r>
              <a:rPr lang="ar-IQ" sz="3600" b="1" dirty="0" smtClean="0"/>
              <a:t>الاستثمار المُستقل </a:t>
            </a:r>
            <a:r>
              <a:rPr lang="ar-IQ" sz="3600" b="1" dirty="0" err="1" smtClean="0"/>
              <a:t>والمستمال </a:t>
            </a:r>
            <a:r>
              <a:rPr lang="ar-IQ" sz="3600" b="1" dirty="0" smtClean="0"/>
              <a:t>(التابع</a:t>
            </a:r>
            <a:r>
              <a:rPr lang="ar-IQ" sz="3600" b="1" dirty="0" err="1" smtClean="0"/>
              <a:t>)</a:t>
            </a:r>
            <a:endParaRPr lang="en-US" sz="3600" dirty="0" smtClean="0"/>
          </a:p>
          <a:p>
            <a:r>
              <a:rPr lang="ar-IQ" sz="3600" b="1" dirty="0" smtClean="0"/>
              <a:t>التغير في مستوى </a:t>
            </a:r>
            <a:r>
              <a:rPr lang="ar-IQ" sz="3600" b="1" dirty="0" err="1" smtClean="0"/>
              <a:t>التوازن </a:t>
            </a:r>
            <a:r>
              <a:rPr lang="ar-IQ" sz="3600" b="1" dirty="0" smtClean="0"/>
              <a:t>– المضاعف المركب</a:t>
            </a:r>
            <a:endParaRPr lang="en-US" sz="3600" dirty="0" smtClean="0"/>
          </a:p>
          <a:p>
            <a:r>
              <a:rPr lang="ar-IQ" sz="3600" b="1" dirty="0" smtClean="0"/>
              <a:t>الانتقادات التي وجهت الى نظرية المضاعف</a:t>
            </a:r>
            <a:endParaRPr lang="en-US" sz="3600" dirty="0" smtClean="0"/>
          </a:p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4770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533400" y="1066800"/>
            <a:ext cx="1371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7</a:t>
            </a:r>
            <a:endParaRPr lang="ar-IQ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43096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09600"/>
          </a:xfrm>
        </p:spPr>
        <p:txBody>
          <a:bodyPr>
            <a:noAutofit/>
          </a:bodyPr>
          <a:lstStyle/>
          <a:p>
            <a:r>
              <a:rPr lang="ar-IQ" sz="3200" b="1" dirty="0" smtClean="0"/>
              <a:t>الانتقادات التي وجهت الى دالة الاستثمار</a:t>
            </a:r>
            <a:endParaRPr lang="en-US" sz="3200" dirty="0" smtClean="0"/>
          </a:p>
          <a:p>
            <a:r>
              <a:rPr lang="ar-IQ" sz="3200" b="1" dirty="0" smtClean="0"/>
              <a:t>تآكل الطلب على الاستثمار</a:t>
            </a:r>
          </a:p>
          <a:p>
            <a:r>
              <a:rPr lang="ar-IQ" sz="3200" b="1" dirty="0" smtClean="0"/>
              <a:t>السياسة المالية في نموذج </a:t>
            </a:r>
            <a:r>
              <a:rPr lang="ar-IQ" sz="3200" b="1" dirty="0" err="1" smtClean="0"/>
              <a:t>كينز</a:t>
            </a:r>
            <a:r>
              <a:rPr lang="ar-IQ" sz="3200" b="1" dirty="0" smtClean="0"/>
              <a:t> البسيط</a:t>
            </a:r>
            <a:endParaRPr lang="en-US" sz="3200" dirty="0" smtClean="0"/>
          </a:p>
          <a:p>
            <a:r>
              <a:rPr lang="ar-IQ" sz="3200" b="1" dirty="0" smtClean="0"/>
              <a:t>نظرية الانفاق الحكومي عند </a:t>
            </a:r>
            <a:r>
              <a:rPr lang="ar-IQ" sz="3200" b="1" dirty="0" err="1" smtClean="0"/>
              <a:t>كينز</a:t>
            </a:r>
            <a:endParaRPr lang="en-US" sz="3200" dirty="0" smtClean="0"/>
          </a:p>
          <a:p>
            <a:r>
              <a:rPr lang="ar-IQ" sz="3200" b="1" dirty="0" smtClean="0"/>
              <a:t>الانفاق الحكومي</a:t>
            </a:r>
            <a:r>
              <a:rPr lang="en-US" sz="3200" b="1" dirty="0" smtClean="0"/>
              <a:t>/</a:t>
            </a:r>
            <a:r>
              <a:rPr lang="ar-IQ" sz="3200" b="1" dirty="0" smtClean="0"/>
              <a:t> نظرية الانفاق الحكومي عند </a:t>
            </a:r>
            <a:r>
              <a:rPr lang="ar-IQ" sz="3200" b="1" dirty="0" err="1" smtClean="0"/>
              <a:t>كينز</a:t>
            </a:r>
            <a:endParaRPr lang="en-US" sz="3200" dirty="0" smtClean="0"/>
          </a:p>
          <a:p>
            <a:r>
              <a:rPr lang="ar-IQ" sz="3200" b="1" dirty="0" smtClean="0"/>
              <a:t>اثر الانفاق الحكومي لتحديد توازن الدخل والناتج</a:t>
            </a:r>
            <a:endParaRPr lang="en-US" sz="3200" dirty="0" smtClean="0"/>
          </a:p>
          <a:p>
            <a:r>
              <a:rPr lang="ar-IQ" sz="3200" b="1" dirty="0" smtClean="0"/>
              <a:t>أثر </a:t>
            </a:r>
            <a:r>
              <a:rPr lang="ar-IQ" sz="3200" b="1" dirty="0" err="1" smtClean="0"/>
              <a:t>اضافة </a:t>
            </a:r>
            <a:r>
              <a:rPr lang="ar-IQ" sz="3200" b="1" dirty="0" smtClean="0"/>
              <a:t>(ضريبة الرأس) على مستوى توازن الدخل والناتج</a:t>
            </a:r>
          </a:p>
          <a:p>
            <a:r>
              <a:rPr lang="ar-IQ" sz="3200" b="1" dirty="0" smtClean="0"/>
              <a:t>توازن الميزانية</a:t>
            </a:r>
            <a:r>
              <a:rPr lang="en-US" sz="3200" b="1" dirty="0" smtClean="0"/>
              <a:t>/</a:t>
            </a:r>
            <a:r>
              <a:rPr lang="ar-IQ" sz="3200" b="1" dirty="0" smtClean="0"/>
              <a:t> مضاعف الوحدة</a:t>
            </a:r>
            <a:endParaRPr lang="en-US" sz="3200" dirty="0" smtClean="0"/>
          </a:p>
          <a:p>
            <a:r>
              <a:rPr lang="ar-IQ" sz="3200" b="1" dirty="0" smtClean="0"/>
              <a:t>أثر اضافة المدفوعات التحويلية</a:t>
            </a:r>
            <a:endParaRPr lang="en-US" sz="3200" dirty="0" smtClean="0"/>
          </a:p>
          <a:p>
            <a:r>
              <a:rPr lang="ar-IQ" sz="3200" b="1" dirty="0" smtClean="0"/>
              <a:t>الضرائب كموازن تلقائي</a:t>
            </a:r>
            <a:endParaRPr lang="ar-IQ" sz="32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6172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533400" y="685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8</a:t>
            </a:r>
            <a:endParaRPr lang="ar-IQ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96200" cy="58674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228600"/>
            <a:ext cx="8458200" cy="6096000"/>
          </a:xfrm>
        </p:spPr>
        <p:txBody>
          <a:bodyPr>
            <a:noAutofit/>
          </a:bodyPr>
          <a:lstStyle/>
          <a:p>
            <a:r>
              <a:rPr lang="ar-IQ" sz="3200" b="1" dirty="0" smtClean="0"/>
              <a:t>أثر التغير في سعر الضريبة</a:t>
            </a:r>
            <a:endParaRPr lang="en-US" sz="3200" dirty="0" smtClean="0"/>
          </a:p>
          <a:p>
            <a:r>
              <a:rPr lang="ar-IQ" sz="3200" b="1" dirty="0" smtClean="0"/>
              <a:t>أثر السياسة المالية بتغيرات الانفاق الحكومي والضرائب على فائض الموازنة</a:t>
            </a:r>
            <a:endParaRPr lang="en-US" sz="3200" dirty="0" smtClean="0"/>
          </a:p>
          <a:p>
            <a:r>
              <a:rPr lang="ar-IQ" sz="3200" b="1" dirty="0" smtClean="0"/>
              <a:t>تغيرات متساوية في الانفاق الحكومي وفي حصيلة الضريبة</a:t>
            </a:r>
            <a:endParaRPr lang="en-US" sz="3200" dirty="0" smtClean="0"/>
          </a:p>
          <a:p>
            <a:r>
              <a:rPr lang="ar-IQ" sz="3200" b="1" dirty="0" smtClean="0"/>
              <a:t>مضاعف الميزانية المتوازنة في حالة الضريبة دالة الدخل</a:t>
            </a:r>
            <a:endParaRPr lang="en-US" sz="3200" dirty="0" smtClean="0"/>
          </a:p>
          <a:p>
            <a:r>
              <a:rPr lang="ar-IQ" sz="3200" b="1" dirty="0" smtClean="0"/>
              <a:t>الانتقادات التي وجهت الى الانفاق الحكومي</a:t>
            </a:r>
            <a:endParaRPr lang="en-US" sz="3200" dirty="0" smtClean="0"/>
          </a:p>
          <a:p>
            <a:r>
              <a:rPr lang="ar-IQ" sz="3200" b="1" dirty="0" smtClean="0"/>
              <a:t>نظرية الاستخدام وكمية النقود والطالب الفعّال والتوازن </a:t>
            </a:r>
            <a:r>
              <a:rPr lang="ar-IQ" sz="3200" b="1" dirty="0" err="1" smtClean="0"/>
              <a:t>لكينز</a:t>
            </a:r>
            <a:endParaRPr lang="en-US" sz="3200" dirty="0" smtClean="0"/>
          </a:p>
          <a:p>
            <a:r>
              <a:rPr lang="ar-IQ" sz="3200" b="1" dirty="0" smtClean="0"/>
              <a:t>معادلة كمية الأرصدة </a:t>
            </a:r>
            <a:r>
              <a:rPr lang="ar-IQ" sz="3200" b="1" dirty="0" err="1" smtClean="0"/>
              <a:t>الحقيقية</a:t>
            </a:r>
            <a:r>
              <a:rPr lang="ar-IQ" sz="3200" b="1" dirty="0" smtClean="0"/>
              <a:t> </a:t>
            </a:r>
            <a:r>
              <a:rPr lang="ar-IQ" sz="3200" b="1" dirty="0" err="1" smtClean="0"/>
              <a:t>لكينز</a:t>
            </a:r>
            <a:endParaRPr lang="en-US" sz="3200" dirty="0" smtClean="0"/>
          </a:p>
          <a:p>
            <a:r>
              <a:rPr lang="ar-IQ" sz="3200" b="1" dirty="0" smtClean="0"/>
              <a:t>الانتقادات التي وجهت الى الصياغة الجديدة لنظرية كمية النقود</a:t>
            </a:r>
            <a:endParaRPr lang="en-US" sz="3200" dirty="0" smtClean="0"/>
          </a:p>
          <a:p>
            <a:r>
              <a:rPr lang="ar-IQ" sz="3200" b="1" dirty="0" smtClean="0"/>
              <a:t>الطلب الفعال عند </a:t>
            </a:r>
            <a:r>
              <a:rPr lang="ar-IQ" sz="3200" b="1" dirty="0" err="1" smtClean="0"/>
              <a:t>كينز</a:t>
            </a:r>
            <a:endParaRPr lang="ar-IQ" sz="3200" b="1" dirty="0" smtClean="0"/>
          </a:p>
          <a:p>
            <a:endParaRPr lang="ar-IQ" sz="2000" dirty="0"/>
          </a:p>
        </p:txBody>
      </p:sp>
      <p:sp>
        <p:nvSpPr>
          <p:cNvPr id="4" name="مستطيل 3"/>
          <p:cNvSpPr/>
          <p:nvPr/>
        </p:nvSpPr>
        <p:spPr>
          <a:xfrm>
            <a:off x="457200" y="5791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3124200" y="5486400"/>
            <a:ext cx="1447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dirty="0" smtClean="0"/>
              <a:t>9</a:t>
            </a:r>
            <a:endParaRPr lang="ar-IQ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1122</Words>
  <Application>Microsoft Office PowerPoint</Application>
  <PresentationFormat>عرض على الشاشة (3:4)‏</PresentationFormat>
  <Paragraphs>238</Paragraphs>
  <Slides>23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مشربية</vt:lpstr>
      <vt:lpstr>المــفردات التفصيليه الاقتصــــاد الكلــــــي   الدراســات العلــــــيا  ماجســــــــتير2019  قســـــم الاقتصــــــاد  الجامعه المستنصريه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التضخم والبطاله(منحنى فلبس) والدورات الاقتصاديه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المفردات التفصيليه الاقتصاد الكلي  – للدراسات العليا –  الماجستير –  قسم الاقتصاد الجامعه المستنصريه</dc:title>
  <dc:creator>fujitsu</dc:creator>
  <cp:lastModifiedBy>fujitsu</cp:lastModifiedBy>
  <cp:revision>60</cp:revision>
  <dcterms:created xsi:type="dcterms:W3CDTF">2019-01-30T14:53:19Z</dcterms:created>
  <dcterms:modified xsi:type="dcterms:W3CDTF">2019-12-30T15:55:26Z</dcterms:modified>
</cp:coreProperties>
</file>