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5" autoAdjust="0"/>
    <p:restoredTop sz="94718" autoAdjust="0"/>
  </p:normalViewPr>
  <p:slideViewPr>
    <p:cSldViewPr>
      <p:cViewPr varScale="1">
        <p:scale>
          <a:sx n="50" d="100"/>
          <a:sy n="50" d="100"/>
        </p:scale>
        <p:origin x="-10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B8ABB09-4A1D-463E-8065-109CC2B7EFAA}" type="datetimeFigureOut">
              <a:rPr lang="ar-SA" smtClean="0"/>
              <a:pPr/>
              <a:t>23/03/1441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23/03/1441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23/03/1441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23/03/1441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23/03/1441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23/03/1441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23/03/1441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23/03/1441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23/03/1441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B8ABB09-4A1D-463E-8065-109CC2B7EFAA}" type="datetimeFigureOut">
              <a:rPr lang="ar-SA" smtClean="0"/>
              <a:pPr/>
              <a:t>23/03/1441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B8ABB09-4A1D-463E-8065-109CC2B7EFAA}" type="datetimeFigureOut">
              <a:rPr lang="ar-SA" smtClean="0"/>
              <a:pPr/>
              <a:t>23/03/1441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23/03/1441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40544" y="1628800"/>
            <a:ext cx="8603456" cy="1470025"/>
          </a:xfrm>
        </p:spPr>
        <p:txBody>
          <a:bodyPr>
            <a:noAutofit/>
          </a:bodyPr>
          <a:lstStyle/>
          <a:p>
            <a:pPr algn="ctr"/>
            <a:r>
              <a:rPr lang="ar-IQ" sz="72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مفردات ومصادر الاقتصاد الكلي </a:t>
            </a:r>
            <a:r>
              <a:rPr lang="ar-IQ" sz="7200" b="1" dirty="0" err="1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للماجستيراقتصاد</a:t>
            </a:r>
            <a:endParaRPr lang="ar-IQ" sz="7200" b="1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>
          <a:xfrm>
            <a:off x="540544" y="3933056"/>
            <a:ext cx="8062912" cy="1296144"/>
          </a:xfrm>
        </p:spPr>
        <p:txBody>
          <a:bodyPr>
            <a:noAutofit/>
          </a:bodyPr>
          <a:lstStyle/>
          <a:p>
            <a:r>
              <a:rPr lang="ar-IQ" sz="3600" b="1" smtClean="0"/>
              <a:t>          </a:t>
            </a:r>
            <a:r>
              <a:rPr lang="ar-IQ" sz="3600" b="1" dirty="0" smtClean="0"/>
              <a:t>اْ.م.د: منى يونس حسين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36096" y="2636912"/>
            <a:ext cx="3178696" cy="1143000"/>
          </a:xfrm>
        </p:spPr>
        <p:txBody>
          <a:bodyPr>
            <a:noAutofit/>
          </a:bodyPr>
          <a:lstStyle/>
          <a:p>
            <a:r>
              <a:rPr lang="ar-SA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منى يونس </a:t>
            </a:r>
            <a:br>
              <a:rPr lang="ar-SA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SA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الاقتصاد الكلي</a:t>
            </a:r>
            <a:br>
              <a:rPr lang="ar-SA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SA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دار امجد للنشر والتوزيع</a:t>
            </a:r>
            <a:br>
              <a:rPr lang="ar-SA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SA" sz="6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الاردن </a:t>
            </a:r>
            <a:r>
              <a:rPr lang="ar-SA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، 20</a:t>
            </a:r>
            <a:r>
              <a:rPr lang="ar-SA" sz="6000" b="1" dirty="0" smtClean="0">
                <a:latin typeface="Arabic Typesetting" pitchFamily="66" charset="-78"/>
                <a:cs typeface="Arabic Typesetting" pitchFamily="66" charset="-78"/>
              </a:rPr>
              <a:t>15</a:t>
            </a:r>
            <a:endParaRPr lang="en-US" sz="6000" b="1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عنصر نائب للمحتوى 3" descr="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57717" cy="6669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355976" y="548680"/>
            <a:ext cx="4788024" cy="59046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r"/>
            <a:r>
              <a:rPr lang="ar-SA" sz="4000" b="1" smtClean="0">
                <a:solidFill>
                  <a:schemeClr val="tx1"/>
                </a:solidFill>
              </a:rPr>
              <a:t>اسماعيل محمد        هاشم</a:t>
            </a:r>
            <a:br>
              <a:rPr lang="ar-SA" sz="4000" b="1" smtClean="0">
                <a:solidFill>
                  <a:schemeClr val="tx1"/>
                </a:solidFill>
              </a:rPr>
            </a:br>
            <a:r>
              <a:rPr lang="ar-SA" sz="4000" b="1" smtClean="0">
                <a:solidFill>
                  <a:schemeClr val="tx1"/>
                </a:solidFill>
              </a:rPr>
              <a:t>التحليل الكلي والدورات التجاريه</a:t>
            </a:r>
            <a:br>
              <a:rPr lang="ar-SA" sz="4000" b="1" smtClean="0">
                <a:solidFill>
                  <a:schemeClr val="tx1"/>
                </a:solidFill>
              </a:rPr>
            </a:br>
            <a:r>
              <a:rPr lang="ar-SA" sz="4000" b="1" smtClean="0">
                <a:solidFill>
                  <a:schemeClr val="tx1"/>
                </a:solidFill>
              </a:rPr>
              <a:t>دار الجامعات المصريه </a:t>
            </a:r>
            <a:br>
              <a:rPr lang="ar-SA" sz="4000" b="1" smtClean="0">
                <a:solidFill>
                  <a:schemeClr val="tx1"/>
                </a:solidFill>
              </a:rPr>
            </a:br>
            <a:r>
              <a:rPr lang="ar-SA" sz="4000" b="1" smtClean="0">
                <a:solidFill>
                  <a:schemeClr val="tx1"/>
                </a:solidFill>
              </a:rPr>
              <a:t>الاسكندريه /مصر</a:t>
            </a:r>
            <a:br>
              <a:rPr lang="ar-SA" sz="4000" b="1" smtClean="0">
                <a:solidFill>
                  <a:schemeClr val="tx1"/>
                </a:solidFill>
              </a:rPr>
            </a:br>
            <a:r>
              <a:rPr lang="ar-SA" sz="4000" b="1" smtClean="0">
                <a:solidFill>
                  <a:schemeClr val="tx1"/>
                </a:solidFill>
              </a:rPr>
              <a:t>1973</a:t>
            </a:r>
            <a:endParaRPr lang="ar-IQ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fujitsu\Desktop\اسماعيل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176464" cy="61221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0"/>
            <a:ext cx="8568952" cy="2780928"/>
          </a:xfrm>
        </p:spPr>
        <p:txBody>
          <a:bodyPr>
            <a:noAutofit/>
          </a:bodyPr>
          <a:lstStyle/>
          <a:p>
            <a:pPr algn="ctr"/>
            <a:r>
              <a:rPr lang="ar-SA" sz="6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أي كتاب في الاقتصاد الكلي باللغة العربية</a:t>
            </a:r>
            <a:br>
              <a:rPr lang="ar-SA" sz="6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او أي لغة اخرى</a:t>
            </a:r>
            <a:r>
              <a:rPr lang="ar-IQ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    </a:t>
            </a:r>
            <a:r>
              <a:rPr lang="ar-IQ" sz="6000" dirty="0" smtClean="0"/>
              <a:t/>
            </a:r>
            <a:br>
              <a:rPr lang="ar-IQ" sz="6000" dirty="0" smtClean="0"/>
            </a:br>
            <a:endParaRPr lang="ar-IQ" sz="6000" dirty="0"/>
          </a:p>
        </p:txBody>
      </p:sp>
      <p:pic>
        <p:nvPicPr>
          <p:cNvPr id="4" name="عنصر نائب للمحتوى 4" descr="Book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8352928" cy="4941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686800" cy="1399032"/>
          </a:xfrm>
        </p:spPr>
        <p:txBody>
          <a:bodyPr>
            <a:normAutofit/>
          </a:bodyPr>
          <a:lstStyle/>
          <a:p>
            <a:pPr algn="ctr"/>
            <a:r>
              <a:rPr lang="ar-IQ" b="1" dirty="0" smtClean="0">
                <a:solidFill>
                  <a:schemeClr val="tx1"/>
                </a:solidFill>
              </a:rPr>
              <a:t>مفردات الاقتصاد الكلي </a:t>
            </a:r>
            <a:r>
              <a:rPr lang="ar-IQ" b="1" dirty="0" err="1" smtClean="0">
                <a:solidFill>
                  <a:schemeClr val="tx1"/>
                </a:solidFill>
              </a:rPr>
              <a:t>للماجستيراقتصاد</a:t>
            </a:r>
            <a:endParaRPr lang="ar-IQ" b="1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19256" cy="4975192"/>
          </a:xfrm>
        </p:spPr>
        <p:txBody>
          <a:bodyPr>
            <a:normAutofit fontScale="85000" lnSpcReduction="20000"/>
          </a:bodyPr>
          <a:lstStyle/>
          <a:p>
            <a:r>
              <a:rPr lang="ar-IQ" b="1" dirty="0" smtClean="0"/>
              <a:t>اولا: مفاهيم اساسيه ومقاييس الاقتصاد الكلي</a:t>
            </a:r>
            <a:endParaRPr lang="en-US" dirty="0" smtClean="0"/>
          </a:p>
          <a:p>
            <a:r>
              <a:rPr lang="ar-IQ" b="1" dirty="0" smtClean="0"/>
              <a:t>ثانيا: النظريه الكلاسيكيه</a:t>
            </a:r>
            <a:endParaRPr lang="en-US" dirty="0" smtClean="0"/>
          </a:p>
          <a:p>
            <a:r>
              <a:rPr lang="ar-IQ" b="1" dirty="0" smtClean="0"/>
              <a:t>ثالثا: النظريه </a:t>
            </a:r>
            <a:r>
              <a:rPr lang="ar-IQ" b="1" dirty="0" err="1" smtClean="0"/>
              <a:t>الكينزيه</a:t>
            </a:r>
            <a:endParaRPr lang="en-US" dirty="0" smtClean="0"/>
          </a:p>
          <a:p>
            <a:r>
              <a:rPr lang="ar-IQ" b="1" dirty="0" smtClean="0"/>
              <a:t>رابعا: نظريات دالة الاستهلاك ودالة الاستثمار-- </a:t>
            </a:r>
            <a:r>
              <a:rPr lang="ar-IQ" b="1" dirty="0" err="1" smtClean="0"/>
              <a:t>مابعد</a:t>
            </a:r>
            <a:r>
              <a:rPr lang="ar-IQ" b="1" dirty="0" smtClean="0"/>
              <a:t> </a:t>
            </a:r>
            <a:r>
              <a:rPr lang="ar-IQ" b="1" dirty="0" err="1" smtClean="0"/>
              <a:t>كينز</a:t>
            </a:r>
            <a:endParaRPr lang="en-US" dirty="0" smtClean="0"/>
          </a:p>
          <a:p>
            <a:r>
              <a:rPr lang="ar-IQ" b="1" dirty="0" smtClean="0"/>
              <a:t>خامسا: التوازن العام منحنيات </a:t>
            </a:r>
            <a:r>
              <a:rPr lang="en-US" b="1" dirty="0" smtClean="0"/>
              <a:t>- LM   </a:t>
            </a:r>
            <a:r>
              <a:rPr lang="ar-IQ" b="1" dirty="0" smtClean="0"/>
              <a:t>  </a:t>
            </a:r>
            <a:r>
              <a:rPr lang="en-US" b="1" dirty="0" smtClean="0"/>
              <a:t>IS</a:t>
            </a:r>
            <a:endParaRPr lang="en-US" dirty="0" smtClean="0"/>
          </a:p>
          <a:p>
            <a:r>
              <a:rPr lang="ar-IQ" b="1" dirty="0" smtClean="0"/>
              <a:t>سادسا: عجز </a:t>
            </a:r>
            <a:r>
              <a:rPr lang="ar-IQ" b="1" dirty="0" err="1" smtClean="0"/>
              <a:t>الموازنه</a:t>
            </a:r>
            <a:r>
              <a:rPr lang="ar-IQ" b="1" dirty="0" smtClean="0"/>
              <a:t> وعجز الميزان التجاري في نموذج </a:t>
            </a:r>
            <a:r>
              <a:rPr lang="en-US" b="1" dirty="0" smtClean="0"/>
              <a:t> LM </a:t>
            </a:r>
            <a:r>
              <a:rPr lang="ar-IQ" b="1" dirty="0" err="1" smtClean="0"/>
              <a:t>–</a:t>
            </a:r>
            <a:r>
              <a:rPr lang="ar-IQ" b="1" dirty="0" smtClean="0"/>
              <a:t> </a:t>
            </a:r>
            <a:r>
              <a:rPr lang="en-US" b="1" dirty="0" smtClean="0"/>
              <a:t>IS </a:t>
            </a:r>
            <a:endParaRPr lang="en-US" dirty="0" smtClean="0"/>
          </a:p>
          <a:p>
            <a:r>
              <a:rPr lang="ar-IQ" b="1" dirty="0" smtClean="0"/>
              <a:t>ثامنا: نبذه مختصره عن المدارس </a:t>
            </a:r>
            <a:r>
              <a:rPr lang="ar-IQ" b="1" dirty="0" err="1" smtClean="0"/>
              <a:t>الفكريه</a:t>
            </a:r>
            <a:r>
              <a:rPr lang="ar-IQ" b="1" dirty="0" smtClean="0"/>
              <a:t> الحديثه في الاقتصاد الكلي</a:t>
            </a:r>
            <a:endParaRPr lang="en-US" dirty="0" smtClean="0"/>
          </a:p>
          <a:p>
            <a:r>
              <a:rPr lang="ar-IQ" b="1" dirty="0" smtClean="0"/>
              <a:t>تاسعا: الطلب الكلي والعرض الكلي</a:t>
            </a:r>
          </a:p>
          <a:p>
            <a:r>
              <a:rPr lang="ar-IQ" b="1" dirty="0" smtClean="0"/>
              <a:t>عاشرا:التضخم </a:t>
            </a:r>
            <a:r>
              <a:rPr lang="ar-IQ" b="1" dirty="0" err="1" smtClean="0"/>
              <a:t>والبطاله</a:t>
            </a:r>
            <a:r>
              <a:rPr lang="ar-IQ" b="1" dirty="0" smtClean="0"/>
              <a:t>(منحنى فلبس) والدورات </a:t>
            </a:r>
            <a:r>
              <a:rPr lang="ar-IQ" b="1" dirty="0" err="1" smtClean="0"/>
              <a:t>الاقتصاديه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79712" y="2780928"/>
            <a:ext cx="6552728" cy="1399032"/>
          </a:xfrm>
        </p:spPr>
        <p:txBody>
          <a:bodyPr>
            <a:noAutofit/>
          </a:bodyPr>
          <a:lstStyle/>
          <a:p>
            <a:pPr algn="ctr"/>
            <a:r>
              <a:rPr lang="ar-IQ" sz="9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مصادر الاقتصاد     الكلي </a:t>
            </a:r>
            <a:endParaRPr lang="ar-IQ" sz="9600" b="1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556928" cy="6256394"/>
          </a:xfrm>
        </p:spPr>
      </p:pic>
      <p:sp>
        <p:nvSpPr>
          <p:cNvPr id="6" name="مربع نص 5"/>
          <p:cNvSpPr txBox="1"/>
          <p:nvPr/>
        </p:nvSpPr>
        <p:spPr>
          <a:xfrm>
            <a:off x="4860032" y="980728"/>
            <a:ext cx="3960440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 smtClean="0">
                <a:latin typeface="Arabic Typesetting" pitchFamily="66" charset="-78"/>
                <a:cs typeface="Arabic Typesetting" pitchFamily="66" charset="-78"/>
              </a:rPr>
              <a:t>سامي خليل, نظرية الاقتصاد الكلي</a:t>
            </a:r>
          </a:p>
          <a:p>
            <a:pPr algn="ctr"/>
            <a:r>
              <a:rPr lang="ar-SA" sz="6000" b="1" dirty="0" smtClean="0">
                <a:latin typeface="Arabic Typesetting" pitchFamily="66" charset="-78"/>
                <a:cs typeface="Arabic Typesetting" pitchFamily="66" charset="-78"/>
              </a:rPr>
              <a:t> الكتاب الاول </a:t>
            </a:r>
          </a:p>
          <a:p>
            <a:pPr algn="ctr"/>
            <a:r>
              <a:rPr lang="ar-SA" sz="6000" b="1" dirty="0" smtClean="0">
                <a:latin typeface="Arabic Typesetting" pitchFamily="66" charset="-78"/>
                <a:cs typeface="Arabic Typesetting" pitchFamily="66" charset="-78"/>
              </a:rPr>
              <a:t> الكويت </a:t>
            </a:r>
          </a:p>
          <a:p>
            <a:pPr algn="ctr"/>
            <a:r>
              <a:rPr lang="ar-SA" sz="6000" b="1" dirty="0" smtClean="0">
                <a:latin typeface="Arabic Typesetting" pitchFamily="66" charset="-78"/>
                <a:cs typeface="Arabic Typesetting" pitchFamily="66" charset="-78"/>
              </a:rPr>
              <a:t>1994</a:t>
            </a:r>
            <a:endParaRPr lang="ar-IQ" sz="60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36096" y="620688"/>
            <a:ext cx="3528392" cy="5832648"/>
          </a:xfrm>
        </p:spPr>
        <p:txBody>
          <a:bodyPr>
            <a:noAutofit/>
          </a:bodyPr>
          <a:lstStyle/>
          <a:p>
            <a:r>
              <a:rPr lang="ar-SA" sz="6600" b="1" dirty="0" smtClean="0">
                <a:solidFill>
                  <a:schemeClr val="tx1"/>
                </a:solidFill>
                <a:effectLst/>
                <a:latin typeface="Arabic Typesetting" pitchFamily="66" charset="-78"/>
                <a:ea typeface="+mn-ea"/>
                <a:cs typeface="Arabic Typesetting" pitchFamily="66" charset="-78"/>
              </a:rPr>
              <a:t>سامي خليل</a:t>
            </a:r>
            <a:br>
              <a:rPr lang="ar-SA" sz="6600" b="1" dirty="0" smtClean="0">
                <a:solidFill>
                  <a:schemeClr val="tx1"/>
                </a:solidFill>
                <a:effectLst/>
                <a:latin typeface="Arabic Typesetting" pitchFamily="66" charset="-78"/>
                <a:ea typeface="+mn-ea"/>
                <a:cs typeface="Arabic Typesetting" pitchFamily="66" charset="-78"/>
              </a:rPr>
            </a:br>
            <a:r>
              <a:rPr lang="ar-SA" sz="6600" b="1" dirty="0" smtClean="0">
                <a:solidFill>
                  <a:schemeClr val="tx1"/>
                </a:solidFill>
                <a:effectLst/>
                <a:latin typeface="Arabic Typesetting" pitchFamily="66" charset="-78"/>
                <a:ea typeface="+mn-ea"/>
                <a:cs typeface="Arabic Typesetting" pitchFamily="66" charset="-78"/>
              </a:rPr>
              <a:t> نظرية الاقتصاد الكلي </a:t>
            </a:r>
            <a:br>
              <a:rPr lang="ar-SA" sz="6600" b="1" dirty="0" smtClean="0">
                <a:solidFill>
                  <a:schemeClr val="tx1"/>
                </a:solidFill>
                <a:effectLst/>
                <a:latin typeface="Arabic Typesetting" pitchFamily="66" charset="-78"/>
                <a:ea typeface="+mn-ea"/>
                <a:cs typeface="Arabic Typesetting" pitchFamily="66" charset="-78"/>
              </a:rPr>
            </a:br>
            <a:r>
              <a:rPr lang="ar-SA" sz="6600" b="1" dirty="0" smtClean="0">
                <a:solidFill>
                  <a:schemeClr val="tx1"/>
                </a:solidFill>
                <a:effectLst/>
                <a:latin typeface="Arabic Typesetting" pitchFamily="66" charset="-78"/>
                <a:ea typeface="+mn-ea"/>
                <a:cs typeface="Arabic Typesetting" pitchFamily="66" charset="-78"/>
              </a:rPr>
              <a:t>الكتاب الثاني الكويت،1</a:t>
            </a:r>
            <a:r>
              <a:rPr lang="ar-SA" sz="6600" b="1" dirty="0" smtClean="0">
                <a:solidFill>
                  <a:schemeClr val="tx1"/>
                </a:solidFill>
                <a:effectLst/>
                <a:latin typeface="Arabic Typesetting" pitchFamily="66" charset="-78"/>
                <a:cs typeface="Arabic Typesetting" pitchFamily="66" charset="-78"/>
              </a:rPr>
              <a:t>994</a:t>
            </a:r>
            <a:r>
              <a:rPr lang="ar-IQ" sz="60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ar-IQ" sz="6000" dirty="0" smtClean="0">
                <a:latin typeface="Arabic Typesetting" pitchFamily="66" charset="-78"/>
                <a:cs typeface="Arabic Typesetting" pitchFamily="66" charset="-78"/>
              </a:rPr>
            </a:br>
            <a:endParaRPr lang="ar-IQ" sz="6000" dirty="0"/>
          </a:p>
        </p:txBody>
      </p:sp>
      <p:pic>
        <p:nvPicPr>
          <p:cNvPr id="4" name="عنصر نائب للمحتوى 3" descr="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2255"/>
            <a:ext cx="4860032" cy="66725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220072" y="980728"/>
            <a:ext cx="4176464" cy="5256584"/>
          </a:xfrm>
        </p:spPr>
        <p:txBody>
          <a:bodyPr>
            <a:normAutofit fontScale="90000"/>
          </a:bodyPr>
          <a:lstStyle/>
          <a:p>
            <a:r>
              <a:rPr lang="ar-SA" sz="67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مايكل ايدجمان الاقتصاد الكلي النظرية والسياسات</a:t>
            </a:r>
            <a:br>
              <a:rPr lang="ar-SA" sz="67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SA" sz="67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دار المريخ للنشر </a:t>
            </a:r>
            <a:r>
              <a:rPr lang="ar-SA" sz="6700" b="1" dirty="0" err="1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الرياض </a:t>
            </a:r>
            <a:r>
              <a:rPr lang="ar-SA" sz="67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،</a:t>
            </a:r>
            <a:r>
              <a:rPr lang="ar-SA" sz="5300" b="1" dirty="0" smtClean="0">
                <a:solidFill>
                  <a:schemeClr val="tx1"/>
                </a:solidFill>
              </a:rPr>
              <a:t>1996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pic>
        <p:nvPicPr>
          <p:cNvPr id="4" name="عنصر نائب للمحتوى 3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60032" cy="66725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89240" y="692696"/>
            <a:ext cx="3287216" cy="5184576"/>
          </a:xfrm>
        </p:spPr>
        <p:txBody>
          <a:bodyPr>
            <a:noAutofit/>
          </a:bodyPr>
          <a:lstStyle/>
          <a:p>
            <a:r>
              <a:rPr lang="ar-SA" sz="6000" b="1" dirty="0" err="1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تومي</a:t>
            </a:r>
            <a: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 صالح</a:t>
            </a:r>
            <a:b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مبادئ التحليل الكلي</a:t>
            </a:r>
            <a:b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دار اسامه </a:t>
            </a:r>
            <a:b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SA" sz="6000" b="1" dirty="0" err="1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للطباعه</a:t>
            </a:r>
            <a: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 والنشر</a:t>
            </a:r>
            <a:b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الجزائر، 2009</a:t>
            </a:r>
            <a:endParaRPr lang="ar-IQ" sz="6000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عنصر نائب للمحتوى 3" descr="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714853" cy="64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148064" y="692696"/>
            <a:ext cx="3754760" cy="5472608"/>
          </a:xfrm>
        </p:spPr>
        <p:txBody>
          <a:bodyPr>
            <a:normAutofit fontScale="90000"/>
          </a:bodyPr>
          <a:lstStyle/>
          <a:p>
            <a:r>
              <a:rPr lang="ar-SA" sz="6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عبد السلام الادريسي</a:t>
            </a:r>
            <a:br>
              <a:rPr lang="ar-SA" sz="6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r>
              <a:rPr lang="ar-SA" sz="6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الاقتصاد الكلي</a:t>
            </a:r>
            <a:br>
              <a:rPr lang="ar-SA" sz="6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r>
              <a:rPr lang="ar-SA" sz="6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مطبعة جامعة البصره</a:t>
            </a:r>
            <a:br>
              <a:rPr lang="ar-SA" sz="6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r>
              <a:rPr lang="ar-SA" sz="6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البصره </a:t>
            </a:r>
            <a:r>
              <a:rPr lang="ar-SA" sz="6700" b="1" dirty="0" smtClean="0">
                <a:solidFill>
                  <a:schemeClr val="tx1"/>
                </a:solidFill>
                <a:effectLst/>
                <a:latin typeface="Arabic Typesetting" pitchFamily="66" charset="-78"/>
                <a:cs typeface="Arabic Typesetting" pitchFamily="66" charset="-78"/>
              </a:rPr>
              <a:t>،1986 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/>
            </a:r>
            <a:br>
              <a:rPr lang="en-US" b="1" dirty="0" smtClean="0">
                <a:solidFill>
                  <a:schemeClr val="tx1"/>
                </a:solidFill>
                <a:effectLst/>
              </a:rPr>
            </a:br>
            <a:endParaRPr lang="ar-IQ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عنصر نائب للمحتوى 3" descr="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4615422" cy="6336704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148064" y="548680"/>
            <a:ext cx="3682752" cy="5688632"/>
          </a:xfrm>
        </p:spPr>
        <p:txBody>
          <a:bodyPr>
            <a:normAutofit/>
          </a:bodyPr>
          <a:lstStyle/>
          <a:p>
            <a:pPr algn="ctr"/>
            <a:r>
              <a:rPr lang="ar-SA" sz="6000" b="1" dirty="0" err="1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خزعل</a:t>
            </a:r>
            <a: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6000" b="1" dirty="0" err="1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البيرماني</a:t>
            </a:r>
            <a: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مبادئ الاقتصاد الكلي</a:t>
            </a:r>
            <a:b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مطبعة الديواني</a:t>
            </a:r>
            <a:b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SA" sz="6000" b="1" dirty="0" err="1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بغداد </a:t>
            </a:r>
            <a: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، 1986</a:t>
            </a:r>
            <a:r>
              <a:rPr lang="ar-SA" sz="60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endParaRPr lang="ar-IQ" sz="6000" b="1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عنصر نائب للمحتوى 3" descr="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680520" cy="6426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يوي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واف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125</Words>
  <Application>Microsoft Office PowerPoint</Application>
  <PresentationFormat>عرض على الشاشة (3:4)‏</PresentationFormat>
  <Paragraphs>25</Paragraphs>
  <Slides>12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حيوية</vt:lpstr>
      <vt:lpstr>مفردات ومصادر الاقتصاد الكلي للماجستيراقتصاد</vt:lpstr>
      <vt:lpstr>مفردات الاقتصاد الكلي للماجستيراقتصاد</vt:lpstr>
      <vt:lpstr>مصادر الاقتصاد     الكلي </vt:lpstr>
      <vt:lpstr>الشريحة 4</vt:lpstr>
      <vt:lpstr>سامي خليل  نظرية الاقتصاد الكلي  الكتاب الثاني الكويت،1994 </vt:lpstr>
      <vt:lpstr>مايكل ايدجمان الاقتصاد الكلي النظرية والسياسات دار المريخ للنشر الرياض ،1996 </vt:lpstr>
      <vt:lpstr>تومي صالح مبادئ التحليل الكلي دار اسامه  للطباعه والنشر الجزائر، 2009</vt:lpstr>
      <vt:lpstr>عبد السلام الادريسي الاقتصاد الكلي مطبعة جامعة البصره البصره ،1986  </vt:lpstr>
      <vt:lpstr>خزعل البيرماني مبادئ الاقتصاد الكلي مطبعة الديواني بغداد ، 1986 </vt:lpstr>
      <vt:lpstr>منى يونس  الاقتصاد الكلي دار امجد للنشر والتوزيع الاردن ، 2015</vt:lpstr>
      <vt:lpstr>اسماعيل محمد        هاشم التحليل الكلي والدورات التجاريه دار الجامعات المصريه  الاسكندريه /مصر 1973</vt:lpstr>
      <vt:lpstr>أي كتاب في الاقتصاد الكلي باللغة العربية  او أي لغة اخرى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مفردات ومصادر الاقتصاد الكلي للماجستير</dc:title>
  <dc:creator>fujitsu</dc:creator>
  <cp:lastModifiedBy>fujitsu</cp:lastModifiedBy>
  <cp:revision>45</cp:revision>
  <dcterms:created xsi:type="dcterms:W3CDTF">2018-01-28T13:09:24Z</dcterms:created>
  <dcterms:modified xsi:type="dcterms:W3CDTF">2019-11-20T17:22:12Z</dcterms:modified>
</cp:coreProperties>
</file>