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83" r:id="rId2"/>
    <p:sldId id="314" r:id="rId3"/>
    <p:sldId id="274" r:id="rId4"/>
    <p:sldId id="276" r:id="rId5"/>
    <p:sldId id="257" r:id="rId6"/>
    <p:sldId id="284" r:id="rId7"/>
    <p:sldId id="287" r:id="rId8"/>
    <p:sldId id="288" r:id="rId9"/>
    <p:sldId id="289" r:id="rId10"/>
    <p:sldId id="290" r:id="rId11"/>
    <p:sldId id="291" r:id="rId12"/>
    <p:sldId id="292" r:id="rId13"/>
    <p:sldId id="293" r:id="rId14"/>
    <p:sldId id="295" r:id="rId15"/>
    <p:sldId id="296" r:id="rId16"/>
    <p:sldId id="315" r:id="rId17"/>
    <p:sldId id="297" r:id="rId18"/>
    <p:sldId id="316" r:id="rId19"/>
    <p:sldId id="298" r:id="rId20"/>
    <p:sldId id="317" r:id="rId21"/>
    <p:sldId id="299" r:id="rId22"/>
    <p:sldId id="318" r:id="rId23"/>
    <p:sldId id="319" r:id="rId24"/>
    <p:sldId id="300" r:id="rId25"/>
    <p:sldId id="320" r:id="rId26"/>
    <p:sldId id="321" r:id="rId27"/>
    <p:sldId id="322" r:id="rId28"/>
    <p:sldId id="323" r:id="rId29"/>
    <p:sldId id="324" r:id="rId30"/>
    <p:sldId id="301" r:id="rId31"/>
    <p:sldId id="302" r:id="rId32"/>
    <p:sldId id="303" r:id="rId33"/>
    <p:sldId id="304" r:id="rId34"/>
    <p:sldId id="305" r:id="rId35"/>
    <p:sldId id="306" r:id="rId36"/>
    <p:sldId id="307" r:id="rId37"/>
    <p:sldId id="308" r:id="rId38"/>
    <p:sldId id="309"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DD4BC1"/>
    <a:srgbClr val="CCCC00"/>
    <a:srgbClr val="CC9900"/>
    <a:srgbClr val="CC99FF"/>
    <a:srgbClr val="9942E0"/>
    <a:srgbClr val="CCECFF"/>
    <a:srgbClr val="33CCCC"/>
    <a:srgbClr val="FFCC66"/>
    <a:srgbClr val="63EC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84" autoAdjust="0"/>
    <p:restoredTop sz="94758" autoAdjust="0"/>
  </p:normalViewPr>
  <p:slideViewPr>
    <p:cSldViewPr>
      <p:cViewPr>
        <p:scale>
          <a:sx n="60" d="100"/>
          <a:sy n="60" d="100"/>
        </p:scale>
        <p:origin x="-876" y="-29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C4D615-6FD4-45D2-A7B4-F80D133999F4}" type="doc">
      <dgm:prSet loTypeId="urn:microsoft.com/office/officeart/2008/layout/RadialCluster" loCatId="cycle" qsTypeId="urn:microsoft.com/office/officeart/2005/8/quickstyle/3d2" qsCatId="3D" csTypeId="urn:microsoft.com/office/officeart/2005/8/colors/accent1_2" csCatId="accent1" phldr="1"/>
      <dgm:spPr/>
      <dgm:t>
        <a:bodyPr/>
        <a:lstStyle/>
        <a:p>
          <a:endParaRPr lang="en-US"/>
        </a:p>
      </dgm:t>
    </dgm:pt>
    <dgm:pt modelId="{3C2A5F03-FC1F-48CC-BE58-841730F9ADDA}">
      <dgm:prSet phldrT="[نص]" phldr="1"/>
      <dgm:spPr/>
      <dgm:t>
        <a:bodyPr/>
        <a:lstStyle/>
        <a:p>
          <a:endParaRPr lang="en-US" dirty="0"/>
        </a:p>
      </dgm:t>
    </dgm:pt>
    <dgm:pt modelId="{E05C8848-E6F3-4595-B77C-E0BE7CD60FE6}" type="parTrans" cxnId="{3CDF77C3-9D9E-49BD-90FF-E4C9763E9FFE}">
      <dgm:prSet/>
      <dgm:spPr/>
      <dgm:t>
        <a:bodyPr/>
        <a:lstStyle/>
        <a:p>
          <a:endParaRPr lang="en-US"/>
        </a:p>
      </dgm:t>
    </dgm:pt>
    <dgm:pt modelId="{C042F7A1-031A-4AF8-ADB4-2CD5CFE14D21}" type="sibTrans" cxnId="{3CDF77C3-9D9E-49BD-90FF-E4C9763E9FFE}">
      <dgm:prSet/>
      <dgm:spPr/>
      <dgm:t>
        <a:bodyPr/>
        <a:lstStyle/>
        <a:p>
          <a:endParaRPr lang="en-US"/>
        </a:p>
      </dgm:t>
    </dgm:pt>
    <dgm:pt modelId="{23E6CE59-85D0-41C2-BB30-CBA64D5E7573}">
      <dgm:prSet phldrT="[نص]" phldr="1"/>
      <dgm:spPr/>
      <dgm:t>
        <a:bodyPr/>
        <a:lstStyle/>
        <a:p>
          <a:endParaRPr lang="en-US" dirty="0"/>
        </a:p>
      </dgm:t>
    </dgm:pt>
    <dgm:pt modelId="{0869EF2F-AE11-4772-964A-75D1C291BFDA}" type="parTrans" cxnId="{F7D337E9-49D5-4627-B64A-E120036C28EC}">
      <dgm:prSet/>
      <dgm:spPr/>
      <dgm:t>
        <a:bodyPr/>
        <a:lstStyle/>
        <a:p>
          <a:endParaRPr lang="en-US"/>
        </a:p>
      </dgm:t>
    </dgm:pt>
    <dgm:pt modelId="{D5B37196-7AA8-4F1E-B914-2FA99BC5722D}" type="sibTrans" cxnId="{F7D337E9-49D5-4627-B64A-E120036C28EC}">
      <dgm:prSet/>
      <dgm:spPr/>
      <dgm:t>
        <a:bodyPr/>
        <a:lstStyle/>
        <a:p>
          <a:endParaRPr lang="en-US"/>
        </a:p>
      </dgm:t>
    </dgm:pt>
    <dgm:pt modelId="{713068D0-8FF9-49E5-BD52-40DB0CCF9CEB}">
      <dgm:prSet phldrT="[نص]"/>
      <dgm:spPr/>
      <dgm:t>
        <a:bodyPr/>
        <a:lstStyle/>
        <a:p>
          <a:r>
            <a:rPr lang="ar-IQ" b="1" dirty="0" smtClean="0">
              <a:latin typeface="Calibri"/>
              <a:ea typeface="Calibri"/>
              <a:cs typeface="Arial"/>
            </a:rPr>
            <a:t>موضوعي </a:t>
          </a:r>
          <a:endParaRPr lang="en-US" dirty="0"/>
        </a:p>
      </dgm:t>
    </dgm:pt>
    <dgm:pt modelId="{7B9CDA48-9FAA-4564-A3BB-70B389C3D1B5}" type="parTrans" cxnId="{F381DB15-482B-4523-B8CA-AC69A5560839}">
      <dgm:prSet/>
      <dgm:spPr/>
      <dgm:t>
        <a:bodyPr/>
        <a:lstStyle/>
        <a:p>
          <a:endParaRPr lang="en-US"/>
        </a:p>
      </dgm:t>
    </dgm:pt>
    <dgm:pt modelId="{686E9FB5-3346-4EEA-9AF9-8B44806268A3}" type="sibTrans" cxnId="{F381DB15-482B-4523-B8CA-AC69A5560839}">
      <dgm:prSet/>
      <dgm:spPr/>
      <dgm:t>
        <a:bodyPr/>
        <a:lstStyle/>
        <a:p>
          <a:endParaRPr lang="en-US"/>
        </a:p>
      </dgm:t>
    </dgm:pt>
    <dgm:pt modelId="{9AB4CD2D-3F69-4C32-A027-DED73895FFF1}">
      <dgm:prSet phldrT="[نص]"/>
      <dgm:spPr/>
      <dgm:t>
        <a:bodyPr/>
        <a:lstStyle/>
        <a:p>
          <a:r>
            <a:rPr lang="ar-IQ" b="1" dirty="0" smtClean="0">
              <a:latin typeface="Calibri"/>
              <a:ea typeface="Calibri"/>
              <a:cs typeface="Arial"/>
            </a:rPr>
            <a:t>ذاتي أو سلوكي </a:t>
          </a:r>
          <a:endParaRPr lang="en-US" dirty="0"/>
        </a:p>
      </dgm:t>
    </dgm:pt>
    <dgm:pt modelId="{18785DD1-9FD3-4231-ADD2-4FB562D9F797}" type="parTrans" cxnId="{9C96DDC5-B613-4477-AE39-10D9E51F3C3D}">
      <dgm:prSet/>
      <dgm:spPr/>
      <dgm:t>
        <a:bodyPr/>
        <a:lstStyle/>
        <a:p>
          <a:endParaRPr lang="en-US"/>
        </a:p>
      </dgm:t>
    </dgm:pt>
    <dgm:pt modelId="{7F9E1E57-8365-4583-BCA7-89828EC62CAA}" type="sibTrans" cxnId="{9C96DDC5-B613-4477-AE39-10D9E51F3C3D}">
      <dgm:prSet/>
      <dgm:spPr/>
      <dgm:t>
        <a:bodyPr/>
        <a:lstStyle/>
        <a:p>
          <a:endParaRPr lang="en-US"/>
        </a:p>
      </dgm:t>
    </dgm:pt>
    <dgm:pt modelId="{A37901DE-BA48-4C80-8E5C-551FA25018A1}" type="pres">
      <dgm:prSet presAssocID="{4CC4D615-6FD4-45D2-A7B4-F80D133999F4}" presName="Name0" presStyleCnt="0">
        <dgm:presLayoutVars>
          <dgm:chMax val="1"/>
          <dgm:chPref val="1"/>
          <dgm:dir/>
          <dgm:animOne val="branch"/>
          <dgm:animLvl val="lvl"/>
        </dgm:presLayoutVars>
      </dgm:prSet>
      <dgm:spPr/>
      <dgm:t>
        <a:bodyPr/>
        <a:lstStyle/>
        <a:p>
          <a:pPr rtl="1"/>
          <a:endParaRPr lang="ar-IQ"/>
        </a:p>
      </dgm:t>
    </dgm:pt>
    <dgm:pt modelId="{3AC56860-F0FE-46A5-B498-BAF58FB49914}" type="pres">
      <dgm:prSet presAssocID="{3C2A5F03-FC1F-48CC-BE58-841730F9ADDA}" presName="singleCycle" presStyleCnt="0"/>
      <dgm:spPr/>
    </dgm:pt>
    <dgm:pt modelId="{3C91897F-F033-4460-BE71-F9A1B1102F07}" type="pres">
      <dgm:prSet presAssocID="{3C2A5F03-FC1F-48CC-BE58-841730F9ADDA}" presName="singleCenter" presStyleLbl="node1" presStyleIdx="0" presStyleCnt="4" custScaleX="9294" custScaleY="4115">
        <dgm:presLayoutVars>
          <dgm:chMax val="7"/>
          <dgm:chPref val="7"/>
        </dgm:presLayoutVars>
      </dgm:prSet>
      <dgm:spPr/>
      <dgm:t>
        <a:bodyPr/>
        <a:lstStyle/>
        <a:p>
          <a:pPr rtl="1"/>
          <a:endParaRPr lang="ar-IQ"/>
        </a:p>
      </dgm:t>
    </dgm:pt>
    <dgm:pt modelId="{263BB8F0-3F87-4362-B6BC-FBE1340D2AE1}" type="pres">
      <dgm:prSet presAssocID="{0869EF2F-AE11-4772-964A-75D1C291BFDA}" presName="Name56" presStyleLbl="parChTrans1D2" presStyleIdx="0" presStyleCnt="3"/>
      <dgm:spPr/>
      <dgm:t>
        <a:bodyPr/>
        <a:lstStyle/>
        <a:p>
          <a:pPr rtl="1"/>
          <a:endParaRPr lang="ar-IQ"/>
        </a:p>
      </dgm:t>
    </dgm:pt>
    <dgm:pt modelId="{2F5BEA2D-21B2-47BB-BC32-4E212B8D6D0F}" type="pres">
      <dgm:prSet presAssocID="{23E6CE59-85D0-41C2-BB30-CBA64D5E7573}" presName="text0" presStyleLbl="node1" presStyleIdx="1" presStyleCnt="4" custFlipVert="0" custFlipHor="0" custScaleX="6141" custScaleY="37366" custRadScaleRad="62546" custRadScaleInc="2689">
        <dgm:presLayoutVars>
          <dgm:bulletEnabled val="1"/>
        </dgm:presLayoutVars>
      </dgm:prSet>
      <dgm:spPr/>
      <dgm:t>
        <a:bodyPr/>
        <a:lstStyle/>
        <a:p>
          <a:pPr rtl="1"/>
          <a:endParaRPr lang="ar-IQ"/>
        </a:p>
      </dgm:t>
    </dgm:pt>
    <dgm:pt modelId="{A98B64E6-171D-4CDC-A9CE-6ADAAD761EE0}" type="pres">
      <dgm:prSet presAssocID="{7B9CDA48-9FAA-4564-A3BB-70B389C3D1B5}" presName="Name56" presStyleLbl="parChTrans1D2" presStyleIdx="1" presStyleCnt="3"/>
      <dgm:spPr/>
      <dgm:t>
        <a:bodyPr/>
        <a:lstStyle/>
        <a:p>
          <a:pPr rtl="1"/>
          <a:endParaRPr lang="ar-IQ"/>
        </a:p>
      </dgm:t>
    </dgm:pt>
    <dgm:pt modelId="{567AC0BF-6DDE-4E52-AF9D-3712CBF397B7}" type="pres">
      <dgm:prSet presAssocID="{713068D0-8FF9-49E5-BD52-40DB0CCF9CEB}" presName="text0" presStyleLbl="node1" presStyleIdx="2" presStyleCnt="4" custScaleX="350858" custScaleY="203286" custRadScaleRad="175433" custRadScaleInc="-13415">
        <dgm:presLayoutVars>
          <dgm:bulletEnabled val="1"/>
        </dgm:presLayoutVars>
      </dgm:prSet>
      <dgm:spPr/>
      <dgm:t>
        <a:bodyPr/>
        <a:lstStyle/>
        <a:p>
          <a:endParaRPr lang="en-US"/>
        </a:p>
      </dgm:t>
    </dgm:pt>
    <dgm:pt modelId="{7AA676D6-90C4-40BD-9C37-958CEC00D8C9}" type="pres">
      <dgm:prSet presAssocID="{18785DD1-9FD3-4231-ADD2-4FB562D9F797}" presName="Name56" presStyleLbl="parChTrans1D2" presStyleIdx="2" presStyleCnt="3"/>
      <dgm:spPr/>
      <dgm:t>
        <a:bodyPr/>
        <a:lstStyle/>
        <a:p>
          <a:pPr rtl="1"/>
          <a:endParaRPr lang="ar-IQ"/>
        </a:p>
      </dgm:t>
    </dgm:pt>
    <dgm:pt modelId="{99733504-9171-4C91-807D-898D950C3872}" type="pres">
      <dgm:prSet presAssocID="{9AB4CD2D-3F69-4C32-A027-DED73895FFF1}" presName="text0" presStyleLbl="node1" presStyleIdx="3" presStyleCnt="4" custScaleX="331047" custScaleY="194698" custRadScaleRad="152275" custRadScaleInc="11930">
        <dgm:presLayoutVars>
          <dgm:bulletEnabled val="1"/>
        </dgm:presLayoutVars>
      </dgm:prSet>
      <dgm:spPr/>
      <dgm:t>
        <a:bodyPr/>
        <a:lstStyle/>
        <a:p>
          <a:endParaRPr lang="en-US"/>
        </a:p>
      </dgm:t>
    </dgm:pt>
  </dgm:ptLst>
  <dgm:cxnLst>
    <dgm:cxn modelId="{51303253-CA6C-4888-A979-0A7F8B285F07}" type="presOf" srcId="{9AB4CD2D-3F69-4C32-A027-DED73895FFF1}" destId="{99733504-9171-4C91-807D-898D950C3872}" srcOrd="0" destOrd="0" presId="urn:microsoft.com/office/officeart/2008/layout/RadialCluster"/>
    <dgm:cxn modelId="{F381DB15-482B-4523-B8CA-AC69A5560839}" srcId="{3C2A5F03-FC1F-48CC-BE58-841730F9ADDA}" destId="{713068D0-8FF9-49E5-BD52-40DB0CCF9CEB}" srcOrd="1" destOrd="0" parTransId="{7B9CDA48-9FAA-4564-A3BB-70B389C3D1B5}" sibTransId="{686E9FB5-3346-4EEA-9AF9-8B44806268A3}"/>
    <dgm:cxn modelId="{9C96DDC5-B613-4477-AE39-10D9E51F3C3D}" srcId="{3C2A5F03-FC1F-48CC-BE58-841730F9ADDA}" destId="{9AB4CD2D-3F69-4C32-A027-DED73895FFF1}" srcOrd="2" destOrd="0" parTransId="{18785DD1-9FD3-4231-ADD2-4FB562D9F797}" sibTransId="{7F9E1E57-8365-4583-BCA7-89828EC62CAA}"/>
    <dgm:cxn modelId="{86E4AFB5-363B-421F-B17E-E5AC8BD449BC}" type="presOf" srcId="{18785DD1-9FD3-4231-ADD2-4FB562D9F797}" destId="{7AA676D6-90C4-40BD-9C37-958CEC00D8C9}" srcOrd="0" destOrd="0" presId="urn:microsoft.com/office/officeart/2008/layout/RadialCluster"/>
    <dgm:cxn modelId="{B9F6D451-3130-4323-BA89-7709B543F5F8}" type="presOf" srcId="{0869EF2F-AE11-4772-964A-75D1C291BFDA}" destId="{263BB8F0-3F87-4362-B6BC-FBE1340D2AE1}" srcOrd="0" destOrd="0" presId="urn:microsoft.com/office/officeart/2008/layout/RadialCluster"/>
    <dgm:cxn modelId="{F7D337E9-49D5-4627-B64A-E120036C28EC}" srcId="{3C2A5F03-FC1F-48CC-BE58-841730F9ADDA}" destId="{23E6CE59-85D0-41C2-BB30-CBA64D5E7573}" srcOrd="0" destOrd="0" parTransId="{0869EF2F-AE11-4772-964A-75D1C291BFDA}" sibTransId="{D5B37196-7AA8-4F1E-B914-2FA99BC5722D}"/>
    <dgm:cxn modelId="{36520DEF-88C3-4C6E-8F52-97A67C80A5BD}" type="presOf" srcId="{713068D0-8FF9-49E5-BD52-40DB0CCF9CEB}" destId="{567AC0BF-6DDE-4E52-AF9D-3712CBF397B7}" srcOrd="0" destOrd="0" presId="urn:microsoft.com/office/officeart/2008/layout/RadialCluster"/>
    <dgm:cxn modelId="{3CDF77C3-9D9E-49BD-90FF-E4C9763E9FFE}" srcId="{4CC4D615-6FD4-45D2-A7B4-F80D133999F4}" destId="{3C2A5F03-FC1F-48CC-BE58-841730F9ADDA}" srcOrd="0" destOrd="0" parTransId="{E05C8848-E6F3-4595-B77C-E0BE7CD60FE6}" sibTransId="{C042F7A1-031A-4AF8-ADB4-2CD5CFE14D21}"/>
    <dgm:cxn modelId="{2AE704B8-007E-47D7-B135-AFAEF1E29F05}" type="presOf" srcId="{4CC4D615-6FD4-45D2-A7B4-F80D133999F4}" destId="{A37901DE-BA48-4C80-8E5C-551FA25018A1}" srcOrd="0" destOrd="0" presId="urn:microsoft.com/office/officeart/2008/layout/RadialCluster"/>
    <dgm:cxn modelId="{323EF421-FFDA-467D-B443-DEF6079481F9}" type="presOf" srcId="{7B9CDA48-9FAA-4564-A3BB-70B389C3D1B5}" destId="{A98B64E6-171D-4CDC-A9CE-6ADAAD761EE0}" srcOrd="0" destOrd="0" presId="urn:microsoft.com/office/officeart/2008/layout/RadialCluster"/>
    <dgm:cxn modelId="{D4ADD965-EA6A-4A2D-B4AF-A68A351448D8}" type="presOf" srcId="{3C2A5F03-FC1F-48CC-BE58-841730F9ADDA}" destId="{3C91897F-F033-4460-BE71-F9A1B1102F07}" srcOrd="0" destOrd="0" presId="urn:microsoft.com/office/officeart/2008/layout/RadialCluster"/>
    <dgm:cxn modelId="{DCFD7E8A-AC6D-4204-852E-9007930E3962}" type="presOf" srcId="{23E6CE59-85D0-41C2-BB30-CBA64D5E7573}" destId="{2F5BEA2D-21B2-47BB-BC32-4E212B8D6D0F}" srcOrd="0" destOrd="0" presId="urn:microsoft.com/office/officeart/2008/layout/RadialCluster"/>
    <dgm:cxn modelId="{8B2F9604-291B-4ECF-ABE8-954E7AEFBFBA}" type="presParOf" srcId="{A37901DE-BA48-4C80-8E5C-551FA25018A1}" destId="{3AC56860-F0FE-46A5-B498-BAF58FB49914}" srcOrd="0" destOrd="0" presId="urn:microsoft.com/office/officeart/2008/layout/RadialCluster"/>
    <dgm:cxn modelId="{3F1E2056-0919-4FFE-855A-59FE17A0127E}" type="presParOf" srcId="{3AC56860-F0FE-46A5-B498-BAF58FB49914}" destId="{3C91897F-F033-4460-BE71-F9A1B1102F07}" srcOrd="0" destOrd="0" presId="urn:microsoft.com/office/officeart/2008/layout/RadialCluster"/>
    <dgm:cxn modelId="{D447B964-C34B-43AA-9A65-6350901EC862}" type="presParOf" srcId="{3AC56860-F0FE-46A5-B498-BAF58FB49914}" destId="{263BB8F0-3F87-4362-B6BC-FBE1340D2AE1}" srcOrd="1" destOrd="0" presId="urn:microsoft.com/office/officeart/2008/layout/RadialCluster"/>
    <dgm:cxn modelId="{81DAED0B-CCD5-4988-B476-FE5BCCB0FC15}" type="presParOf" srcId="{3AC56860-F0FE-46A5-B498-BAF58FB49914}" destId="{2F5BEA2D-21B2-47BB-BC32-4E212B8D6D0F}" srcOrd="2" destOrd="0" presId="urn:microsoft.com/office/officeart/2008/layout/RadialCluster"/>
    <dgm:cxn modelId="{C42847B5-6EED-4A38-BCC5-B3EC7AEE23B0}" type="presParOf" srcId="{3AC56860-F0FE-46A5-B498-BAF58FB49914}" destId="{A98B64E6-171D-4CDC-A9CE-6ADAAD761EE0}" srcOrd="3" destOrd="0" presId="urn:microsoft.com/office/officeart/2008/layout/RadialCluster"/>
    <dgm:cxn modelId="{D9E67FF7-8E25-44DE-8D76-F72A070E168A}" type="presParOf" srcId="{3AC56860-F0FE-46A5-B498-BAF58FB49914}" destId="{567AC0BF-6DDE-4E52-AF9D-3712CBF397B7}" srcOrd="4" destOrd="0" presId="urn:microsoft.com/office/officeart/2008/layout/RadialCluster"/>
    <dgm:cxn modelId="{A61FF260-584E-498E-A339-C328BC9D43A6}" type="presParOf" srcId="{3AC56860-F0FE-46A5-B498-BAF58FB49914}" destId="{7AA676D6-90C4-40BD-9C37-958CEC00D8C9}" srcOrd="5" destOrd="0" presId="urn:microsoft.com/office/officeart/2008/layout/RadialCluster"/>
    <dgm:cxn modelId="{956B51FB-4120-46E4-9A71-8661FF1D5758}" type="presParOf" srcId="{3AC56860-F0FE-46A5-B498-BAF58FB49914}" destId="{99733504-9171-4C91-807D-898D950C3872}"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1897F-F033-4460-BE71-F9A1B1102F07}">
      <dsp:nvSpPr>
        <dsp:cNvPr id="0" name=""/>
        <dsp:cNvSpPr/>
      </dsp:nvSpPr>
      <dsp:spPr>
        <a:xfrm>
          <a:off x="3679570" y="1947123"/>
          <a:ext cx="103273" cy="4572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endParaRPr lang="en-US" sz="500" kern="1200" dirty="0"/>
        </a:p>
      </dsp:txBody>
      <dsp:txXfrm>
        <a:off x="3681802" y="1949355"/>
        <a:ext cx="98809" cy="41261"/>
      </dsp:txXfrm>
    </dsp:sp>
    <dsp:sp modelId="{263BB8F0-3F87-4362-B6BC-FBE1340D2AE1}">
      <dsp:nvSpPr>
        <dsp:cNvPr id="0" name=""/>
        <dsp:cNvSpPr/>
      </dsp:nvSpPr>
      <dsp:spPr>
        <a:xfrm rot="16296804">
          <a:off x="3291691" y="1494391"/>
          <a:ext cx="905823" cy="0"/>
        </a:xfrm>
        <a:custGeom>
          <a:avLst/>
          <a:gdLst/>
          <a:ahLst/>
          <a:cxnLst/>
          <a:rect l="0" t="0" r="0" b="0"/>
          <a:pathLst>
            <a:path>
              <a:moveTo>
                <a:pt x="0" y="0"/>
              </a:moveTo>
              <a:lnTo>
                <a:pt x="905823"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F5BEA2D-21B2-47BB-BC32-4E212B8D6D0F}">
      <dsp:nvSpPr>
        <dsp:cNvPr id="0" name=""/>
        <dsp:cNvSpPr/>
      </dsp:nvSpPr>
      <dsp:spPr>
        <a:xfrm>
          <a:off x="3738412" y="763471"/>
          <a:ext cx="45719" cy="27818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endParaRPr lang="en-US" sz="500" kern="1200" dirty="0"/>
        </a:p>
      </dsp:txBody>
      <dsp:txXfrm>
        <a:off x="3740644" y="765703"/>
        <a:ext cx="41255" cy="273724"/>
      </dsp:txXfrm>
    </dsp:sp>
    <dsp:sp modelId="{A98B64E6-171D-4CDC-A9CE-6ADAAD761EE0}">
      <dsp:nvSpPr>
        <dsp:cNvPr id="0" name=""/>
        <dsp:cNvSpPr/>
      </dsp:nvSpPr>
      <dsp:spPr>
        <a:xfrm rot="1281543">
          <a:off x="3740762" y="2213324"/>
          <a:ext cx="1225354" cy="0"/>
        </a:xfrm>
        <a:custGeom>
          <a:avLst/>
          <a:gdLst/>
          <a:ahLst/>
          <a:cxnLst/>
          <a:rect l="0" t="0" r="0" b="0"/>
          <a:pathLst>
            <a:path>
              <a:moveTo>
                <a:pt x="0" y="0"/>
              </a:moveTo>
              <a:lnTo>
                <a:pt x="1225354"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67AC0BF-6DDE-4E52-AF9D-3712CBF397B7}">
      <dsp:nvSpPr>
        <dsp:cNvPr id="0" name=""/>
        <dsp:cNvSpPr/>
      </dsp:nvSpPr>
      <dsp:spPr>
        <a:xfrm>
          <a:off x="4924036" y="2190503"/>
          <a:ext cx="2612123" cy="151345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lang="ar-IQ" sz="3400" b="1" kern="1200" dirty="0" smtClean="0">
              <a:latin typeface="Calibri"/>
              <a:ea typeface="Calibri"/>
              <a:cs typeface="Arial"/>
            </a:rPr>
            <a:t>موضوعي </a:t>
          </a:r>
          <a:endParaRPr lang="en-US" sz="3400" kern="1200" dirty="0"/>
        </a:p>
      </dsp:txBody>
      <dsp:txXfrm>
        <a:off x="4997917" y="2264384"/>
        <a:ext cx="2464361" cy="1365694"/>
      </dsp:txXfrm>
    </dsp:sp>
    <dsp:sp modelId="{7AA676D6-90C4-40BD-9C37-958CEC00D8C9}">
      <dsp:nvSpPr>
        <dsp:cNvPr id="0" name=""/>
        <dsp:cNvSpPr/>
      </dsp:nvSpPr>
      <dsp:spPr>
        <a:xfrm rot="9429480">
          <a:off x="2520308" y="2225927"/>
          <a:ext cx="1206572" cy="0"/>
        </a:xfrm>
        <a:custGeom>
          <a:avLst/>
          <a:gdLst/>
          <a:ahLst/>
          <a:cxnLst/>
          <a:rect l="0" t="0" r="0" b="0"/>
          <a:pathLst>
            <a:path>
              <a:moveTo>
                <a:pt x="0" y="0"/>
              </a:moveTo>
              <a:lnTo>
                <a:pt x="1206572"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9733504-9171-4C91-807D-898D950C3872}">
      <dsp:nvSpPr>
        <dsp:cNvPr id="0" name=""/>
        <dsp:cNvSpPr/>
      </dsp:nvSpPr>
      <dsp:spPr>
        <a:xfrm>
          <a:off x="102987" y="2254439"/>
          <a:ext cx="2464631" cy="144951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lang="ar-IQ" sz="3400" b="1" kern="1200" dirty="0" smtClean="0">
              <a:latin typeface="Calibri"/>
              <a:ea typeface="Calibri"/>
              <a:cs typeface="Arial"/>
            </a:rPr>
            <a:t>ذاتي أو سلوكي </a:t>
          </a:r>
          <a:endParaRPr lang="en-US" sz="3400" kern="1200" dirty="0"/>
        </a:p>
      </dsp:txBody>
      <dsp:txXfrm>
        <a:off x="173747" y="2325199"/>
        <a:ext cx="2323111" cy="130799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DE53F25-8D8E-4A22-A810-B5F04EE64963}" type="datetimeFigureOut">
              <a:rPr lang="ar-IQ" smtClean="0"/>
              <a:t>20/04/1441</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C575581-8ECB-4901-8A62-61070B21E359}" type="slidenum">
              <a:rPr lang="ar-IQ" smtClean="0"/>
              <a:t>‹#›</a:t>
            </a:fld>
            <a:endParaRPr lang="ar-IQ"/>
          </a:p>
        </p:txBody>
      </p:sp>
    </p:spTree>
    <p:extLst>
      <p:ext uri="{BB962C8B-B14F-4D97-AF65-F5344CB8AC3E}">
        <p14:creationId xmlns:p14="http://schemas.microsoft.com/office/powerpoint/2010/main" val="140204394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EC575581-8ECB-4901-8A62-61070B21E359}" type="slidenum">
              <a:rPr lang="ar-IQ" smtClean="0"/>
              <a:t>5</a:t>
            </a:fld>
            <a:endParaRPr lang="ar-IQ"/>
          </a:p>
        </p:txBody>
      </p:sp>
    </p:spTree>
    <p:extLst>
      <p:ext uri="{BB962C8B-B14F-4D97-AF65-F5344CB8AC3E}">
        <p14:creationId xmlns:p14="http://schemas.microsoft.com/office/powerpoint/2010/main" val="2134599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EC575581-8ECB-4901-8A62-61070B21E359}" type="slidenum">
              <a:rPr lang="ar-IQ" smtClean="0"/>
              <a:t>14</a:t>
            </a:fld>
            <a:endParaRPr lang="ar-IQ"/>
          </a:p>
        </p:txBody>
      </p:sp>
    </p:spTree>
    <p:extLst>
      <p:ext uri="{BB962C8B-B14F-4D97-AF65-F5344CB8AC3E}">
        <p14:creationId xmlns:p14="http://schemas.microsoft.com/office/powerpoint/2010/main" val="2428330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EC575581-8ECB-4901-8A62-61070B21E359}" type="slidenum">
              <a:rPr lang="ar-IQ" smtClean="0"/>
              <a:t>15</a:t>
            </a:fld>
            <a:endParaRPr lang="ar-IQ"/>
          </a:p>
        </p:txBody>
      </p:sp>
    </p:spTree>
    <p:extLst>
      <p:ext uri="{BB962C8B-B14F-4D97-AF65-F5344CB8AC3E}">
        <p14:creationId xmlns:p14="http://schemas.microsoft.com/office/powerpoint/2010/main" val="2428330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EC575581-8ECB-4901-8A62-61070B21E359}" type="slidenum">
              <a:rPr lang="ar-IQ" smtClean="0"/>
              <a:t>24</a:t>
            </a:fld>
            <a:endParaRPr lang="ar-IQ"/>
          </a:p>
        </p:txBody>
      </p:sp>
    </p:spTree>
    <p:extLst>
      <p:ext uri="{BB962C8B-B14F-4D97-AF65-F5344CB8AC3E}">
        <p14:creationId xmlns:p14="http://schemas.microsoft.com/office/powerpoint/2010/main" val="2428330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EC575581-8ECB-4901-8A62-61070B21E359}" type="slidenum">
              <a:rPr lang="ar-IQ" smtClean="0"/>
              <a:t>31</a:t>
            </a:fld>
            <a:endParaRPr lang="ar-IQ"/>
          </a:p>
        </p:txBody>
      </p:sp>
    </p:spTree>
    <p:extLst>
      <p:ext uri="{BB962C8B-B14F-4D97-AF65-F5344CB8AC3E}">
        <p14:creationId xmlns:p14="http://schemas.microsoft.com/office/powerpoint/2010/main" val="2428330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EC575581-8ECB-4901-8A62-61070B21E359}" type="slidenum">
              <a:rPr lang="ar-IQ" smtClean="0"/>
              <a:t>32</a:t>
            </a:fld>
            <a:endParaRPr lang="ar-IQ"/>
          </a:p>
        </p:txBody>
      </p:sp>
    </p:spTree>
    <p:extLst>
      <p:ext uri="{BB962C8B-B14F-4D97-AF65-F5344CB8AC3E}">
        <p14:creationId xmlns:p14="http://schemas.microsoft.com/office/powerpoint/2010/main" val="2428330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457200" y="6477000"/>
            <a:ext cx="2133600" cy="244475"/>
          </a:xfrm>
          <a:extLst>
            <a:ext uri="{909E8E84-426E-40DD-AFC4-6F175D3DCCD1}">
              <a14:hiddenFill xmlns:a14="http://schemas.microsoft.com/office/drawing/2010/main">
                <a:solidFill>
                  <a:schemeClr val="accent1"/>
                </a:solidFill>
              </a14:hiddenFill>
            </a:ext>
          </a:extLst>
        </p:spPr>
        <p:txBody>
          <a:bodyPr/>
          <a:lstStyle>
            <a:lvl1pPr>
              <a:defRPr/>
            </a:lvl1pPr>
          </a:lstStyle>
          <a:p>
            <a:endParaRPr lang="en-US"/>
          </a:p>
        </p:txBody>
      </p:sp>
      <p:sp>
        <p:nvSpPr>
          <p:cNvPr id="3077" name="Rectangle 5"/>
          <p:cNvSpPr>
            <a:spLocks noGrp="1" noChangeArrowheads="1"/>
          </p:cNvSpPr>
          <p:nvPr>
            <p:ph type="ftr" sz="quarter" idx="3"/>
          </p:nvPr>
        </p:nvSpPr>
        <p:spPr>
          <a:xfrm>
            <a:off x="5930900" y="6384925"/>
            <a:ext cx="2895600" cy="244475"/>
          </a:xfrm>
          <a:extLst>
            <a:ext uri="{909E8E84-426E-40DD-AFC4-6F175D3DCCD1}">
              <a14:hiddenFill xmlns:a14="http://schemas.microsoft.com/office/drawing/2010/main">
                <a:solidFill>
                  <a:schemeClr val="accent1"/>
                </a:solidFill>
              </a14:hiddenFill>
            </a:ext>
          </a:extLst>
        </p:spPr>
        <p:txBody>
          <a:bodyPr/>
          <a:lstStyle>
            <a:lvl1pPr>
              <a:lnSpc>
                <a:spcPct val="90000"/>
              </a:lnSpc>
              <a:spcBef>
                <a:spcPct val="20000"/>
              </a:spcBef>
              <a:buClr>
                <a:schemeClr val="tx2"/>
              </a:buClr>
              <a:buFont typeface="Wingdings" pitchFamily="2" charset="2"/>
              <a:buNone/>
              <a:defRPr/>
            </a:lvl1pPr>
          </a:lstStyle>
          <a:p>
            <a:r>
              <a:rPr lang="en-US"/>
              <a:t>Edit your company slogan</a:t>
            </a:r>
          </a:p>
        </p:txBody>
      </p:sp>
      <p:sp>
        <p:nvSpPr>
          <p:cNvPr id="3078" name="Rectangle 6"/>
          <p:cNvSpPr>
            <a:spLocks noGrp="1" noChangeArrowheads="1"/>
          </p:cNvSpPr>
          <p:nvPr>
            <p:ph type="sldNum" sz="quarter" idx="4"/>
          </p:nvPr>
        </p:nvSpPr>
        <p:spPr>
          <a:xfrm>
            <a:off x="3124200" y="6477000"/>
            <a:ext cx="1828800" cy="244475"/>
          </a:xfrm>
          <a:extLst>
            <a:ext uri="{909E8E84-426E-40DD-AFC4-6F175D3DCCD1}">
              <a14:hiddenFill xmlns:a14="http://schemas.microsoft.com/office/drawing/2010/main">
                <a:solidFill>
                  <a:schemeClr val="accent1"/>
                </a:solidFill>
              </a14:hiddenFill>
            </a:ext>
          </a:extLst>
        </p:spPr>
        <p:txBody>
          <a:bodyPr/>
          <a:lstStyle>
            <a:lvl1pPr>
              <a:defRPr/>
            </a:lvl1pPr>
          </a:lstStyle>
          <a:p>
            <a:fld id="{1B183468-F4C4-4B64-AA98-A5F82A1BEAC4}" type="slidenum">
              <a:rPr lang="en-US"/>
              <a:pPr/>
              <a:t>‹#›</a:t>
            </a:fld>
            <a:endParaRPr lang="en-US"/>
          </a:p>
        </p:txBody>
      </p:sp>
      <p:sp>
        <p:nvSpPr>
          <p:cNvPr id="3075" name="Rectangle 3"/>
          <p:cNvSpPr>
            <a:spLocks noGrp="1" noChangeArrowheads="1"/>
          </p:cNvSpPr>
          <p:nvPr>
            <p:ph type="subTitle" idx="1"/>
          </p:nvPr>
        </p:nvSpPr>
        <p:spPr bwMode="gray">
          <a:xfrm>
            <a:off x="2286000" y="3962400"/>
            <a:ext cx="6172200" cy="381000"/>
          </a:xfrm>
        </p:spPr>
        <p:txBody>
          <a:bodyPr/>
          <a:lstStyle>
            <a:lvl1pPr marL="0" indent="0">
              <a:buFont typeface="Wingdings" pitchFamily="2" charset="2"/>
              <a:buNone/>
              <a:defRPr sz="2000" b="1"/>
            </a:lvl1pPr>
          </a:lstStyle>
          <a:p>
            <a:pPr lvl="0"/>
            <a:r>
              <a:rPr lang="ar-SA" noProof="0" smtClean="0"/>
              <a:t>انقر لتحرير نمط العنوان الثانوي الرئيسي</a:t>
            </a:r>
            <a:endParaRPr lang="en-US" noProof="0" smtClean="0"/>
          </a:p>
        </p:txBody>
      </p:sp>
      <p:sp>
        <p:nvSpPr>
          <p:cNvPr id="3074" name="Rectangle 2"/>
          <p:cNvSpPr>
            <a:spLocks noGrp="1" noChangeArrowheads="1"/>
          </p:cNvSpPr>
          <p:nvPr>
            <p:ph type="ctrTitle"/>
          </p:nvPr>
        </p:nvSpPr>
        <p:spPr>
          <a:xfrm>
            <a:off x="2209800" y="3200400"/>
            <a:ext cx="6400800" cy="682625"/>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800">
                <a:solidFill>
                  <a:schemeClr val="tx1"/>
                </a:solidFill>
              </a:defRPr>
            </a:lvl1pPr>
          </a:lstStyle>
          <a:p>
            <a:pPr lvl="0"/>
            <a:r>
              <a:rPr lang="ar-SA" noProof="0" smtClean="0"/>
              <a:t>انقر لتحرير نمط العنوان الرئيسي</a:t>
            </a:r>
            <a:endParaRPr lang="en-US" noProof="0" smtClean="0"/>
          </a:p>
        </p:txBody>
      </p:sp>
      <p:sp>
        <p:nvSpPr>
          <p:cNvPr id="3120" name="Text Box 48"/>
          <p:cNvSpPr txBox="1">
            <a:spLocks noChangeArrowheads="1"/>
          </p:cNvSpPr>
          <p:nvPr/>
        </p:nvSpPr>
        <p:spPr bwMode="gray">
          <a:xfrm>
            <a:off x="6019800" y="5934075"/>
            <a:ext cx="2832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2800" b="1" i="1">
                <a:solidFill>
                  <a:schemeClr val="accent1"/>
                </a:solidFill>
              </a:rPr>
              <a:t>LOGO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r>
              <a:rPr lang="en-US"/>
              <a:t>www.themegallery.com</a:t>
            </a:r>
          </a:p>
        </p:txBody>
      </p:sp>
      <p:sp>
        <p:nvSpPr>
          <p:cNvPr id="6" name="عنصر نائب لرقم الشريحة 5"/>
          <p:cNvSpPr>
            <a:spLocks noGrp="1"/>
          </p:cNvSpPr>
          <p:nvPr>
            <p:ph type="sldNum" sz="quarter" idx="12"/>
          </p:nvPr>
        </p:nvSpPr>
        <p:spPr/>
        <p:txBody>
          <a:bodyPr/>
          <a:lstStyle>
            <a:lvl1pPr>
              <a:defRPr/>
            </a:lvl1pPr>
          </a:lstStyle>
          <a:p>
            <a:fld id="{8EFEDDD4-91AF-4312-A4A9-39AFFC6E59F9}" type="slidenum">
              <a:rPr lang="en-US"/>
              <a:pPr/>
              <a:t>‹#›</a:t>
            </a:fld>
            <a:endParaRPr lang="en-US"/>
          </a:p>
        </p:txBody>
      </p:sp>
    </p:spTree>
    <p:extLst>
      <p:ext uri="{BB962C8B-B14F-4D97-AF65-F5344CB8AC3E}">
        <p14:creationId xmlns:p14="http://schemas.microsoft.com/office/powerpoint/2010/main" val="148270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62750" y="350838"/>
            <a:ext cx="2076450" cy="5592762"/>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533400" y="350838"/>
            <a:ext cx="6076950" cy="559276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r>
              <a:rPr lang="en-US"/>
              <a:t>www.themegallery.com</a:t>
            </a:r>
          </a:p>
        </p:txBody>
      </p:sp>
      <p:sp>
        <p:nvSpPr>
          <p:cNvPr id="6" name="عنصر نائب لرقم الشريحة 5"/>
          <p:cNvSpPr>
            <a:spLocks noGrp="1"/>
          </p:cNvSpPr>
          <p:nvPr>
            <p:ph type="sldNum" sz="quarter" idx="12"/>
          </p:nvPr>
        </p:nvSpPr>
        <p:spPr/>
        <p:txBody>
          <a:bodyPr/>
          <a:lstStyle>
            <a:lvl1pPr>
              <a:defRPr/>
            </a:lvl1pPr>
          </a:lstStyle>
          <a:p>
            <a:fld id="{D1205A9E-E409-4779-BB9F-2E6EDD90D1B3}" type="slidenum">
              <a:rPr lang="en-US"/>
              <a:pPr/>
              <a:t>‹#›</a:t>
            </a:fld>
            <a:endParaRPr lang="en-US"/>
          </a:p>
        </p:txBody>
      </p:sp>
    </p:spTree>
    <p:extLst>
      <p:ext uri="{BB962C8B-B14F-4D97-AF65-F5344CB8AC3E}">
        <p14:creationId xmlns:p14="http://schemas.microsoft.com/office/powerpoint/2010/main" val="4002015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1828800" y="350838"/>
            <a:ext cx="6934200" cy="563562"/>
          </a:xfrm>
        </p:spPr>
        <p:txBody>
          <a:bodyPr/>
          <a:lstStyle/>
          <a:p>
            <a:r>
              <a:rPr lang="ar-SA" smtClean="0"/>
              <a:t>انقر لتحرير نمط العنوان الرئيسي</a:t>
            </a:r>
            <a:endParaRPr lang="ar-IQ"/>
          </a:p>
        </p:txBody>
      </p:sp>
      <p:sp>
        <p:nvSpPr>
          <p:cNvPr id="3" name="عنصر نائب للجدول 2"/>
          <p:cNvSpPr>
            <a:spLocks noGrp="1"/>
          </p:cNvSpPr>
          <p:nvPr>
            <p:ph type="tbl" idx="1"/>
          </p:nvPr>
        </p:nvSpPr>
        <p:spPr>
          <a:xfrm>
            <a:off x="533400" y="1219200"/>
            <a:ext cx="8305800" cy="4724400"/>
          </a:xfrm>
        </p:spPr>
        <p:txBody>
          <a:bodyPr/>
          <a:lstStyle/>
          <a:p>
            <a:r>
              <a:rPr lang="ar-SA" smtClean="0"/>
              <a:t>انقر فوق الأيقونة لإضافة جدول</a:t>
            </a:r>
            <a:endParaRPr lang="ar-IQ"/>
          </a:p>
        </p:txBody>
      </p:sp>
      <p:sp>
        <p:nvSpPr>
          <p:cNvPr id="4" name="عنصر نائب للتاريخ 3"/>
          <p:cNvSpPr>
            <a:spLocks noGrp="1"/>
          </p:cNvSpPr>
          <p:nvPr>
            <p:ph type="dt" sz="half" idx="10"/>
          </p:nvPr>
        </p:nvSpPr>
        <p:spPr>
          <a:xfrm>
            <a:off x="304800" y="6553200"/>
            <a:ext cx="2133600" cy="228600"/>
          </a:xfrm>
        </p:spPr>
        <p:txBody>
          <a:bodyPr/>
          <a:lstStyle>
            <a:lvl1pPr>
              <a:defRPr/>
            </a:lvl1pPr>
          </a:lstStyle>
          <a:p>
            <a:endParaRPr lang="en-US"/>
          </a:p>
        </p:txBody>
      </p:sp>
      <p:sp>
        <p:nvSpPr>
          <p:cNvPr id="5" name="عنصر نائب للتذييل 4"/>
          <p:cNvSpPr>
            <a:spLocks noGrp="1"/>
          </p:cNvSpPr>
          <p:nvPr>
            <p:ph type="ftr" sz="quarter" idx="11"/>
          </p:nvPr>
        </p:nvSpPr>
        <p:spPr>
          <a:xfrm>
            <a:off x="5943600" y="6324600"/>
            <a:ext cx="2895600" cy="228600"/>
          </a:xfrm>
        </p:spPr>
        <p:txBody>
          <a:bodyPr/>
          <a:lstStyle>
            <a:lvl1pPr>
              <a:defRPr/>
            </a:lvl1pPr>
          </a:lstStyle>
          <a:p>
            <a:r>
              <a:rPr lang="en-US"/>
              <a:t>www.themegallery.com</a:t>
            </a:r>
          </a:p>
        </p:txBody>
      </p:sp>
      <p:sp>
        <p:nvSpPr>
          <p:cNvPr id="6" name="عنصر نائب لرقم الشريحة 5"/>
          <p:cNvSpPr>
            <a:spLocks noGrp="1"/>
          </p:cNvSpPr>
          <p:nvPr>
            <p:ph type="sldNum" sz="quarter" idx="12"/>
          </p:nvPr>
        </p:nvSpPr>
        <p:spPr>
          <a:xfrm>
            <a:off x="2971800" y="6553200"/>
            <a:ext cx="2133600" cy="228600"/>
          </a:xfrm>
        </p:spPr>
        <p:txBody>
          <a:bodyPr/>
          <a:lstStyle>
            <a:lvl1pPr>
              <a:defRPr/>
            </a:lvl1pPr>
          </a:lstStyle>
          <a:p>
            <a:fld id="{DB676107-BFF1-4F68-94E9-B10BD5852138}" type="slidenum">
              <a:rPr lang="en-US"/>
              <a:pPr/>
              <a:t>‹#›</a:t>
            </a:fld>
            <a:endParaRPr lang="en-US"/>
          </a:p>
        </p:txBody>
      </p:sp>
    </p:spTree>
    <p:extLst>
      <p:ext uri="{BB962C8B-B14F-4D97-AF65-F5344CB8AC3E}">
        <p14:creationId xmlns:p14="http://schemas.microsoft.com/office/powerpoint/2010/main" val="245504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r>
              <a:rPr lang="en-US"/>
              <a:t>www.themegallery.com</a:t>
            </a:r>
          </a:p>
        </p:txBody>
      </p:sp>
      <p:sp>
        <p:nvSpPr>
          <p:cNvPr id="6" name="عنصر نائب لرقم الشريحة 5"/>
          <p:cNvSpPr>
            <a:spLocks noGrp="1"/>
          </p:cNvSpPr>
          <p:nvPr>
            <p:ph type="sldNum" sz="quarter" idx="12"/>
          </p:nvPr>
        </p:nvSpPr>
        <p:spPr/>
        <p:txBody>
          <a:bodyPr/>
          <a:lstStyle>
            <a:lvl1pPr>
              <a:defRPr/>
            </a:lvl1pPr>
          </a:lstStyle>
          <a:p>
            <a:fld id="{2312A22B-9B0B-4209-B9EA-00FF3058DEBF}" type="slidenum">
              <a:rPr lang="en-US"/>
              <a:pPr/>
              <a:t>‹#›</a:t>
            </a:fld>
            <a:endParaRPr lang="en-US"/>
          </a:p>
        </p:txBody>
      </p:sp>
    </p:spTree>
    <p:extLst>
      <p:ext uri="{BB962C8B-B14F-4D97-AF65-F5344CB8AC3E}">
        <p14:creationId xmlns:p14="http://schemas.microsoft.com/office/powerpoint/2010/main" val="2877839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r>
              <a:rPr lang="en-US"/>
              <a:t>www.themegallery.com</a:t>
            </a:r>
          </a:p>
        </p:txBody>
      </p:sp>
      <p:sp>
        <p:nvSpPr>
          <p:cNvPr id="6" name="عنصر نائب لرقم الشريحة 5"/>
          <p:cNvSpPr>
            <a:spLocks noGrp="1"/>
          </p:cNvSpPr>
          <p:nvPr>
            <p:ph type="sldNum" sz="quarter" idx="12"/>
          </p:nvPr>
        </p:nvSpPr>
        <p:spPr/>
        <p:txBody>
          <a:bodyPr/>
          <a:lstStyle>
            <a:lvl1pPr>
              <a:defRPr/>
            </a:lvl1pPr>
          </a:lstStyle>
          <a:p>
            <a:fld id="{A7085781-71A7-4B33-8E0C-8B8532089F86}" type="slidenum">
              <a:rPr lang="en-US"/>
              <a:pPr/>
              <a:t>‹#›</a:t>
            </a:fld>
            <a:endParaRPr lang="en-US"/>
          </a:p>
        </p:txBody>
      </p:sp>
    </p:spTree>
    <p:extLst>
      <p:ext uri="{BB962C8B-B14F-4D97-AF65-F5344CB8AC3E}">
        <p14:creationId xmlns:p14="http://schemas.microsoft.com/office/powerpoint/2010/main" val="74233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533400" y="1219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762500" y="1219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r>
              <a:rPr lang="en-US"/>
              <a:t>www.themegallery.com</a:t>
            </a:r>
          </a:p>
        </p:txBody>
      </p:sp>
      <p:sp>
        <p:nvSpPr>
          <p:cNvPr id="7" name="عنصر نائب لرقم الشريحة 6"/>
          <p:cNvSpPr>
            <a:spLocks noGrp="1"/>
          </p:cNvSpPr>
          <p:nvPr>
            <p:ph type="sldNum" sz="quarter" idx="12"/>
          </p:nvPr>
        </p:nvSpPr>
        <p:spPr/>
        <p:txBody>
          <a:bodyPr/>
          <a:lstStyle>
            <a:lvl1pPr>
              <a:defRPr/>
            </a:lvl1pPr>
          </a:lstStyle>
          <a:p>
            <a:fld id="{E03EA66D-1DB4-4C3B-B3EB-5EAA25655142}" type="slidenum">
              <a:rPr lang="en-US"/>
              <a:pPr/>
              <a:t>‹#›</a:t>
            </a:fld>
            <a:endParaRPr lang="en-US"/>
          </a:p>
        </p:txBody>
      </p:sp>
    </p:spTree>
    <p:extLst>
      <p:ext uri="{BB962C8B-B14F-4D97-AF65-F5344CB8AC3E}">
        <p14:creationId xmlns:p14="http://schemas.microsoft.com/office/powerpoint/2010/main" val="3177798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lvl1pPr>
              <a:defRPr/>
            </a:lvl1pPr>
          </a:lstStyle>
          <a:p>
            <a:endParaRPr lang="en-US"/>
          </a:p>
        </p:txBody>
      </p:sp>
      <p:sp>
        <p:nvSpPr>
          <p:cNvPr id="8" name="عنصر نائب للتذييل 7"/>
          <p:cNvSpPr>
            <a:spLocks noGrp="1"/>
          </p:cNvSpPr>
          <p:nvPr>
            <p:ph type="ftr" sz="quarter" idx="11"/>
          </p:nvPr>
        </p:nvSpPr>
        <p:spPr/>
        <p:txBody>
          <a:bodyPr/>
          <a:lstStyle>
            <a:lvl1pPr>
              <a:defRPr/>
            </a:lvl1pPr>
          </a:lstStyle>
          <a:p>
            <a:r>
              <a:rPr lang="en-US"/>
              <a:t>www.themegallery.com</a:t>
            </a:r>
          </a:p>
        </p:txBody>
      </p:sp>
      <p:sp>
        <p:nvSpPr>
          <p:cNvPr id="9" name="عنصر نائب لرقم الشريحة 8"/>
          <p:cNvSpPr>
            <a:spLocks noGrp="1"/>
          </p:cNvSpPr>
          <p:nvPr>
            <p:ph type="sldNum" sz="quarter" idx="12"/>
          </p:nvPr>
        </p:nvSpPr>
        <p:spPr/>
        <p:txBody>
          <a:bodyPr/>
          <a:lstStyle>
            <a:lvl1pPr>
              <a:defRPr/>
            </a:lvl1pPr>
          </a:lstStyle>
          <a:p>
            <a:fld id="{DBF969E9-6656-438A-8160-42D4F3F43F00}" type="slidenum">
              <a:rPr lang="en-US"/>
              <a:pPr/>
              <a:t>‹#›</a:t>
            </a:fld>
            <a:endParaRPr lang="en-US"/>
          </a:p>
        </p:txBody>
      </p:sp>
    </p:spTree>
    <p:extLst>
      <p:ext uri="{BB962C8B-B14F-4D97-AF65-F5344CB8AC3E}">
        <p14:creationId xmlns:p14="http://schemas.microsoft.com/office/powerpoint/2010/main" val="1979601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lvl1pPr>
              <a:defRPr/>
            </a:lvl1pPr>
          </a:lstStyle>
          <a:p>
            <a:endParaRPr lang="en-US"/>
          </a:p>
        </p:txBody>
      </p:sp>
      <p:sp>
        <p:nvSpPr>
          <p:cNvPr id="4" name="عنصر نائب للتذييل 3"/>
          <p:cNvSpPr>
            <a:spLocks noGrp="1"/>
          </p:cNvSpPr>
          <p:nvPr>
            <p:ph type="ftr" sz="quarter" idx="11"/>
          </p:nvPr>
        </p:nvSpPr>
        <p:spPr/>
        <p:txBody>
          <a:bodyPr/>
          <a:lstStyle>
            <a:lvl1pPr>
              <a:defRPr/>
            </a:lvl1pPr>
          </a:lstStyle>
          <a:p>
            <a:r>
              <a:rPr lang="en-US"/>
              <a:t>www.themegallery.com</a:t>
            </a:r>
          </a:p>
        </p:txBody>
      </p:sp>
      <p:sp>
        <p:nvSpPr>
          <p:cNvPr id="5" name="عنصر نائب لرقم الشريحة 4"/>
          <p:cNvSpPr>
            <a:spLocks noGrp="1"/>
          </p:cNvSpPr>
          <p:nvPr>
            <p:ph type="sldNum" sz="quarter" idx="12"/>
          </p:nvPr>
        </p:nvSpPr>
        <p:spPr/>
        <p:txBody>
          <a:bodyPr/>
          <a:lstStyle>
            <a:lvl1pPr>
              <a:defRPr/>
            </a:lvl1pPr>
          </a:lstStyle>
          <a:p>
            <a:fld id="{AC9FB1C2-8DCE-4635-B504-6CFAE62C981D}" type="slidenum">
              <a:rPr lang="en-US"/>
              <a:pPr/>
              <a:t>‹#›</a:t>
            </a:fld>
            <a:endParaRPr lang="en-US"/>
          </a:p>
        </p:txBody>
      </p:sp>
    </p:spTree>
    <p:extLst>
      <p:ext uri="{BB962C8B-B14F-4D97-AF65-F5344CB8AC3E}">
        <p14:creationId xmlns:p14="http://schemas.microsoft.com/office/powerpoint/2010/main" val="4160370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p>
        </p:txBody>
      </p:sp>
      <p:sp>
        <p:nvSpPr>
          <p:cNvPr id="3" name="عنصر نائب للتذييل 2"/>
          <p:cNvSpPr>
            <a:spLocks noGrp="1"/>
          </p:cNvSpPr>
          <p:nvPr>
            <p:ph type="ftr" sz="quarter" idx="11"/>
          </p:nvPr>
        </p:nvSpPr>
        <p:spPr/>
        <p:txBody>
          <a:bodyPr/>
          <a:lstStyle>
            <a:lvl1pPr>
              <a:defRPr/>
            </a:lvl1pPr>
          </a:lstStyle>
          <a:p>
            <a:r>
              <a:rPr lang="en-US"/>
              <a:t>www.themegallery.com</a:t>
            </a:r>
          </a:p>
        </p:txBody>
      </p:sp>
      <p:sp>
        <p:nvSpPr>
          <p:cNvPr id="4" name="عنصر نائب لرقم الشريحة 3"/>
          <p:cNvSpPr>
            <a:spLocks noGrp="1"/>
          </p:cNvSpPr>
          <p:nvPr>
            <p:ph type="sldNum" sz="quarter" idx="12"/>
          </p:nvPr>
        </p:nvSpPr>
        <p:spPr/>
        <p:txBody>
          <a:bodyPr/>
          <a:lstStyle>
            <a:lvl1pPr>
              <a:defRPr/>
            </a:lvl1pPr>
          </a:lstStyle>
          <a:p>
            <a:fld id="{604C7904-5513-4908-A802-9B27319FE031}" type="slidenum">
              <a:rPr lang="en-US"/>
              <a:pPr/>
              <a:t>‹#›</a:t>
            </a:fld>
            <a:endParaRPr lang="en-US"/>
          </a:p>
        </p:txBody>
      </p:sp>
    </p:spTree>
    <p:extLst>
      <p:ext uri="{BB962C8B-B14F-4D97-AF65-F5344CB8AC3E}">
        <p14:creationId xmlns:p14="http://schemas.microsoft.com/office/powerpoint/2010/main" val="901305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r>
              <a:rPr lang="en-US"/>
              <a:t>www.themegallery.com</a:t>
            </a:r>
          </a:p>
        </p:txBody>
      </p:sp>
      <p:sp>
        <p:nvSpPr>
          <p:cNvPr id="7" name="عنصر نائب لرقم الشريحة 6"/>
          <p:cNvSpPr>
            <a:spLocks noGrp="1"/>
          </p:cNvSpPr>
          <p:nvPr>
            <p:ph type="sldNum" sz="quarter" idx="12"/>
          </p:nvPr>
        </p:nvSpPr>
        <p:spPr/>
        <p:txBody>
          <a:bodyPr/>
          <a:lstStyle>
            <a:lvl1pPr>
              <a:defRPr/>
            </a:lvl1pPr>
          </a:lstStyle>
          <a:p>
            <a:fld id="{0A90B9DA-37E6-4C05-998B-4C93FE602C53}" type="slidenum">
              <a:rPr lang="en-US"/>
              <a:pPr/>
              <a:t>‹#›</a:t>
            </a:fld>
            <a:endParaRPr lang="en-US"/>
          </a:p>
        </p:txBody>
      </p:sp>
    </p:spTree>
    <p:extLst>
      <p:ext uri="{BB962C8B-B14F-4D97-AF65-F5344CB8AC3E}">
        <p14:creationId xmlns:p14="http://schemas.microsoft.com/office/powerpoint/2010/main" val="904223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r>
              <a:rPr lang="en-US"/>
              <a:t>www.themegallery.com</a:t>
            </a:r>
          </a:p>
        </p:txBody>
      </p:sp>
      <p:sp>
        <p:nvSpPr>
          <p:cNvPr id="7" name="عنصر نائب لرقم الشريحة 6"/>
          <p:cNvSpPr>
            <a:spLocks noGrp="1"/>
          </p:cNvSpPr>
          <p:nvPr>
            <p:ph type="sldNum" sz="quarter" idx="12"/>
          </p:nvPr>
        </p:nvSpPr>
        <p:spPr/>
        <p:txBody>
          <a:bodyPr/>
          <a:lstStyle>
            <a:lvl1pPr>
              <a:defRPr/>
            </a:lvl1pPr>
          </a:lstStyle>
          <a:p>
            <a:fld id="{8BD68F9B-E819-43A2-9B0C-06408AFEDDB1}" type="slidenum">
              <a:rPr lang="en-US"/>
              <a:pPr/>
              <a:t>‹#›</a:t>
            </a:fld>
            <a:endParaRPr lang="en-US"/>
          </a:p>
        </p:txBody>
      </p:sp>
    </p:spTree>
    <p:extLst>
      <p:ext uri="{BB962C8B-B14F-4D97-AF65-F5344CB8AC3E}">
        <p14:creationId xmlns:p14="http://schemas.microsoft.com/office/powerpoint/2010/main" val="3551277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74" name="Rectangle 50"/>
          <p:cNvSpPr>
            <a:spLocks noChangeArrowheads="1"/>
          </p:cNvSpPr>
          <p:nvPr/>
        </p:nvSpPr>
        <p:spPr bwMode="gray">
          <a:xfrm>
            <a:off x="2133600" y="381000"/>
            <a:ext cx="7010400" cy="533400"/>
          </a:xfrm>
          <a:prstGeom prst="rect">
            <a:avLst/>
          </a:prstGeom>
          <a:gradFill rotWithShape="1">
            <a:gsLst>
              <a:gs pos="0">
                <a:schemeClr val="accent1">
                  <a:gamma/>
                  <a:tint val="0"/>
                  <a:invGamma/>
                </a:schemeClr>
              </a:gs>
              <a:gs pos="100000">
                <a:schemeClr val="accent1">
                  <a:alpha val="32001"/>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1075" name="Rectangle 51"/>
          <p:cNvSpPr>
            <a:spLocks noChangeArrowheads="1"/>
          </p:cNvSpPr>
          <p:nvPr/>
        </p:nvSpPr>
        <p:spPr bwMode="gray">
          <a:xfrm>
            <a:off x="1981200" y="457200"/>
            <a:ext cx="7162800" cy="381000"/>
          </a:xfrm>
          <a:prstGeom prst="rect">
            <a:avLst/>
          </a:prstGeom>
          <a:gradFill rotWithShape="1">
            <a:gsLst>
              <a:gs pos="0">
                <a:schemeClr val="accent1">
                  <a:gamma/>
                  <a:tint val="0"/>
                  <a:invGamma/>
                </a:schemeClr>
              </a:gs>
              <a:gs pos="100000">
                <a:schemeClr val="accent1">
                  <a:alpha val="32001"/>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1027" name="Rectangle 3"/>
          <p:cNvSpPr>
            <a:spLocks noGrp="1" noChangeArrowheads="1"/>
          </p:cNvSpPr>
          <p:nvPr>
            <p:ph type="body" idx="1"/>
          </p:nvPr>
        </p:nvSpPr>
        <p:spPr bwMode="auto">
          <a:xfrm>
            <a:off x="533400" y="1219200"/>
            <a:ext cx="8305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white">
          <a:xfrm>
            <a:off x="304800" y="6553200"/>
            <a:ext cx="21336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endParaRPr lang="en-US"/>
          </a:p>
        </p:txBody>
      </p:sp>
      <p:sp>
        <p:nvSpPr>
          <p:cNvPr id="1029" name="Rectangle 5"/>
          <p:cNvSpPr>
            <a:spLocks noGrp="1" noChangeArrowheads="1"/>
          </p:cNvSpPr>
          <p:nvPr>
            <p:ph type="ftr" sz="quarter" idx="3"/>
          </p:nvPr>
        </p:nvSpPr>
        <p:spPr bwMode="white">
          <a:xfrm>
            <a:off x="5943600" y="6324600"/>
            <a:ext cx="28956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r>
              <a:rPr lang="en-US"/>
              <a:t>www.themegallery.com</a:t>
            </a:r>
          </a:p>
        </p:txBody>
      </p:sp>
      <p:sp>
        <p:nvSpPr>
          <p:cNvPr id="1030" name="Rectangle 6"/>
          <p:cNvSpPr>
            <a:spLocks noGrp="1" noChangeArrowheads="1"/>
          </p:cNvSpPr>
          <p:nvPr>
            <p:ph type="sldNum" sz="quarter" idx="4"/>
          </p:nvPr>
        </p:nvSpPr>
        <p:spPr bwMode="white">
          <a:xfrm>
            <a:off x="2971800" y="6553200"/>
            <a:ext cx="21336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E8423563-5A9B-45F2-94E8-91B3442A758A}" type="slidenum">
              <a:rPr lang="en-US"/>
              <a:pPr/>
              <a:t>‹#›</a:t>
            </a:fld>
            <a:endParaRPr lang="en-US"/>
          </a:p>
        </p:txBody>
      </p:sp>
      <p:sp>
        <p:nvSpPr>
          <p:cNvPr id="1026" name="Rectangle 2"/>
          <p:cNvSpPr>
            <a:spLocks noGrp="1" noChangeArrowheads="1"/>
          </p:cNvSpPr>
          <p:nvPr>
            <p:ph type="title"/>
          </p:nvPr>
        </p:nvSpPr>
        <p:spPr bwMode="gray">
          <a:xfrm>
            <a:off x="1828800" y="350838"/>
            <a:ext cx="69342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sp>
        <p:nvSpPr>
          <p:cNvPr id="1069" name="Text Box 45"/>
          <p:cNvSpPr txBox="1">
            <a:spLocks noChangeArrowheads="1"/>
          </p:cNvSpPr>
          <p:nvPr/>
        </p:nvSpPr>
        <p:spPr bwMode="white">
          <a:xfrm>
            <a:off x="7196138" y="5943600"/>
            <a:ext cx="16430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2800" b="1" i="1">
                <a:solidFill>
                  <a:schemeClr val="accent1"/>
                </a:solidFill>
              </a:rPr>
              <a:t>LOGO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rtl="1" eaLnBrk="1" fontAlgn="base" hangingPunct="1">
        <a:spcBef>
          <a:spcPct val="0"/>
        </a:spcBef>
        <a:spcAft>
          <a:spcPct val="0"/>
        </a:spcAft>
        <a:defRPr sz="3200" b="1">
          <a:solidFill>
            <a:schemeClr val="tx2"/>
          </a:solidFill>
          <a:latin typeface="+mj-lt"/>
          <a:ea typeface="+mj-ea"/>
          <a:cs typeface="+mj-cs"/>
        </a:defRPr>
      </a:lvl1pPr>
      <a:lvl2pPr algn="l" rtl="1" eaLnBrk="1" fontAlgn="base" hangingPunct="1">
        <a:spcBef>
          <a:spcPct val="0"/>
        </a:spcBef>
        <a:spcAft>
          <a:spcPct val="0"/>
        </a:spcAft>
        <a:defRPr sz="3200" b="1">
          <a:solidFill>
            <a:schemeClr val="tx2"/>
          </a:solidFill>
          <a:latin typeface="Arial" pitchFamily="34" charset="0"/>
        </a:defRPr>
      </a:lvl2pPr>
      <a:lvl3pPr algn="l" rtl="1" eaLnBrk="1" fontAlgn="base" hangingPunct="1">
        <a:spcBef>
          <a:spcPct val="0"/>
        </a:spcBef>
        <a:spcAft>
          <a:spcPct val="0"/>
        </a:spcAft>
        <a:defRPr sz="3200" b="1">
          <a:solidFill>
            <a:schemeClr val="tx2"/>
          </a:solidFill>
          <a:latin typeface="Arial" pitchFamily="34" charset="0"/>
        </a:defRPr>
      </a:lvl3pPr>
      <a:lvl4pPr algn="l" rtl="1" eaLnBrk="1" fontAlgn="base" hangingPunct="1">
        <a:spcBef>
          <a:spcPct val="0"/>
        </a:spcBef>
        <a:spcAft>
          <a:spcPct val="0"/>
        </a:spcAft>
        <a:defRPr sz="3200" b="1">
          <a:solidFill>
            <a:schemeClr val="tx2"/>
          </a:solidFill>
          <a:latin typeface="Arial" pitchFamily="34" charset="0"/>
        </a:defRPr>
      </a:lvl4pPr>
      <a:lvl5pPr algn="l" rtl="1" eaLnBrk="1" fontAlgn="base" hangingPunct="1">
        <a:spcBef>
          <a:spcPct val="0"/>
        </a:spcBef>
        <a:spcAft>
          <a:spcPct val="0"/>
        </a:spcAft>
        <a:defRPr sz="3200" b="1">
          <a:solidFill>
            <a:schemeClr val="tx2"/>
          </a:solidFill>
          <a:latin typeface="Arial" pitchFamily="34" charset="0"/>
        </a:defRPr>
      </a:lvl5pPr>
      <a:lvl6pPr marL="457200" algn="l" rtl="1" eaLnBrk="1" fontAlgn="base" hangingPunct="1">
        <a:spcBef>
          <a:spcPct val="0"/>
        </a:spcBef>
        <a:spcAft>
          <a:spcPct val="0"/>
        </a:spcAft>
        <a:defRPr sz="3200" b="1">
          <a:solidFill>
            <a:schemeClr val="tx2"/>
          </a:solidFill>
          <a:latin typeface="Arial" pitchFamily="34" charset="0"/>
        </a:defRPr>
      </a:lvl6pPr>
      <a:lvl7pPr marL="914400" algn="l" rtl="1" eaLnBrk="1" fontAlgn="base" hangingPunct="1">
        <a:spcBef>
          <a:spcPct val="0"/>
        </a:spcBef>
        <a:spcAft>
          <a:spcPct val="0"/>
        </a:spcAft>
        <a:defRPr sz="3200" b="1">
          <a:solidFill>
            <a:schemeClr val="tx2"/>
          </a:solidFill>
          <a:latin typeface="Arial" pitchFamily="34" charset="0"/>
        </a:defRPr>
      </a:lvl7pPr>
      <a:lvl8pPr marL="1371600" algn="l" rtl="1" eaLnBrk="1" fontAlgn="base" hangingPunct="1">
        <a:spcBef>
          <a:spcPct val="0"/>
        </a:spcBef>
        <a:spcAft>
          <a:spcPct val="0"/>
        </a:spcAft>
        <a:defRPr sz="3200" b="1">
          <a:solidFill>
            <a:schemeClr val="tx2"/>
          </a:solidFill>
          <a:latin typeface="Arial" pitchFamily="34" charset="0"/>
        </a:defRPr>
      </a:lvl8pPr>
      <a:lvl9pPr marL="1828800" algn="l" rtl="1" eaLnBrk="1" fontAlgn="base" hangingPunct="1">
        <a:spcBef>
          <a:spcPct val="0"/>
        </a:spcBef>
        <a:spcAft>
          <a:spcPct val="0"/>
        </a:spcAft>
        <a:defRPr sz="3200" b="1">
          <a:solidFill>
            <a:schemeClr val="tx2"/>
          </a:solidFill>
          <a:latin typeface="Arial" pitchFamily="34" charset="0"/>
        </a:defRPr>
      </a:lvl9pPr>
    </p:titleStyle>
    <p:bodyStyle>
      <a:lvl1pPr marL="342900" indent="-342900" algn="r" rtl="1" eaLnBrk="1" fontAlgn="base" hangingPunct="1">
        <a:spcBef>
          <a:spcPct val="20000"/>
        </a:spcBef>
        <a:spcAft>
          <a:spcPct val="0"/>
        </a:spcAft>
        <a:buClr>
          <a:schemeClr val="tx2"/>
        </a:buClr>
        <a:buFont typeface="Wingdings" pitchFamily="2" charset="2"/>
        <a:buChar char="§"/>
        <a:defRPr sz="2800">
          <a:solidFill>
            <a:schemeClr val="tx2"/>
          </a:solidFill>
          <a:latin typeface="+mn-lt"/>
          <a:ea typeface="+mn-ea"/>
          <a:cs typeface="+mn-cs"/>
        </a:defRPr>
      </a:lvl1pPr>
      <a:lvl2pPr marL="742950" indent="-285750" algn="r" rtl="1"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r" rtl="1" eaLnBrk="1" fontAlgn="base" hangingPunct="1">
        <a:spcBef>
          <a:spcPct val="20000"/>
        </a:spcBef>
        <a:spcAft>
          <a:spcPct val="0"/>
        </a:spcAft>
        <a:buClr>
          <a:schemeClr val="tx1"/>
        </a:buClr>
        <a:buChar char="•"/>
        <a:defRPr sz="2000">
          <a:solidFill>
            <a:schemeClr val="tx1"/>
          </a:solidFill>
          <a:latin typeface="+mn-lt"/>
        </a:defRPr>
      </a:lvl3pPr>
      <a:lvl4pPr marL="1600200" indent="-228600" algn="r" rtl="1" eaLnBrk="1" fontAlgn="base" hangingPunct="1">
        <a:spcBef>
          <a:spcPct val="20000"/>
        </a:spcBef>
        <a:spcAft>
          <a:spcPct val="0"/>
        </a:spcAft>
        <a:buChar char="–"/>
        <a:defRPr>
          <a:solidFill>
            <a:schemeClr val="tx1"/>
          </a:solidFill>
          <a:latin typeface="+mn-lt"/>
        </a:defRPr>
      </a:lvl4pPr>
      <a:lvl5pPr marL="2057400" indent="-228600" algn="r" rtl="1" eaLnBrk="1" fontAlgn="base" hangingPunct="1">
        <a:spcBef>
          <a:spcPct val="20000"/>
        </a:spcBef>
        <a:spcAft>
          <a:spcPct val="0"/>
        </a:spcAft>
        <a:buChar char="»"/>
        <a:defRPr>
          <a:solidFill>
            <a:schemeClr val="tx1"/>
          </a:solidFill>
          <a:latin typeface="+mn-lt"/>
        </a:defRPr>
      </a:lvl5pPr>
      <a:lvl6pPr marL="2514600" indent="-228600" algn="r" rtl="1" eaLnBrk="1" fontAlgn="base" hangingPunct="1">
        <a:spcBef>
          <a:spcPct val="20000"/>
        </a:spcBef>
        <a:spcAft>
          <a:spcPct val="0"/>
        </a:spcAft>
        <a:buChar char="»"/>
        <a:defRPr>
          <a:solidFill>
            <a:schemeClr val="tx1"/>
          </a:solidFill>
          <a:latin typeface="+mn-lt"/>
        </a:defRPr>
      </a:lvl6pPr>
      <a:lvl7pPr marL="2971800" indent="-228600" algn="r" rtl="1" eaLnBrk="1" fontAlgn="base" hangingPunct="1">
        <a:spcBef>
          <a:spcPct val="20000"/>
        </a:spcBef>
        <a:spcAft>
          <a:spcPct val="0"/>
        </a:spcAft>
        <a:buChar char="»"/>
        <a:defRPr>
          <a:solidFill>
            <a:schemeClr val="tx1"/>
          </a:solidFill>
          <a:latin typeface="+mn-lt"/>
        </a:defRPr>
      </a:lvl7pPr>
      <a:lvl8pPr marL="3429000" indent="-228600" algn="r" rtl="1" eaLnBrk="1" fontAlgn="base" hangingPunct="1">
        <a:spcBef>
          <a:spcPct val="20000"/>
        </a:spcBef>
        <a:spcAft>
          <a:spcPct val="0"/>
        </a:spcAft>
        <a:buChar char="»"/>
        <a:defRPr>
          <a:solidFill>
            <a:schemeClr val="tx1"/>
          </a:solidFill>
          <a:latin typeface="+mn-lt"/>
        </a:defRPr>
      </a:lvl8pPr>
      <a:lvl9pPr marL="3886200" indent="-228600" algn="r" rtl="1" eaLnBrk="1" fontAlgn="base" hangingPunct="1">
        <a:spcBef>
          <a:spcPct val="20000"/>
        </a:spcBef>
        <a:spcAft>
          <a:spcPct val="0"/>
        </a:spcAft>
        <a:buChar char="»"/>
        <a:defRPr>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 name="دبوس زينة 2"/>
          <p:cNvSpPr/>
          <p:nvPr/>
        </p:nvSpPr>
        <p:spPr bwMode="auto">
          <a:xfrm>
            <a:off x="1259632" y="2132856"/>
            <a:ext cx="6336704" cy="1789355"/>
          </a:xfrm>
          <a:prstGeom prst="plaque">
            <a:avLst>
              <a:gd name="adj" fmla="val 31386"/>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ar-IQ" sz="4000" dirty="0" smtClean="0">
                <a:solidFill>
                  <a:schemeClr val="tx1"/>
                </a:solidFill>
                <a:latin typeface="Arial" pitchFamily="34" charset="0"/>
              </a:rPr>
              <a:t>بسم الله الرحمن الرحيم</a:t>
            </a:r>
            <a:endParaRPr kumimoji="0" lang="ar-IQ" sz="4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929655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txBox="1">
            <a:spLocks noChangeArrowheads="1"/>
          </p:cNvSpPr>
          <p:nvPr/>
        </p:nvSpPr>
        <p:spPr bwMode="gray">
          <a:xfrm>
            <a:off x="1835696" y="332656"/>
            <a:ext cx="69342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3200" b="1">
                <a:solidFill>
                  <a:schemeClr val="tx2"/>
                </a:solidFill>
                <a:latin typeface="+mj-lt"/>
                <a:ea typeface="+mj-ea"/>
                <a:cs typeface="+mj-cs"/>
              </a:defRPr>
            </a:lvl1pPr>
            <a:lvl2pPr algn="l" rtl="1" eaLnBrk="1" fontAlgn="base" hangingPunct="1">
              <a:spcBef>
                <a:spcPct val="0"/>
              </a:spcBef>
              <a:spcAft>
                <a:spcPct val="0"/>
              </a:spcAft>
              <a:defRPr sz="3200" b="1">
                <a:solidFill>
                  <a:schemeClr val="tx2"/>
                </a:solidFill>
                <a:latin typeface="Arial" pitchFamily="34" charset="0"/>
              </a:defRPr>
            </a:lvl2pPr>
            <a:lvl3pPr algn="l" rtl="1" eaLnBrk="1" fontAlgn="base" hangingPunct="1">
              <a:spcBef>
                <a:spcPct val="0"/>
              </a:spcBef>
              <a:spcAft>
                <a:spcPct val="0"/>
              </a:spcAft>
              <a:defRPr sz="3200" b="1">
                <a:solidFill>
                  <a:schemeClr val="tx2"/>
                </a:solidFill>
                <a:latin typeface="Arial" pitchFamily="34" charset="0"/>
              </a:defRPr>
            </a:lvl3pPr>
            <a:lvl4pPr algn="l" rtl="1" eaLnBrk="1" fontAlgn="base" hangingPunct="1">
              <a:spcBef>
                <a:spcPct val="0"/>
              </a:spcBef>
              <a:spcAft>
                <a:spcPct val="0"/>
              </a:spcAft>
              <a:defRPr sz="3200" b="1">
                <a:solidFill>
                  <a:schemeClr val="tx2"/>
                </a:solidFill>
                <a:latin typeface="Arial" pitchFamily="34" charset="0"/>
              </a:defRPr>
            </a:lvl4pPr>
            <a:lvl5pPr algn="l" rtl="1" eaLnBrk="1" fontAlgn="base" hangingPunct="1">
              <a:spcBef>
                <a:spcPct val="0"/>
              </a:spcBef>
              <a:spcAft>
                <a:spcPct val="0"/>
              </a:spcAft>
              <a:defRPr sz="3200" b="1">
                <a:solidFill>
                  <a:schemeClr val="tx2"/>
                </a:solidFill>
                <a:latin typeface="Arial" pitchFamily="34" charset="0"/>
              </a:defRPr>
            </a:lvl5pPr>
            <a:lvl6pPr marL="457200" algn="l" rtl="1" eaLnBrk="1" fontAlgn="base" hangingPunct="1">
              <a:spcBef>
                <a:spcPct val="0"/>
              </a:spcBef>
              <a:spcAft>
                <a:spcPct val="0"/>
              </a:spcAft>
              <a:defRPr sz="3200" b="1">
                <a:solidFill>
                  <a:schemeClr val="tx2"/>
                </a:solidFill>
                <a:latin typeface="Arial" pitchFamily="34" charset="0"/>
              </a:defRPr>
            </a:lvl6pPr>
            <a:lvl7pPr marL="914400" algn="l" rtl="1" eaLnBrk="1" fontAlgn="base" hangingPunct="1">
              <a:spcBef>
                <a:spcPct val="0"/>
              </a:spcBef>
              <a:spcAft>
                <a:spcPct val="0"/>
              </a:spcAft>
              <a:defRPr sz="3200" b="1">
                <a:solidFill>
                  <a:schemeClr val="tx2"/>
                </a:solidFill>
                <a:latin typeface="Arial" pitchFamily="34" charset="0"/>
              </a:defRPr>
            </a:lvl7pPr>
            <a:lvl8pPr marL="1371600" algn="l" rtl="1" eaLnBrk="1" fontAlgn="base" hangingPunct="1">
              <a:spcBef>
                <a:spcPct val="0"/>
              </a:spcBef>
              <a:spcAft>
                <a:spcPct val="0"/>
              </a:spcAft>
              <a:defRPr sz="3200" b="1">
                <a:solidFill>
                  <a:schemeClr val="tx2"/>
                </a:solidFill>
                <a:latin typeface="Arial" pitchFamily="34" charset="0"/>
              </a:defRPr>
            </a:lvl8pPr>
            <a:lvl9pPr marL="1828800" algn="l" rtl="1" eaLnBrk="1" fontAlgn="base" hangingPunct="1">
              <a:spcBef>
                <a:spcPct val="0"/>
              </a:spcBef>
              <a:spcAft>
                <a:spcPct val="0"/>
              </a:spcAft>
              <a:defRPr sz="3200" b="1">
                <a:solidFill>
                  <a:schemeClr val="tx2"/>
                </a:solidFill>
                <a:latin typeface="Arial" pitchFamily="34" charset="0"/>
              </a:defRPr>
            </a:lvl9pPr>
          </a:lstStyle>
          <a:p>
            <a:pPr algn="r"/>
            <a:r>
              <a:rPr lang="ar-IQ" u="sng" dirty="0"/>
              <a:t>خطوات تقييم الاداء : </a:t>
            </a:r>
            <a:endParaRPr lang="en-US" dirty="0"/>
          </a:p>
        </p:txBody>
      </p:sp>
      <p:sp>
        <p:nvSpPr>
          <p:cNvPr id="38" name="AutoShape 3"/>
          <p:cNvSpPr>
            <a:spLocks noChangeArrowheads="1"/>
          </p:cNvSpPr>
          <p:nvPr/>
        </p:nvSpPr>
        <p:spPr bwMode="gray">
          <a:xfrm rot="5400000">
            <a:off x="3134030" y="-610034"/>
            <a:ext cx="647393" cy="3980699"/>
          </a:xfrm>
          <a:prstGeom prst="chevron">
            <a:avLst>
              <a:gd name="adj" fmla="val 16967"/>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p>
            <a:endParaRPr lang="ar-IQ"/>
          </a:p>
        </p:txBody>
      </p:sp>
      <p:sp>
        <p:nvSpPr>
          <p:cNvPr id="39" name="AutoShape 4"/>
          <p:cNvSpPr>
            <a:spLocks noChangeArrowheads="1"/>
          </p:cNvSpPr>
          <p:nvPr/>
        </p:nvSpPr>
        <p:spPr bwMode="gray">
          <a:xfrm rot="5400000">
            <a:off x="3085877" y="17000"/>
            <a:ext cx="722361" cy="4002035"/>
          </a:xfrm>
          <a:prstGeom prst="chevron">
            <a:avLst>
              <a:gd name="adj" fmla="val 18877"/>
            </a:avLst>
          </a:prstGeom>
          <a:gradFill flip="none" rotWithShape="1">
            <a:gsLst>
              <a:gs pos="0">
                <a:srgbClr val="CC3399">
                  <a:shade val="30000"/>
                  <a:satMod val="115000"/>
                </a:srgbClr>
              </a:gs>
              <a:gs pos="50000">
                <a:srgbClr val="CC3399">
                  <a:shade val="67500"/>
                  <a:satMod val="115000"/>
                </a:srgbClr>
              </a:gs>
              <a:gs pos="100000">
                <a:srgbClr val="CC3399">
                  <a:shade val="100000"/>
                  <a:satMod val="115000"/>
                </a:srgbClr>
              </a:gs>
            </a:gsLst>
            <a:lin ang="2700000" scaled="1"/>
            <a:tileRect/>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p>
            <a:endParaRPr lang="ar-IQ"/>
          </a:p>
        </p:txBody>
      </p:sp>
      <p:sp>
        <p:nvSpPr>
          <p:cNvPr id="40" name="AutoShape 5"/>
          <p:cNvSpPr>
            <a:spLocks noChangeArrowheads="1"/>
          </p:cNvSpPr>
          <p:nvPr/>
        </p:nvSpPr>
        <p:spPr bwMode="gray">
          <a:xfrm rot="5400000">
            <a:off x="3137056" y="620287"/>
            <a:ext cx="641340" cy="3980697"/>
          </a:xfrm>
          <a:prstGeom prst="chevron">
            <a:avLst>
              <a:gd name="adj" fmla="val 18877"/>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p>
            <a:endParaRPr lang="ar-IQ"/>
          </a:p>
        </p:txBody>
      </p:sp>
      <p:sp>
        <p:nvSpPr>
          <p:cNvPr id="41" name="AutoShape 6"/>
          <p:cNvSpPr>
            <a:spLocks noChangeArrowheads="1"/>
          </p:cNvSpPr>
          <p:nvPr/>
        </p:nvSpPr>
        <p:spPr bwMode="gray">
          <a:xfrm>
            <a:off x="5467921" y="2285842"/>
            <a:ext cx="762321" cy="505672"/>
          </a:xfrm>
          <a:prstGeom prst="roundRect">
            <a:avLst>
              <a:gd name="adj" fmla="val 50000"/>
            </a:avLst>
          </a:prstGeom>
          <a:gradFill flip="none" rotWithShape="1">
            <a:gsLst>
              <a:gs pos="0">
                <a:schemeClr val="accent5">
                  <a:lumMod val="25000"/>
                  <a:shade val="30000"/>
                  <a:satMod val="115000"/>
                </a:schemeClr>
              </a:gs>
              <a:gs pos="50000">
                <a:schemeClr val="accent5">
                  <a:lumMod val="25000"/>
                  <a:shade val="67500"/>
                  <a:satMod val="115000"/>
                </a:schemeClr>
              </a:gs>
              <a:gs pos="100000">
                <a:schemeClr val="accent5">
                  <a:lumMod val="25000"/>
                  <a:shade val="100000"/>
                  <a:satMod val="115000"/>
                </a:schemeClr>
              </a:gs>
            </a:gsLst>
            <a:lin ang="10800000" scaled="1"/>
            <a:tileRect/>
          </a:gradFill>
          <a:ln w="38100" algn="ctr">
            <a:solidFill>
              <a:srgbClr val="FFFFFF"/>
            </a:solidFill>
            <a:round/>
            <a:headEnd/>
            <a:tailEnd/>
          </a:ln>
          <a:effectLst>
            <a:outerShdw dist="63500" dir="3187806" algn="ctr" rotWithShape="0">
              <a:srgbClr val="001D3A"/>
            </a:outerShdw>
          </a:effectLst>
        </p:spPr>
        <p:txBody>
          <a:bodyPr wrap="none" anchor="ctr"/>
          <a:lstStyle/>
          <a:p>
            <a:pPr algn="ctr" rtl="1" eaLnBrk="0" hangingPunct="0"/>
            <a:r>
              <a:rPr lang="ar-JO" sz="4000" b="1" dirty="0" smtClean="0">
                <a:solidFill>
                  <a:schemeClr val="bg1"/>
                </a:solidFill>
              </a:rPr>
              <a:t>3</a:t>
            </a:r>
            <a:endParaRPr lang="en-US" sz="4000" b="1" dirty="0">
              <a:solidFill>
                <a:schemeClr val="bg1"/>
              </a:solidFill>
            </a:endParaRPr>
          </a:p>
        </p:txBody>
      </p:sp>
      <p:sp>
        <p:nvSpPr>
          <p:cNvPr id="42" name="AutoShape 7"/>
          <p:cNvSpPr>
            <a:spLocks noChangeArrowheads="1"/>
          </p:cNvSpPr>
          <p:nvPr/>
        </p:nvSpPr>
        <p:spPr bwMode="gray">
          <a:xfrm>
            <a:off x="5457999" y="1656836"/>
            <a:ext cx="782166" cy="542672"/>
          </a:xfrm>
          <a:prstGeom prst="roundRect">
            <a:avLst>
              <a:gd name="adj" fmla="val 50000"/>
            </a:avLst>
          </a:prstGeom>
          <a:gradFill flip="none" rotWithShape="1">
            <a:gsLst>
              <a:gs pos="0">
                <a:srgbClr val="CC3399">
                  <a:shade val="30000"/>
                  <a:satMod val="115000"/>
                </a:srgbClr>
              </a:gs>
              <a:gs pos="50000">
                <a:srgbClr val="CC3399">
                  <a:shade val="67500"/>
                  <a:satMod val="115000"/>
                </a:srgbClr>
              </a:gs>
              <a:gs pos="100000">
                <a:srgbClr val="CC3399">
                  <a:shade val="100000"/>
                  <a:satMod val="115000"/>
                </a:srgbClr>
              </a:gs>
            </a:gsLst>
            <a:lin ang="2700000" scaled="1"/>
            <a:tileRect/>
          </a:gradFill>
          <a:ln w="38100" algn="ctr">
            <a:solidFill>
              <a:srgbClr val="FFFFFF"/>
            </a:solidFill>
            <a:round/>
            <a:headEnd/>
            <a:tailEnd/>
          </a:ln>
          <a:effectLst>
            <a:outerShdw dist="63500" dir="3187806" algn="ctr" rotWithShape="0">
              <a:srgbClr val="001D3A"/>
            </a:outerShdw>
          </a:effectLst>
        </p:spPr>
        <p:txBody>
          <a:bodyPr wrap="none" anchor="ctr"/>
          <a:lstStyle/>
          <a:p>
            <a:pPr algn="ctr" rtl="1"/>
            <a:r>
              <a:rPr lang="ar-JO" sz="4000" b="1" dirty="0" smtClean="0">
                <a:solidFill>
                  <a:schemeClr val="bg1"/>
                </a:solidFill>
              </a:rPr>
              <a:t>2</a:t>
            </a:r>
            <a:endParaRPr lang="en-US" sz="4000" b="1" dirty="0">
              <a:solidFill>
                <a:schemeClr val="bg1"/>
              </a:solidFill>
            </a:endParaRPr>
          </a:p>
        </p:txBody>
      </p:sp>
      <p:sp>
        <p:nvSpPr>
          <p:cNvPr id="43" name="AutoShape 8"/>
          <p:cNvSpPr>
            <a:spLocks noChangeArrowheads="1"/>
          </p:cNvSpPr>
          <p:nvPr/>
        </p:nvSpPr>
        <p:spPr bwMode="gray">
          <a:xfrm>
            <a:off x="5467922" y="1064830"/>
            <a:ext cx="772243" cy="499390"/>
          </a:xfrm>
          <a:prstGeom prst="roundRect">
            <a:avLst>
              <a:gd name="adj" fmla="val 50000"/>
            </a:avLst>
          </a:prstGeom>
          <a:gradFill rotWithShape="1">
            <a:gsLst>
              <a:gs pos="0">
                <a:schemeClr val="accent2"/>
              </a:gs>
              <a:gs pos="100000">
                <a:schemeClr val="accent2">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rtl="1"/>
            <a:r>
              <a:rPr lang="ar-JO" sz="4000" b="1" dirty="0" smtClean="0">
                <a:solidFill>
                  <a:schemeClr val="bg1"/>
                </a:solidFill>
              </a:rPr>
              <a:t>1</a:t>
            </a:r>
            <a:endParaRPr lang="en-US" sz="4000" b="1" dirty="0">
              <a:solidFill>
                <a:schemeClr val="bg1"/>
              </a:solidFill>
            </a:endParaRPr>
          </a:p>
        </p:txBody>
      </p:sp>
      <p:sp>
        <p:nvSpPr>
          <p:cNvPr id="48" name="AutoShape 3"/>
          <p:cNvSpPr>
            <a:spLocks noChangeArrowheads="1"/>
          </p:cNvSpPr>
          <p:nvPr/>
        </p:nvSpPr>
        <p:spPr bwMode="gray">
          <a:xfrm rot="5400000">
            <a:off x="3090747" y="1215319"/>
            <a:ext cx="733956" cy="3980699"/>
          </a:xfrm>
          <a:prstGeom prst="chevron">
            <a:avLst>
              <a:gd name="adj" fmla="val 16967"/>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p>
            <a:endParaRPr lang="ar-IQ"/>
          </a:p>
        </p:txBody>
      </p:sp>
      <p:sp>
        <p:nvSpPr>
          <p:cNvPr id="49" name="AutoShape 4"/>
          <p:cNvSpPr>
            <a:spLocks noChangeArrowheads="1"/>
          </p:cNvSpPr>
          <p:nvPr/>
        </p:nvSpPr>
        <p:spPr bwMode="gray">
          <a:xfrm rot="5400000">
            <a:off x="3115781" y="1836301"/>
            <a:ext cx="722361" cy="4002035"/>
          </a:xfrm>
          <a:prstGeom prst="chevron">
            <a:avLst>
              <a:gd name="adj" fmla="val 18877"/>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p>
            <a:endParaRPr lang="ar-IQ"/>
          </a:p>
        </p:txBody>
      </p:sp>
      <p:sp>
        <p:nvSpPr>
          <p:cNvPr id="50" name="AutoShape 5"/>
          <p:cNvSpPr>
            <a:spLocks noChangeArrowheads="1"/>
          </p:cNvSpPr>
          <p:nvPr/>
        </p:nvSpPr>
        <p:spPr bwMode="gray">
          <a:xfrm rot="5400000">
            <a:off x="3137056" y="2445640"/>
            <a:ext cx="641340" cy="3980697"/>
          </a:xfrm>
          <a:prstGeom prst="chevron">
            <a:avLst>
              <a:gd name="adj" fmla="val 18877"/>
            </a:avLst>
          </a:prstGeom>
          <a:solidFill>
            <a:srgbClr val="002060"/>
          </a:soli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p>
            <a:endParaRPr lang="ar-IQ"/>
          </a:p>
        </p:txBody>
      </p:sp>
      <p:sp>
        <p:nvSpPr>
          <p:cNvPr id="51" name="AutoShape 6"/>
          <p:cNvSpPr>
            <a:spLocks noChangeArrowheads="1"/>
          </p:cNvSpPr>
          <p:nvPr/>
        </p:nvSpPr>
        <p:spPr bwMode="gray">
          <a:xfrm>
            <a:off x="5467921" y="4105144"/>
            <a:ext cx="762321" cy="505672"/>
          </a:xfrm>
          <a:prstGeom prst="roundRect">
            <a:avLst>
              <a:gd name="adj" fmla="val 50000"/>
            </a:avLst>
          </a:prstGeom>
          <a:solidFill>
            <a:srgbClr val="002060"/>
          </a:solidFill>
          <a:ln w="38100" algn="ctr">
            <a:solidFill>
              <a:srgbClr val="FFFFFF"/>
            </a:solidFill>
            <a:round/>
            <a:headEnd/>
            <a:tailEnd/>
          </a:ln>
          <a:effectLst>
            <a:outerShdw dist="63500" dir="3187806" algn="ctr" rotWithShape="0">
              <a:srgbClr val="001D3A"/>
            </a:outerShdw>
          </a:effectLst>
        </p:spPr>
        <p:txBody>
          <a:bodyPr wrap="none" anchor="ctr"/>
          <a:lstStyle/>
          <a:p>
            <a:pPr algn="ctr" rtl="1" eaLnBrk="0" hangingPunct="0"/>
            <a:r>
              <a:rPr lang="ar-JO" sz="4000" b="1" dirty="0" smtClean="0">
                <a:solidFill>
                  <a:schemeClr val="bg1"/>
                </a:solidFill>
              </a:rPr>
              <a:t>6</a:t>
            </a:r>
            <a:endParaRPr lang="en-US" sz="4000" b="1" dirty="0">
              <a:solidFill>
                <a:schemeClr val="bg1"/>
              </a:solidFill>
            </a:endParaRPr>
          </a:p>
        </p:txBody>
      </p:sp>
      <p:sp>
        <p:nvSpPr>
          <p:cNvPr id="52" name="AutoShape 7"/>
          <p:cNvSpPr>
            <a:spLocks noChangeArrowheads="1"/>
          </p:cNvSpPr>
          <p:nvPr/>
        </p:nvSpPr>
        <p:spPr bwMode="gray">
          <a:xfrm>
            <a:off x="5457999" y="3476137"/>
            <a:ext cx="782166" cy="542672"/>
          </a:xfrm>
          <a:prstGeom prst="roundRect">
            <a:avLst>
              <a:gd name="adj" fmla="val 50000"/>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38100" algn="ctr">
            <a:solidFill>
              <a:srgbClr val="FFFFFF"/>
            </a:solidFill>
            <a:round/>
            <a:headEnd/>
            <a:tailEnd/>
          </a:ln>
          <a:effectLst>
            <a:outerShdw dist="63500" dir="3187806" algn="ctr" rotWithShape="0">
              <a:srgbClr val="001D3A"/>
            </a:outerShdw>
          </a:effectLst>
        </p:spPr>
        <p:txBody>
          <a:bodyPr wrap="none" anchor="ctr"/>
          <a:lstStyle/>
          <a:p>
            <a:pPr algn="ctr" rtl="1"/>
            <a:r>
              <a:rPr lang="ar-JO" sz="4000" b="1" dirty="0" smtClean="0">
                <a:solidFill>
                  <a:schemeClr val="bg1"/>
                </a:solidFill>
              </a:rPr>
              <a:t>5</a:t>
            </a:r>
            <a:endParaRPr lang="en-US" sz="4000" b="1" dirty="0">
              <a:solidFill>
                <a:schemeClr val="bg1"/>
              </a:solidFill>
            </a:endParaRPr>
          </a:p>
        </p:txBody>
      </p:sp>
      <p:sp>
        <p:nvSpPr>
          <p:cNvPr id="53" name="AutoShape 8"/>
          <p:cNvSpPr>
            <a:spLocks noChangeArrowheads="1"/>
          </p:cNvSpPr>
          <p:nvPr/>
        </p:nvSpPr>
        <p:spPr bwMode="gray">
          <a:xfrm>
            <a:off x="5467922" y="2884131"/>
            <a:ext cx="772243" cy="499390"/>
          </a:xfrm>
          <a:prstGeom prst="roundRect">
            <a:avLst>
              <a:gd name="adj" fmla="val 50000"/>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a:ln w="38100" algn="ctr">
            <a:solidFill>
              <a:srgbClr val="FFFFFF"/>
            </a:solidFill>
            <a:round/>
            <a:headEnd/>
            <a:tailEnd/>
          </a:ln>
          <a:effectLst>
            <a:outerShdw dist="63500" dir="3187806" algn="ctr" rotWithShape="0">
              <a:srgbClr val="001D3A"/>
            </a:outerShdw>
          </a:effectLst>
        </p:spPr>
        <p:txBody>
          <a:bodyPr wrap="none" anchor="ctr"/>
          <a:lstStyle/>
          <a:p>
            <a:pPr algn="ctr" rtl="1"/>
            <a:r>
              <a:rPr lang="ar-JO" sz="4000" b="1" dirty="0" smtClean="0">
                <a:solidFill>
                  <a:schemeClr val="bg1"/>
                </a:solidFill>
              </a:rPr>
              <a:t>4</a:t>
            </a:r>
            <a:endParaRPr lang="en-US" sz="4000" b="1" dirty="0">
              <a:solidFill>
                <a:schemeClr val="bg1"/>
              </a:solidFill>
            </a:endParaRPr>
          </a:p>
        </p:txBody>
      </p:sp>
      <p:sp>
        <p:nvSpPr>
          <p:cNvPr id="54" name="مربع نص 53"/>
          <p:cNvSpPr txBox="1"/>
          <p:nvPr/>
        </p:nvSpPr>
        <p:spPr>
          <a:xfrm>
            <a:off x="1403935" y="4225885"/>
            <a:ext cx="3813395" cy="316294"/>
          </a:xfrm>
          <a:prstGeom prst="rect">
            <a:avLst/>
          </a:prstGeom>
          <a:noFill/>
        </p:spPr>
        <p:txBody>
          <a:bodyPr wrap="square" rtlCol="0">
            <a:spAutoFit/>
          </a:bodyPr>
          <a:lstStyle/>
          <a:p>
            <a:pPr lvl="0" algn="r" rtl="1"/>
            <a:r>
              <a:rPr lang="ar-IQ" sz="2400" b="1" dirty="0">
                <a:solidFill>
                  <a:schemeClr val="accent3"/>
                </a:solidFill>
              </a:rPr>
              <a:t>مناقشة نتائج التقييم مع الموظف</a:t>
            </a:r>
            <a:endParaRPr lang="en-US" sz="2400" dirty="0">
              <a:solidFill>
                <a:schemeClr val="accent3"/>
              </a:solidFill>
            </a:endParaRPr>
          </a:p>
        </p:txBody>
      </p:sp>
      <p:sp>
        <p:nvSpPr>
          <p:cNvPr id="55" name="مربع نص 54"/>
          <p:cNvSpPr txBox="1"/>
          <p:nvPr/>
        </p:nvSpPr>
        <p:spPr>
          <a:xfrm>
            <a:off x="2124015" y="3621559"/>
            <a:ext cx="2603982" cy="316294"/>
          </a:xfrm>
          <a:prstGeom prst="rect">
            <a:avLst/>
          </a:prstGeom>
          <a:noFill/>
        </p:spPr>
        <p:txBody>
          <a:bodyPr wrap="square" rtlCol="0">
            <a:spAutoFit/>
          </a:bodyPr>
          <a:lstStyle/>
          <a:p>
            <a:pPr lvl="0" algn="r" rtl="1"/>
            <a:r>
              <a:rPr lang="ar-IQ" sz="2400" b="1" dirty="0">
                <a:solidFill>
                  <a:schemeClr val="accent3"/>
                </a:solidFill>
              </a:rPr>
              <a:t>وضع معايير </a:t>
            </a:r>
            <a:r>
              <a:rPr lang="ar-IQ" sz="2400" b="1" dirty="0" smtClean="0">
                <a:solidFill>
                  <a:schemeClr val="accent3"/>
                </a:solidFill>
              </a:rPr>
              <a:t>للمقارنة</a:t>
            </a:r>
            <a:endParaRPr lang="en-US" sz="2400" dirty="0">
              <a:solidFill>
                <a:schemeClr val="accent3"/>
              </a:solidFill>
            </a:endParaRPr>
          </a:p>
        </p:txBody>
      </p:sp>
      <p:sp>
        <p:nvSpPr>
          <p:cNvPr id="56" name="مربع نص 55"/>
          <p:cNvSpPr txBox="1"/>
          <p:nvPr/>
        </p:nvSpPr>
        <p:spPr>
          <a:xfrm>
            <a:off x="1634680" y="3001749"/>
            <a:ext cx="3585679" cy="316294"/>
          </a:xfrm>
          <a:prstGeom prst="rect">
            <a:avLst/>
          </a:prstGeom>
          <a:noFill/>
        </p:spPr>
        <p:txBody>
          <a:bodyPr wrap="square" rtlCol="0">
            <a:spAutoFit/>
          </a:bodyPr>
          <a:lstStyle/>
          <a:p>
            <a:pPr lvl="0" algn="r" rtl="1"/>
            <a:r>
              <a:rPr lang="ar-IQ" sz="2400" b="1" dirty="0">
                <a:solidFill>
                  <a:schemeClr val="accent3"/>
                </a:solidFill>
              </a:rPr>
              <a:t>مناقشة طرق التقييم مع الموظفين</a:t>
            </a:r>
            <a:endParaRPr lang="en-US" sz="2400" dirty="0">
              <a:solidFill>
                <a:schemeClr val="accent3"/>
              </a:solidFill>
            </a:endParaRPr>
          </a:p>
        </p:txBody>
      </p:sp>
      <p:sp>
        <p:nvSpPr>
          <p:cNvPr id="4" name="مستطيل 3"/>
          <p:cNvSpPr/>
          <p:nvPr/>
        </p:nvSpPr>
        <p:spPr>
          <a:xfrm>
            <a:off x="539839" y="1417573"/>
            <a:ext cx="4572000" cy="569330"/>
          </a:xfrm>
          <a:prstGeom prst="rect">
            <a:avLst/>
          </a:prstGeom>
        </p:spPr>
        <p:txBody>
          <a:bodyPr>
            <a:spAutoFit/>
          </a:bodyPr>
          <a:lstStyle/>
          <a:p>
            <a:pPr algn="r" rtl="1"/>
            <a:endParaRPr lang="en-US" sz="2400" dirty="0">
              <a:solidFill>
                <a:schemeClr val="accent3"/>
              </a:solidFill>
            </a:endParaRPr>
          </a:p>
          <a:p>
            <a:pPr algn="r" rtl="1"/>
            <a:r>
              <a:rPr lang="ar-JO" sz="2400" b="1" dirty="0" smtClean="0">
                <a:solidFill>
                  <a:schemeClr val="accent3"/>
                </a:solidFill>
              </a:rPr>
              <a:t> </a:t>
            </a:r>
            <a:r>
              <a:rPr lang="ar-IQ" sz="2400" b="1" dirty="0">
                <a:solidFill>
                  <a:schemeClr val="accent3"/>
                </a:solidFill>
              </a:rPr>
              <a:t>تحديد الطريقة المناسبة للتقييم</a:t>
            </a:r>
            <a:endParaRPr lang="en-US" sz="2400" dirty="0">
              <a:solidFill>
                <a:schemeClr val="accent3"/>
              </a:solidFill>
            </a:endParaRPr>
          </a:p>
        </p:txBody>
      </p:sp>
      <p:sp>
        <p:nvSpPr>
          <p:cNvPr id="58" name="مستطيل 57"/>
          <p:cNvSpPr/>
          <p:nvPr/>
        </p:nvSpPr>
        <p:spPr>
          <a:xfrm>
            <a:off x="1907991" y="1129541"/>
            <a:ext cx="3127779" cy="316294"/>
          </a:xfrm>
          <a:prstGeom prst="rect">
            <a:avLst/>
          </a:prstGeom>
        </p:spPr>
        <p:txBody>
          <a:bodyPr wrap="none">
            <a:spAutoFit/>
          </a:bodyPr>
          <a:lstStyle/>
          <a:p>
            <a:pPr lvl="0" algn="r" rtl="1"/>
            <a:r>
              <a:rPr lang="ar-IQ" sz="2400" b="1" dirty="0" smtClean="0">
                <a:solidFill>
                  <a:schemeClr val="accent3"/>
                </a:solidFill>
              </a:rPr>
              <a:t>تحديد </a:t>
            </a:r>
            <a:r>
              <a:rPr lang="ar-IQ" sz="2400" b="1" dirty="0">
                <a:solidFill>
                  <a:schemeClr val="accent3"/>
                </a:solidFill>
              </a:rPr>
              <a:t>متطلبات التقييم </a:t>
            </a:r>
            <a:r>
              <a:rPr lang="ar-IQ" sz="2400" b="1" dirty="0" smtClean="0">
                <a:solidFill>
                  <a:schemeClr val="accent3"/>
                </a:solidFill>
              </a:rPr>
              <a:t>وأهدافه</a:t>
            </a:r>
            <a:endParaRPr lang="ar-JO" sz="2400" dirty="0">
              <a:solidFill>
                <a:schemeClr val="accent3"/>
              </a:solidFill>
            </a:endParaRPr>
          </a:p>
        </p:txBody>
      </p:sp>
      <p:sp>
        <p:nvSpPr>
          <p:cNvPr id="59" name="مستطيل 58"/>
          <p:cNvSpPr/>
          <p:nvPr/>
        </p:nvSpPr>
        <p:spPr>
          <a:xfrm>
            <a:off x="2556063" y="2353677"/>
            <a:ext cx="1808508" cy="316294"/>
          </a:xfrm>
          <a:prstGeom prst="rect">
            <a:avLst/>
          </a:prstGeom>
        </p:spPr>
        <p:txBody>
          <a:bodyPr wrap="none">
            <a:spAutoFit/>
          </a:bodyPr>
          <a:lstStyle/>
          <a:p>
            <a:pPr lvl="0" algn="r" rtl="1"/>
            <a:r>
              <a:rPr lang="ar-IQ" sz="2400" b="1" dirty="0">
                <a:solidFill>
                  <a:schemeClr val="accent3"/>
                </a:solidFill>
              </a:rPr>
              <a:t>تدريب المشرفين</a:t>
            </a:r>
            <a:endParaRPr lang="en-US" sz="2400" dirty="0">
              <a:solidFill>
                <a:schemeClr val="accent3"/>
              </a:solidFill>
            </a:endParaRPr>
          </a:p>
        </p:txBody>
      </p:sp>
      <p:sp>
        <p:nvSpPr>
          <p:cNvPr id="61" name="AutoShape 3"/>
          <p:cNvSpPr>
            <a:spLocks noChangeArrowheads="1"/>
          </p:cNvSpPr>
          <p:nvPr/>
        </p:nvSpPr>
        <p:spPr bwMode="gray">
          <a:xfrm rot="5400000">
            <a:off x="3088155" y="3032056"/>
            <a:ext cx="647393" cy="3980699"/>
          </a:xfrm>
          <a:prstGeom prst="chevron">
            <a:avLst>
              <a:gd name="adj" fmla="val 16967"/>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p>
            <a:endParaRPr lang="ar-IQ"/>
          </a:p>
        </p:txBody>
      </p:sp>
      <p:sp>
        <p:nvSpPr>
          <p:cNvPr id="62" name="AutoShape 4"/>
          <p:cNvSpPr>
            <a:spLocks noChangeArrowheads="1"/>
          </p:cNvSpPr>
          <p:nvPr/>
        </p:nvSpPr>
        <p:spPr bwMode="gray">
          <a:xfrm rot="5400000">
            <a:off x="3040002" y="3659090"/>
            <a:ext cx="722361" cy="4002035"/>
          </a:xfrm>
          <a:prstGeom prst="chevron">
            <a:avLst>
              <a:gd name="adj" fmla="val 18877"/>
            </a:avLst>
          </a:prstGeom>
          <a:gradFill flip="none" rotWithShape="1">
            <a:gsLst>
              <a:gs pos="0">
                <a:srgbClr val="CC3399">
                  <a:shade val="30000"/>
                  <a:satMod val="115000"/>
                </a:srgbClr>
              </a:gs>
              <a:gs pos="50000">
                <a:srgbClr val="CC3399">
                  <a:shade val="67500"/>
                  <a:satMod val="115000"/>
                </a:srgbClr>
              </a:gs>
              <a:gs pos="100000">
                <a:srgbClr val="CC3399">
                  <a:shade val="100000"/>
                  <a:satMod val="115000"/>
                </a:srgbClr>
              </a:gs>
            </a:gsLst>
            <a:lin ang="2700000" scaled="1"/>
            <a:tileRect/>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p>
            <a:endParaRPr lang="ar-IQ"/>
          </a:p>
        </p:txBody>
      </p:sp>
      <p:sp>
        <p:nvSpPr>
          <p:cNvPr id="63" name="AutoShape 7"/>
          <p:cNvSpPr>
            <a:spLocks noChangeArrowheads="1"/>
          </p:cNvSpPr>
          <p:nvPr/>
        </p:nvSpPr>
        <p:spPr bwMode="gray">
          <a:xfrm>
            <a:off x="5412124" y="5298926"/>
            <a:ext cx="782166" cy="542672"/>
          </a:xfrm>
          <a:prstGeom prst="roundRect">
            <a:avLst>
              <a:gd name="adj" fmla="val 50000"/>
            </a:avLst>
          </a:prstGeom>
          <a:gradFill flip="none" rotWithShape="1">
            <a:gsLst>
              <a:gs pos="0">
                <a:srgbClr val="CC3399">
                  <a:shade val="30000"/>
                  <a:satMod val="115000"/>
                </a:srgbClr>
              </a:gs>
              <a:gs pos="50000">
                <a:srgbClr val="CC3399">
                  <a:shade val="67500"/>
                  <a:satMod val="115000"/>
                </a:srgbClr>
              </a:gs>
              <a:gs pos="100000">
                <a:srgbClr val="CC3399">
                  <a:shade val="100000"/>
                  <a:satMod val="115000"/>
                </a:srgbClr>
              </a:gs>
            </a:gsLst>
            <a:lin ang="2700000" scaled="1"/>
            <a:tileRect/>
          </a:gradFill>
          <a:ln w="38100" algn="ctr">
            <a:solidFill>
              <a:srgbClr val="FFFFFF"/>
            </a:solidFill>
            <a:round/>
            <a:headEnd/>
            <a:tailEnd/>
          </a:ln>
          <a:effectLst>
            <a:outerShdw dist="63500" dir="3187806" algn="ctr" rotWithShape="0">
              <a:srgbClr val="001D3A"/>
            </a:outerShdw>
          </a:effectLst>
        </p:spPr>
        <p:txBody>
          <a:bodyPr wrap="none" anchor="ctr"/>
          <a:lstStyle/>
          <a:p>
            <a:pPr algn="ctr" rtl="1"/>
            <a:r>
              <a:rPr lang="ar-JO" sz="4000" b="1" dirty="0" smtClean="0">
                <a:solidFill>
                  <a:schemeClr val="bg1"/>
                </a:solidFill>
              </a:rPr>
              <a:t>8</a:t>
            </a:r>
            <a:endParaRPr lang="en-US" sz="4000" b="1" dirty="0">
              <a:solidFill>
                <a:schemeClr val="bg1"/>
              </a:solidFill>
            </a:endParaRPr>
          </a:p>
        </p:txBody>
      </p:sp>
      <p:sp>
        <p:nvSpPr>
          <p:cNvPr id="64" name="AutoShape 8"/>
          <p:cNvSpPr>
            <a:spLocks noChangeArrowheads="1"/>
          </p:cNvSpPr>
          <p:nvPr/>
        </p:nvSpPr>
        <p:spPr bwMode="gray">
          <a:xfrm>
            <a:off x="5422047" y="4706920"/>
            <a:ext cx="772243" cy="499390"/>
          </a:xfrm>
          <a:prstGeom prst="roundRect">
            <a:avLst>
              <a:gd name="adj" fmla="val 50000"/>
            </a:avLst>
          </a:prstGeom>
          <a:gradFill rotWithShape="1">
            <a:gsLst>
              <a:gs pos="0">
                <a:schemeClr val="accent2"/>
              </a:gs>
              <a:gs pos="100000">
                <a:schemeClr val="accent2">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rtl="1"/>
            <a:r>
              <a:rPr lang="ar-JO" sz="4000" b="1" dirty="0" smtClean="0">
                <a:solidFill>
                  <a:schemeClr val="bg1"/>
                </a:solidFill>
              </a:rPr>
              <a:t>7</a:t>
            </a:r>
            <a:endParaRPr lang="en-US" sz="4000" b="1" dirty="0">
              <a:solidFill>
                <a:schemeClr val="bg1"/>
              </a:solidFill>
            </a:endParaRPr>
          </a:p>
        </p:txBody>
      </p:sp>
      <p:sp>
        <p:nvSpPr>
          <p:cNvPr id="65" name="مستطيل 64"/>
          <p:cNvSpPr/>
          <p:nvPr/>
        </p:nvSpPr>
        <p:spPr>
          <a:xfrm>
            <a:off x="467544" y="5096715"/>
            <a:ext cx="4572000" cy="569330"/>
          </a:xfrm>
          <a:prstGeom prst="rect">
            <a:avLst/>
          </a:prstGeom>
        </p:spPr>
        <p:txBody>
          <a:bodyPr>
            <a:spAutoFit/>
          </a:bodyPr>
          <a:lstStyle/>
          <a:p>
            <a:pPr algn="r" rtl="1"/>
            <a:endParaRPr lang="en-US" sz="2400" dirty="0">
              <a:solidFill>
                <a:schemeClr val="accent3"/>
              </a:solidFill>
            </a:endParaRPr>
          </a:p>
          <a:p>
            <a:pPr lvl="0" algn="r" rtl="1"/>
            <a:r>
              <a:rPr lang="ar-IQ" sz="2400" dirty="0">
                <a:solidFill>
                  <a:schemeClr val="accent3"/>
                </a:solidFill>
              </a:rPr>
              <a:t>و</a:t>
            </a:r>
            <a:r>
              <a:rPr lang="ar-IQ" sz="2400" b="1" dirty="0">
                <a:solidFill>
                  <a:schemeClr val="accent3"/>
                </a:solidFill>
              </a:rPr>
              <a:t>ضع خطط تطوير أداء مستقبلا</a:t>
            </a:r>
            <a:endParaRPr lang="en-US" sz="2400" dirty="0">
              <a:solidFill>
                <a:schemeClr val="accent3"/>
              </a:solidFill>
            </a:endParaRPr>
          </a:p>
        </p:txBody>
      </p:sp>
      <p:sp>
        <p:nvSpPr>
          <p:cNvPr id="66" name="مستطيل 65"/>
          <p:cNvSpPr/>
          <p:nvPr/>
        </p:nvSpPr>
        <p:spPr>
          <a:xfrm>
            <a:off x="2268031" y="4801949"/>
            <a:ext cx="2419252" cy="316294"/>
          </a:xfrm>
          <a:prstGeom prst="rect">
            <a:avLst/>
          </a:prstGeom>
        </p:spPr>
        <p:txBody>
          <a:bodyPr wrap="none">
            <a:spAutoFit/>
          </a:bodyPr>
          <a:lstStyle/>
          <a:p>
            <a:pPr lvl="0" algn="r" rtl="1"/>
            <a:r>
              <a:rPr lang="ar-IQ" sz="2400" b="1" dirty="0">
                <a:solidFill>
                  <a:schemeClr val="accent3"/>
                </a:solidFill>
              </a:rPr>
              <a:t>اتخاذ القرارات الادارية</a:t>
            </a:r>
            <a:endParaRPr lang="en-US" sz="2400" dirty="0">
              <a:solidFill>
                <a:schemeClr val="accent3"/>
              </a:solidFill>
            </a:endParaRPr>
          </a:p>
        </p:txBody>
      </p:sp>
    </p:spTree>
    <p:extLst>
      <p:ext uri="{BB962C8B-B14F-4D97-AF65-F5344CB8AC3E}">
        <p14:creationId xmlns:p14="http://schemas.microsoft.com/office/powerpoint/2010/main" val="13193829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1000"/>
                                        <p:tgtEl>
                                          <p:spTgt spid="42"/>
                                        </p:tgtEl>
                                      </p:cBhvr>
                                    </p:animEffect>
                                    <p:anim calcmode="lin" valueType="num">
                                      <p:cBhvr>
                                        <p:cTn id="25" dur="1000" fill="hold"/>
                                        <p:tgtEl>
                                          <p:spTgt spid="42"/>
                                        </p:tgtEl>
                                        <p:attrNameLst>
                                          <p:attrName>ppt_x</p:attrName>
                                        </p:attrNameLst>
                                      </p:cBhvr>
                                      <p:tavLst>
                                        <p:tav tm="0">
                                          <p:val>
                                            <p:strVal val="#ppt_x"/>
                                          </p:val>
                                        </p:tav>
                                        <p:tav tm="100000">
                                          <p:val>
                                            <p:strVal val="#ppt_x"/>
                                          </p:val>
                                        </p:tav>
                                      </p:tavLst>
                                    </p:anim>
                                    <p:anim calcmode="lin" valueType="num">
                                      <p:cBhvr>
                                        <p:cTn id="26" dur="1000" fill="hold"/>
                                        <p:tgtEl>
                                          <p:spTgt spid="4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1000"/>
                                        <p:tgtEl>
                                          <p:spTgt spid="41"/>
                                        </p:tgtEl>
                                      </p:cBhvr>
                                    </p:animEffect>
                                    <p:anim calcmode="lin" valueType="num">
                                      <p:cBhvr>
                                        <p:cTn id="37" dur="1000" fill="hold"/>
                                        <p:tgtEl>
                                          <p:spTgt spid="41"/>
                                        </p:tgtEl>
                                        <p:attrNameLst>
                                          <p:attrName>ppt_x</p:attrName>
                                        </p:attrNameLst>
                                      </p:cBhvr>
                                      <p:tavLst>
                                        <p:tav tm="0">
                                          <p:val>
                                            <p:strVal val="#ppt_x"/>
                                          </p:val>
                                        </p:tav>
                                        <p:tav tm="100000">
                                          <p:val>
                                            <p:strVal val="#ppt_x"/>
                                          </p:val>
                                        </p:tav>
                                      </p:tavLst>
                                    </p:anim>
                                    <p:anim calcmode="lin" valueType="num">
                                      <p:cBhvr>
                                        <p:cTn id="38" dur="1000" fill="hold"/>
                                        <p:tgtEl>
                                          <p:spTgt spid="4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1000"/>
                                        <p:tgtEl>
                                          <p:spTgt spid="40"/>
                                        </p:tgtEl>
                                      </p:cBhvr>
                                    </p:animEffect>
                                    <p:anim calcmode="lin" valueType="num">
                                      <p:cBhvr>
                                        <p:cTn id="42" dur="1000" fill="hold"/>
                                        <p:tgtEl>
                                          <p:spTgt spid="40"/>
                                        </p:tgtEl>
                                        <p:attrNameLst>
                                          <p:attrName>ppt_x</p:attrName>
                                        </p:attrNameLst>
                                      </p:cBhvr>
                                      <p:tavLst>
                                        <p:tav tm="0">
                                          <p:val>
                                            <p:strVal val="#ppt_x"/>
                                          </p:val>
                                        </p:tav>
                                        <p:tav tm="100000">
                                          <p:val>
                                            <p:strVal val="#ppt_x"/>
                                          </p:val>
                                        </p:tav>
                                      </p:tavLst>
                                    </p:anim>
                                    <p:anim calcmode="lin" valueType="num">
                                      <p:cBhvr>
                                        <p:cTn id="4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1000"/>
                                        <p:tgtEl>
                                          <p:spTgt spid="53"/>
                                        </p:tgtEl>
                                      </p:cBhvr>
                                    </p:animEffect>
                                    <p:anim calcmode="lin" valueType="num">
                                      <p:cBhvr>
                                        <p:cTn id="49" dur="1000" fill="hold"/>
                                        <p:tgtEl>
                                          <p:spTgt spid="53"/>
                                        </p:tgtEl>
                                        <p:attrNameLst>
                                          <p:attrName>ppt_x</p:attrName>
                                        </p:attrNameLst>
                                      </p:cBhvr>
                                      <p:tavLst>
                                        <p:tav tm="0">
                                          <p:val>
                                            <p:strVal val="#ppt_x"/>
                                          </p:val>
                                        </p:tav>
                                        <p:tav tm="100000">
                                          <p:val>
                                            <p:strVal val="#ppt_x"/>
                                          </p:val>
                                        </p:tav>
                                      </p:tavLst>
                                    </p:anim>
                                    <p:anim calcmode="lin" valueType="num">
                                      <p:cBhvr>
                                        <p:cTn id="50" dur="1000" fill="hold"/>
                                        <p:tgtEl>
                                          <p:spTgt spid="5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1000"/>
                                        <p:tgtEl>
                                          <p:spTgt spid="48"/>
                                        </p:tgtEl>
                                      </p:cBhvr>
                                    </p:animEffect>
                                    <p:anim calcmode="lin" valueType="num">
                                      <p:cBhvr>
                                        <p:cTn id="54" dur="1000" fill="hold"/>
                                        <p:tgtEl>
                                          <p:spTgt spid="48"/>
                                        </p:tgtEl>
                                        <p:attrNameLst>
                                          <p:attrName>ppt_x</p:attrName>
                                        </p:attrNameLst>
                                      </p:cBhvr>
                                      <p:tavLst>
                                        <p:tav tm="0">
                                          <p:val>
                                            <p:strVal val="#ppt_x"/>
                                          </p:val>
                                        </p:tav>
                                        <p:tav tm="100000">
                                          <p:val>
                                            <p:strVal val="#ppt_x"/>
                                          </p:val>
                                        </p:tav>
                                      </p:tavLst>
                                    </p:anim>
                                    <p:anim calcmode="lin" valueType="num">
                                      <p:cBhvr>
                                        <p:cTn id="5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1000"/>
                                        <p:tgtEl>
                                          <p:spTgt spid="52"/>
                                        </p:tgtEl>
                                      </p:cBhvr>
                                    </p:animEffect>
                                    <p:anim calcmode="lin" valueType="num">
                                      <p:cBhvr>
                                        <p:cTn id="61" dur="1000" fill="hold"/>
                                        <p:tgtEl>
                                          <p:spTgt spid="52"/>
                                        </p:tgtEl>
                                        <p:attrNameLst>
                                          <p:attrName>ppt_x</p:attrName>
                                        </p:attrNameLst>
                                      </p:cBhvr>
                                      <p:tavLst>
                                        <p:tav tm="0">
                                          <p:val>
                                            <p:strVal val="#ppt_x"/>
                                          </p:val>
                                        </p:tav>
                                        <p:tav tm="100000">
                                          <p:val>
                                            <p:strVal val="#ppt_x"/>
                                          </p:val>
                                        </p:tav>
                                      </p:tavLst>
                                    </p:anim>
                                    <p:anim calcmode="lin" valueType="num">
                                      <p:cBhvr>
                                        <p:cTn id="62" dur="1000" fill="hold"/>
                                        <p:tgtEl>
                                          <p:spTgt spid="5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1000"/>
                                        <p:tgtEl>
                                          <p:spTgt spid="51"/>
                                        </p:tgtEl>
                                      </p:cBhvr>
                                    </p:animEffect>
                                    <p:anim calcmode="lin" valueType="num">
                                      <p:cBhvr>
                                        <p:cTn id="73" dur="1000" fill="hold"/>
                                        <p:tgtEl>
                                          <p:spTgt spid="51"/>
                                        </p:tgtEl>
                                        <p:attrNameLst>
                                          <p:attrName>ppt_x</p:attrName>
                                        </p:attrNameLst>
                                      </p:cBhvr>
                                      <p:tavLst>
                                        <p:tav tm="0">
                                          <p:val>
                                            <p:strVal val="#ppt_x"/>
                                          </p:val>
                                        </p:tav>
                                        <p:tav tm="100000">
                                          <p:val>
                                            <p:strVal val="#ppt_x"/>
                                          </p:val>
                                        </p:tav>
                                      </p:tavLst>
                                    </p:anim>
                                    <p:anim calcmode="lin" valueType="num">
                                      <p:cBhvr>
                                        <p:cTn id="74" dur="1000" fill="hold"/>
                                        <p:tgtEl>
                                          <p:spTgt spid="5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1000"/>
                                        <p:tgtEl>
                                          <p:spTgt spid="50"/>
                                        </p:tgtEl>
                                      </p:cBhvr>
                                    </p:animEffect>
                                    <p:anim calcmode="lin" valueType="num">
                                      <p:cBhvr>
                                        <p:cTn id="78" dur="1000" fill="hold"/>
                                        <p:tgtEl>
                                          <p:spTgt spid="50"/>
                                        </p:tgtEl>
                                        <p:attrNameLst>
                                          <p:attrName>ppt_x</p:attrName>
                                        </p:attrNameLst>
                                      </p:cBhvr>
                                      <p:tavLst>
                                        <p:tav tm="0">
                                          <p:val>
                                            <p:strVal val="#ppt_x"/>
                                          </p:val>
                                        </p:tav>
                                        <p:tav tm="100000">
                                          <p:val>
                                            <p:strVal val="#ppt_x"/>
                                          </p:val>
                                        </p:tav>
                                      </p:tavLst>
                                    </p:anim>
                                    <p:anim calcmode="lin" valueType="num">
                                      <p:cBhvr>
                                        <p:cTn id="7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fade">
                                      <p:cBhvr>
                                        <p:cTn id="84" dur="1000"/>
                                        <p:tgtEl>
                                          <p:spTgt spid="64"/>
                                        </p:tgtEl>
                                      </p:cBhvr>
                                    </p:animEffect>
                                    <p:anim calcmode="lin" valueType="num">
                                      <p:cBhvr>
                                        <p:cTn id="85" dur="1000" fill="hold"/>
                                        <p:tgtEl>
                                          <p:spTgt spid="64"/>
                                        </p:tgtEl>
                                        <p:attrNameLst>
                                          <p:attrName>ppt_x</p:attrName>
                                        </p:attrNameLst>
                                      </p:cBhvr>
                                      <p:tavLst>
                                        <p:tav tm="0">
                                          <p:val>
                                            <p:strVal val="#ppt_x"/>
                                          </p:val>
                                        </p:tav>
                                        <p:tav tm="100000">
                                          <p:val>
                                            <p:strVal val="#ppt_x"/>
                                          </p:val>
                                        </p:tav>
                                      </p:tavLst>
                                    </p:anim>
                                    <p:anim calcmode="lin" valueType="num">
                                      <p:cBhvr>
                                        <p:cTn id="86" dur="1000" fill="hold"/>
                                        <p:tgtEl>
                                          <p:spTgt spid="64"/>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1000"/>
                                        <p:tgtEl>
                                          <p:spTgt spid="61"/>
                                        </p:tgtEl>
                                      </p:cBhvr>
                                    </p:animEffect>
                                    <p:anim calcmode="lin" valueType="num">
                                      <p:cBhvr>
                                        <p:cTn id="90" dur="1000" fill="hold"/>
                                        <p:tgtEl>
                                          <p:spTgt spid="61"/>
                                        </p:tgtEl>
                                        <p:attrNameLst>
                                          <p:attrName>ppt_x</p:attrName>
                                        </p:attrNameLst>
                                      </p:cBhvr>
                                      <p:tavLst>
                                        <p:tav tm="0">
                                          <p:val>
                                            <p:strVal val="#ppt_x"/>
                                          </p:val>
                                        </p:tav>
                                        <p:tav tm="100000">
                                          <p:val>
                                            <p:strVal val="#ppt_x"/>
                                          </p:val>
                                        </p:tav>
                                      </p:tavLst>
                                    </p:anim>
                                    <p:anim calcmode="lin" valueType="num">
                                      <p:cBhvr>
                                        <p:cTn id="91"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fade">
                                      <p:cBhvr>
                                        <p:cTn id="96" dur="1000"/>
                                        <p:tgtEl>
                                          <p:spTgt spid="63"/>
                                        </p:tgtEl>
                                      </p:cBhvr>
                                    </p:animEffect>
                                    <p:anim calcmode="lin" valueType="num">
                                      <p:cBhvr>
                                        <p:cTn id="97" dur="1000" fill="hold"/>
                                        <p:tgtEl>
                                          <p:spTgt spid="63"/>
                                        </p:tgtEl>
                                        <p:attrNameLst>
                                          <p:attrName>ppt_x</p:attrName>
                                        </p:attrNameLst>
                                      </p:cBhvr>
                                      <p:tavLst>
                                        <p:tav tm="0">
                                          <p:val>
                                            <p:strVal val="#ppt_x"/>
                                          </p:val>
                                        </p:tav>
                                        <p:tav tm="100000">
                                          <p:val>
                                            <p:strVal val="#ppt_x"/>
                                          </p:val>
                                        </p:tav>
                                      </p:tavLst>
                                    </p:anim>
                                    <p:anim calcmode="lin" valueType="num">
                                      <p:cBhvr>
                                        <p:cTn id="98" dur="1000" fill="hold"/>
                                        <p:tgtEl>
                                          <p:spTgt spid="63"/>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62"/>
                                        </p:tgtEl>
                                        <p:attrNameLst>
                                          <p:attrName>style.visibility</p:attrName>
                                        </p:attrNameLst>
                                      </p:cBhvr>
                                      <p:to>
                                        <p:strVal val="visible"/>
                                      </p:to>
                                    </p:set>
                                    <p:animEffect transition="in" filter="fade">
                                      <p:cBhvr>
                                        <p:cTn id="101" dur="1000"/>
                                        <p:tgtEl>
                                          <p:spTgt spid="62"/>
                                        </p:tgtEl>
                                      </p:cBhvr>
                                    </p:animEffect>
                                    <p:anim calcmode="lin" valueType="num">
                                      <p:cBhvr>
                                        <p:cTn id="102" dur="1000" fill="hold"/>
                                        <p:tgtEl>
                                          <p:spTgt spid="62"/>
                                        </p:tgtEl>
                                        <p:attrNameLst>
                                          <p:attrName>ppt_x</p:attrName>
                                        </p:attrNameLst>
                                      </p:cBhvr>
                                      <p:tavLst>
                                        <p:tav tm="0">
                                          <p:val>
                                            <p:strVal val="#ppt_x"/>
                                          </p:val>
                                        </p:tav>
                                        <p:tav tm="100000">
                                          <p:val>
                                            <p:strVal val="#ppt_x"/>
                                          </p:val>
                                        </p:tav>
                                      </p:tavLst>
                                    </p:anim>
                                    <p:anim calcmode="lin" valueType="num">
                                      <p:cBhvr>
                                        <p:cTn id="10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39" grpId="0" animBg="1"/>
      <p:bldP spid="40" grpId="0" animBg="1"/>
      <p:bldP spid="41" grpId="0" animBg="1"/>
      <p:bldP spid="42" grpId="0" animBg="1"/>
      <p:bldP spid="43" grpId="0" animBg="1"/>
      <p:bldP spid="48" grpId="0" animBg="1"/>
      <p:bldP spid="49" grpId="0" animBg="1"/>
      <p:bldP spid="50" grpId="0" animBg="1"/>
      <p:bldP spid="51" grpId="0" animBg="1"/>
      <p:bldP spid="52" grpId="0" animBg="1"/>
      <p:bldP spid="53" grpId="0" animBg="1"/>
      <p:bldP spid="61" grpId="0" animBg="1"/>
      <p:bldP spid="62" grpId="0" animBg="1"/>
      <p:bldP spid="63" grpId="0" animBg="1"/>
      <p:bldP spid="6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16512" y="1103253"/>
            <a:ext cx="8370132" cy="3477875"/>
          </a:xfrm>
          <a:prstGeom prst="rect">
            <a:avLst/>
          </a:prstGeom>
          <a:noFill/>
        </p:spPr>
        <p:txBody>
          <a:bodyPr wrap="square" rtlCol="1">
            <a:spAutoFit/>
          </a:bodyPr>
          <a:lstStyle/>
          <a:p>
            <a:pPr marL="342900" lvl="0" indent="-342900" algn="justLow" rtl="1">
              <a:lnSpc>
                <a:spcPct val="150000"/>
              </a:lnSpc>
              <a:spcAft>
                <a:spcPts val="300"/>
              </a:spcAft>
              <a:buFont typeface="+mj-lt"/>
              <a:buAutoNum type="arabicPeriod"/>
            </a:pPr>
            <a:r>
              <a:rPr lang="ar-IQ" sz="2800" b="1" dirty="0" smtClean="0">
                <a:solidFill>
                  <a:schemeClr val="tx2"/>
                </a:solidFill>
                <a:latin typeface="Calibri"/>
                <a:ea typeface="Calibri"/>
                <a:cs typeface="Arial"/>
              </a:rPr>
              <a:t>ضرورة </a:t>
            </a:r>
            <a:r>
              <a:rPr lang="ar-IQ" sz="2800" b="1" dirty="0">
                <a:solidFill>
                  <a:schemeClr val="tx2"/>
                </a:solidFill>
                <a:latin typeface="Calibri"/>
                <a:ea typeface="Calibri"/>
                <a:cs typeface="Arial"/>
              </a:rPr>
              <a:t>استمرارية عملية </a:t>
            </a:r>
            <a:r>
              <a:rPr lang="ar-IQ" sz="2800" b="1" dirty="0" smtClean="0">
                <a:solidFill>
                  <a:schemeClr val="tx2"/>
                </a:solidFill>
                <a:latin typeface="Calibri"/>
                <a:ea typeface="Calibri"/>
                <a:cs typeface="Arial"/>
              </a:rPr>
              <a:t>التقييم</a:t>
            </a:r>
            <a:endParaRPr lang="en-US" sz="2000" b="1" dirty="0">
              <a:solidFill>
                <a:schemeClr val="tx2"/>
              </a:solidFill>
              <a:latin typeface="Calibri"/>
              <a:ea typeface="Calibri"/>
              <a:cs typeface="Arial"/>
            </a:endParaRPr>
          </a:p>
          <a:p>
            <a:pPr marL="342900" lvl="0" indent="-342900" algn="justLow" rtl="1">
              <a:lnSpc>
                <a:spcPct val="150000"/>
              </a:lnSpc>
              <a:spcAft>
                <a:spcPts val="300"/>
              </a:spcAft>
              <a:buFont typeface="+mj-lt"/>
              <a:buAutoNum type="arabicPeriod"/>
            </a:pPr>
            <a:r>
              <a:rPr lang="ar-IQ" sz="2800" b="1" dirty="0">
                <a:solidFill>
                  <a:schemeClr val="tx2"/>
                </a:solidFill>
                <a:latin typeface="Calibri"/>
                <a:ea typeface="Calibri"/>
                <a:cs typeface="Arial"/>
              </a:rPr>
              <a:t>وجود جهة تراقب وترصد أداء الموظف </a:t>
            </a:r>
            <a:endParaRPr lang="ar-JO" sz="2800" b="1" dirty="0" smtClean="0">
              <a:solidFill>
                <a:schemeClr val="tx2"/>
              </a:solidFill>
              <a:latin typeface="Calibri"/>
              <a:ea typeface="Calibri"/>
              <a:cs typeface="Arial"/>
            </a:endParaRPr>
          </a:p>
          <a:p>
            <a:pPr marL="342900" lvl="0" indent="-342900" algn="justLow" rtl="1">
              <a:lnSpc>
                <a:spcPct val="150000"/>
              </a:lnSpc>
              <a:spcAft>
                <a:spcPts val="300"/>
              </a:spcAft>
              <a:buFont typeface="+mj-lt"/>
              <a:buAutoNum type="arabicPeriod"/>
            </a:pPr>
            <a:r>
              <a:rPr lang="ar-IQ" sz="2800" b="1" dirty="0" smtClean="0">
                <a:solidFill>
                  <a:schemeClr val="tx2"/>
                </a:solidFill>
                <a:latin typeface="Calibri"/>
                <a:ea typeface="Calibri"/>
                <a:cs typeface="Arial"/>
              </a:rPr>
              <a:t>وجود </a:t>
            </a:r>
            <a:r>
              <a:rPr lang="ar-IQ" sz="2800" b="1" dirty="0">
                <a:solidFill>
                  <a:schemeClr val="tx2"/>
                </a:solidFill>
                <a:latin typeface="Calibri"/>
                <a:ea typeface="Calibri"/>
                <a:cs typeface="Arial"/>
              </a:rPr>
              <a:t>معايير لتقيم اداء الموظف </a:t>
            </a:r>
            <a:endParaRPr lang="ar-JO" sz="2800" b="1" dirty="0" smtClean="0">
              <a:solidFill>
                <a:schemeClr val="tx2"/>
              </a:solidFill>
              <a:latin typeface="Calibri"/>
              <a:ea typeface="Calibri"/>
              <a:cs typeface="Arial"/>
            </a:endParaRPr>
          </a:p>
          <a:p>
            <a:pPr marL="342900" lvl="0" indent="-342900" algn="justLow" rtl="1">
              <a:lnSpc>
                <a:spcPct val="150000"/>
              </a:lnSpc>
              <a:spcAft>
                <a:spcPts val="300"/>
              </a:spcAft>
              <a:buFont typeface="+mj-lt"/>
              <a:buAutoNum type="arabicPeriod"/>
            </a:pPr>
            <a:r>
              <a:rPr lang="ar-IQ" sz="2800" b="1" dirty="0" smtClean="0">
                <a:solidFill>
                  <a:schemeClr val="tx2"/>
                </a:solidFill>
                <a:latin typeface="Calibri"/>
                <a:ea typeface="Calibri"/>
                <a:cs typeface="Arial"/>
              </a:rPr>
              <a:t>خضوع </a:t>
            </a:r>
            <a:r>
              <a:rPr lang="ar-IQ" sz="2800" b="1" dirty="0">
                <a:solidFill>
                  <a:schemeClr val="tx2"/>
                </a:solidFill>
                <a:latin typeface="Calibri"/>
                <a:ea typeface="Calibri"/>
                <a:cs typeface="Arial"/>
              </a:rPr>
              <a:t>كافة العاملين في المنظمة الى عملية </a:t>
            </a:r>
            <a:r>
              <a:rPr lang="ar-IQ" sz="2800" b="1" dirty="0" smtClean="0">
                <a:solidFill>
                  <a:schemeClr val="tx2"/>
                </a:solidFill>
                <a:latin typeface="Calibri"/>
                <a:ea typeface="Calibri"/>
                <a:cs typeface="Arial"/>
              </a:rPr>
              <a:t>التقييم</a:t>
            </a:r>
            <a:endParaRPr lang="en-US" sz="2000" b="1" dirty="0">
              <a:solidFill>
                <a:schemeClr val="tx2"/>
              </a:solidFill>
              <a:latin typeface="Calibri"/>
              <a:ea typeface="Calibri"/>
              <a:cs typeface="Arial"/>
            </a:endParaRPr>
          </a:p>
          <a:p>
            <a:pPr marL="342900" lvl="0" indent="-342900" algn="justLow" rtl="1">
              <a:lnSpc>
                <a:spcPct val="150000"/>
              </a:lnSpc>
              <a:spcAft>
                <a:spcPts val="300"/>
              </a:spcAft>
              <a:buFont typeface="+mj-lt"/>
              <a:buAutoNum type="arabicPeriod"/>
            </a:pPr>
            <a:r>
              <a:rPr lang="ar-IQ" sz="2800" b="1" dirty="0">
                <a:solidFill>
                  <a:schemeClr val="tx2"/>
                </a:solidFill>
                <a:latin typeface="Calibri"/>
                <a:ea typeface="Calibri"/>
                <a:cs typeface="Arial"/>
              </a:rPr>
              <a:t>الحد من العوامل الشخصية التي تؤثر على تقرير تقييم </a:t>
            </a:r>
            <a:r>
              <a:rPr lang="ar-IQ" sz="2800" b="1" dirty="0" smtClean="0">
                <a:solidFill>
                  <a:schemeClr val="tx2"/>
                </a:solidFill>
                <a:latin typeface="Calibri"/>
                <a:ea typeface="Calibri"/>
                <a:cs typeface="Arial"/>
              </a:rPr>
              <a:t>الموظف</a:t>
            </a:r>
          </a:p>
        </p:txBody>
      </p:sp>
      <p:sp>
        <p:nvSpPr>
          <p:cNvPr id="3" name="مستطيل 2"/>
          <p:cNvSpPr/>
          <p:nvPr/>
        </p:nvSpPr>
        <p:spPr>
          <a:xfrm>
            <a:off x="5724128" y="98629"/>
            <a:ext cx="3220158" cy="830677"/>
          </a:xfrm>
          <a:prstGeom prst="rect">
            <a:avLst/>
          </a:prstGeom>
        </p:spPr>
        <p:txBody>
          <a:bodyPr wrap="square">
            <a:spAutoFit/>
          </a:bodyPr>
          <a:lstStyle/>
          <a:p>
            <a:pPr algn="justLow" rtl="1">
              <a:lnSpc>
                <a:spcPct val="200000"/>
              </a:lnSpc>
              <a:spcAft>
                <a:spcPts val="300"/>
              </a:spcAft>
            </a:pPr>
            <a:r>
              <a:rPr lang="ar-IQ" sz="2800" b="1" u="sng" dirty="0">
                <a:solidFill>
                  <a:schemeClr val="tx2"/>
                </a:solidFill>
                <a:latin typeface="Calibri"/>
                <a:ea typeface="Calibri"/>
                <a:cs typeface="Arial"/>
              </a:rPr>
              <a:t>متطلبات عملية التقييم :</a:t>
            </a:r>
            <a:endParaRPr lang="en-US" sz="2800" b="1" dirty="0">
              <a:solidFill>
                <a:schemeClr val="tx2"/>
              </a:solidFill>
              <a:latin typeface="Calibri"/>
              <a:ea typeface="Calibri"/>
              <a:cs typeface="Arial"/>
            </a:endParaRPr>
          </a:p>
        </p:txBody>
      </p:sp>
    </p:spTree>
    <p:extLst>
      <p:ext uri="{BB962C8B-B14F-4D97-AF65-F5344CB8AC3E}">
        <p14:creationId xmlns:p14="http://schemas.microsoft.com/office/powerpoint/2010/main" val="24427667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259632" y="1124744"/>
            <a:ext cx="7488832" cy="3624069"/>
          </a:xfrm>
          <a:prstGeom prst="rect">
            <a:avLst/>
          </a:prstGeom>
          <a:noFill/>
        </p:spPr>
        <p:txBody>
          <a:bodyPr wrap="square" rtlCol="1">
            <a:spAutoFit/>
          </a:bodyPr>
          <a:lstStyle/>
          <a:p>
            <a:pPr indent="116205" algn="justLow" rtl="1">
              <a:lnSpc>
                <a:spcPct val="115000"/>
              </a:lnSpc>
              <a:spcAft>
                <a:spcPts val="300"/>
              </a:spcAft>
            </a:pPr>
            <a:r>
              <a:rPr lang="ar-IQ" sz="2400" b="1" dirty="0" smtClean="0">
                <a:solidFill>
                  <a:schemeClr val="tx2"/>
                </a:solidFill>
                <a:latin typeface="Calibri"/>
                <a:ea typeface="Calibri"/>
                <a:cs typeface="Arial"/>
              </a:rPr>
              <a:t>هناك </a:t>
            </a:r>
            <a:r>
              <a:rPr lang="ar-IQ" sz="2400" b="1" dirty="0">
                <a:solidFill>
                  <a:schemeClr val="tx2"/>
                </a:solidFill>
                <a:latin typeface="Calibri"/>
                <a:ea typeface="Calibri"/>
                <a:cs typeface="Arial"/>
              </a:rPr>
              <a:t>جانبين أساسيين لهذه المعايير </a:t>
            </a:r>
            <a:r>
              <a:rPr lang="ar-IQ" sz="2400" b="1" dirty="0" smtClean="0">
                <a:solidFill>
                  <a:schemeClr val="tx2"/>
                </a:solidFill>
                <a:latin typeface="Calibri"/>
                <a:ea typeface="Calibri"/>
                <a:cs typeface="Arial"/>
              </a:rPr>
              <a:t>:</a:t>
            </a:r>
            <a:endParaRPr lang="ar-JO" sz="2400" b="1" dirty="0" smtClean="0">
              <a:solidFill>
                <a:schemeClr val="tx2"/>
              </a:solidFill>
              <a:latin typeface="Calibri"/>
              <a:ea typeface="Calibri"/>
              <a:cs typeface="Arial"/>
            </a:endParaRPr>
          </a:p>
          <a:p>
            <a:pPr indent="116205" algn="justLow" rtl="1">
              <a:lnSpc>
                <a:spcPct val="115000"/>
              </a:lnSpc>
              <a:spcAft>
                <a:spcPts val="300"/>
              </a:spcAft>
            </a:pPr>
            <a:endParaRPr lang="ar-JO" sz="2000" b="1" dirty="0">
              <a:latin typeface="Calibri"/>
              <a:ea typeface="Calibri"/>
              <a:cs typeface="Arial"/>
            </a:endParaRPr>
          </a:p>
          <a:p>
            <a:pPr indent="116205" algn="justLow" rtl="1">
              <a:lnSpc>
                <a:spcPct val="115000"/>
              </a:lnSpc>
              <a:spcAft>
                <a:spcPts val="300"/>
              </a:spcAft>
            </a:pPr>
            <a:endParaRPr lang="ar-JO" sz="2000" b="1" dirty="0" smtClean="0">
              <a:latin typeface="Calibri"/>
              <a:ea typeface="Calibri"/>
              <a:cs typeface="Arial"/>
            </a:endParaRPr>
          </a:p>
          <a:p>
            <a:pPr indent="116205" algn="justLow" rtl="1">
              <a:lnSpc>
                <a:spcPct val="115000"/>
              </a:lnSpc>
              <a:spcAft>
                <a:spcPts val="300"/>
              </a:spcAft>
            </a:pPr>
            <a:endParaRPr lang="en-US" sz="1600" b="1" dirty="0">
              <a:latin typeface="Calibri"/>
              <a:ea typeface="Calibri"/>
              <a:cs typeface="Arial"/>
            </a:endParaRPr>
          </a:p>
          <a:p>
            <a:pPr marL="1106170" indent="-989965" algn="justLow" rtl="1">
              <a:lnSpc>
                <a:spcPct val="150000"/>
              </a:lnSpc>
              <a:spcAft>
                <a:spcPts val="300"/>
              </a:spcAft>
            </a:pPr>
            <a:endParaRPr lang="ar-JO" sz="2000" b="1" dirty="0" smtClean="0">
              <a:latin typeface="Calibri"/>
              <a:ea typeface="Calibri"/>
              <a:cs typeface="Arial"/>
            </a:endParaRPr>
          </a:p>
          <a:p>
            <a:pPr marL="1106170" indent="-989965" algn="justLow" rtl="1">
              <a:lnSpc>
                <a:spcPct val="150000"/>
              </a:lnSpc>
              <a:spcAft>
                <a:spcPts val="300"/>
              </a:spcAft>
            </a:pPr>
            <a:endParaRPr lang="ar-JO" sz="2000" b="1" dirty="0">
              <a:latin typeface="Calibri"/>
              <a:ea typeface="Calibri"/>
              <a:cs typeface="Arial"/>
            </a:endParaRPr>
          </a:p>
          <a:p>
            <a:pPr marL="1106170" indent="-989965" algn="justLow" rtl="1">
              <a:lnSpc>
                <a:spcPct val="150000"/>
              </a:lnSpc>
              <a:spcAft>
                <a:spcPts val="300"/>
              </a:spcAft>
            </a:pPr>
            <a:endParaRPr lang="ar-JO" sz="2000" b="1" dirty="0" smtClean="0">
              <a:latin typeface="Calibri"/>
              <a:ea typeface="Calibri"/>
              <a:cs typeface="Arial"/>
            </a:endParaRPr>
          </a:p>
          <a:p>
            <a:pPr marL="1106170" indent="-989965" algn="justLow" rtl="1">
              <a:lnSpc>
                <a:spcPct val="150000"/>
              </a:lnSpc>
              <a:spcAft>
                <a:spcPts val="300"/>
              </a:spcAft>
            </a:pPr>
            <a:endParaRPr lang="ar-JO" sz="2000" b="1" dirty="0">
              <a:latin typeface="Calibri"/>
              <a:ea typeface="Calibri"/>
              <a:cs typeface="Arial"/>
            </a:endParaRPr>
          </a:p>
        </p:txBody>
      </p:sp>
      <p:sp>
        <p:nvSpPr>
          <p:cNvPr id="3" name="مستطيل 2"/>
          <p:cNvSpPr/>
          <p:nvPr/>
        </p:nvSpPr>
        <p:spPr>
          <a:xfrm>
            <a:off x="4716016" y="332656"/>
            <a:ext cx="4262705" cy="555986"/>
          </a:xfrm>
          <a:prstGeom prst="rect">
            <a:avLst/>
          </a:prstGeom>
        </p:spPr>
        <p:txBody>
          <a:bodyPr wrap="none">
            <a:spAutoFit/>
          </a:bodyPr>
          <a:lstStyle/>
          <a:p>
            <a:pPr algn="justLow" rtl="1">
              <a:lnSpc>
                <a:spcPct val="115000"/>
              </a:lnSpc>
              <a:spcAft>
                <a:spcPts val="300"/>
              </a:spcAft>
            </a:pPr>
            <a:r>
              <a:rPr lang="ar-IQ" sz="2800" b="1" u="sng" dirty="0">
                <a:solidFill>
                  <a:schemeClr val="tx2"/>
                </a:solidFill>
                <a:latin typeface="Calibri"/>
                <a:ea typeface="Calibri"/>
                <a:cs typeface="Arial"/>
              </a:rPr>
              <a:t>المعايير الاستراتيجية لتقييم الاداء :</a:t>
            </a:r>
            <a:endParaRPr lang="en-US" sz="2800" dirty="0">
              <a:solidFill>
                <a:schemeClr val="tx2"/>
              </a:solidFill>
              <a:latin typeface="Calibri"/>
              <a:ea typeface="Calibri"/>
              <a:cs typeface="Arial"/>
            </a:endParaRPr>
          </a:p>
        </p:txBody>
      </p:sp>
      <p:graphicFrame>
        <p:nvGraphicFramePr>
          <p:cNvPr id="6" name="رسم تخطيطي 5"/>
          <p:cNvGraphicFramePr/>
          <p:nvPr>
            <p:extLst>
              <p:ext uri="{D42A27DB-BD31-4B8C-83A1-F6EECF244321}">
                <p14:modId xmlns:p14="http://schemas.microsoft.com/office/powerpoint/2010/main" val="1694452983"/>
              </p:ext>
            </p:extLst>
          </p:nvPr>
        </p:nvGraphicFramePr>
        <p:xfrm>
          <a:off x="996280" y="877168"/>
          <a:ext cx="7536160" cy="3703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5337979"/>
      </p:ext>
    </p:extLst>
  </p:cSld>
  <p:clrMapOvr>
    <a:masterClrMapping/>
  </p:clrMapOvr>
  <mc:AlternateContent xmlns:mc="http://schemas.openxmlformats.org/markup-compatibility/2006" xmlns:p14="http://schemas.microsoft.com/office/powerpoint/2010/main">
    <mc:Choice Requires="p14">
      <p:transition spd="slow" p14:dur="175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067944" y="395953"/>
            <a:ext cx="4907113" cy="584775"/>
          </a:xfrm>
          <a:prstGeom prst="rect">
            <a:avLst/>
          </a:prstGeom>
        </p:spPr>
        <p:txBody>
          <a:bodyPr wrap="none">
            <a:spAutoFit/>
          </a:bodyPr>
          <a:lstStyle/>
          <a:p>
            <a:r>
              <a:rPr lang="ar-JO" sz="3200" b="1" u="sng" dirty="0">
                <a:solidFill>
                  <a:schemeClr val="tx2"/>
                </a:solidFill>
                <a:latin typeface="Calibri"/>
                <a:ea typeface="Calibri"/>
                <a:cs typeface="Arial"/>
              </a:rPr>
              <a:t>خصائص معايير تقييم أداء العاملين</a:t>
            </a:r>
            <a:r>
              <a:rPr lang="ar-JO" sz="3200" dirty="0">
                <a:latin typeface="Calibri"/>
                <a:ea typeface="Calibri"/>
                <a:cs typeface="Arial"/>
              </a:rPr>
              <a:t> </a:t>
            </a:r>
            <a:endParaRPr lang="en-US" sz="3200" dirty="0"/>
          </a:p>
        </p:txBody>
      </p:sp>
      <p:sp>
        <p:nvSpPr>
          <p:cNvPr id="84" name="مستطيل 83"/>
          <p:cNvSpPr/>
          <p:nvPr/>
        </p:nvSpPr>
        <p:spPr>
          <a:xfrm>
            <a:off x="5114989" y="1700808"/>
            <a:ext cx="312906" cy="646331"/>
          </a:xfrm>
          <a:prstGeom prst="rect">
            <a:avLst/>
          </a:prstGeom>
        </p:spPr>
        <p:txBody>
          <a:bodyPr wrap="none">
            <a:spAutoFit/>
          </a:bodyPr>
          <a:lstStyle/>
          <a:p>
            <a:pPr lvl="0" algn="r" rtl="1">
              <a:spcAft>
                <a:spcPts val="300"/>
              </a:spcAft>
            </a:pPr>
            <a:r>
              <a:rPr lang="ar-JO" sz="3600" b="1" dirty="0" smtClean="0">
                <a:solidFill>
                  <a:schemeClr val="tx2"/>
                </a:solidFill>
                <a:latin typeface="Calibri"/>
                <a:ea typeface="Calibri"/>
                <a:cs typeface="Arial"/>
              </a:rPr>
              <a:t> </a:t>
            </a:r>
            <a:endParaRPr lang="en-US" sz="2800" b="1" dirty="0">
              <a:solidFill>
                <a:schemeClr val="tx2"/>
              </a:solidFill>
              <a:latin typeface="Calibri"/>
              <a:ea typeface="Calibri"/>
              <a:cs typeface="Arial"/>
            </a:endParaRPr>
          </a:p>
        </p:txBody>
      </p:sp>
      <p:sp>
        <p:nvSpPr>
          <p:cNvPr id="86" name="مربع نص 85"/>
          <p:cNvSpPr txBox="1"/>
          <p:nvPr/>
        </p:nvSpPr>
        <p:spPr>
          <a:xfrm>
            <a:off x="4517223" y="1124744"/>
            <a:ext cx="3545328"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lvl="0" algn="r"/>
            <a:r>
              <a:rPr lang="ar-IQ" sz="3200" b="1" dirty="0" smtClean="0">
                <a:solidFill>
                  <a:schemeClr val="tx2"/>
                </a:solidFill>
              </a:rPr>
              <a:t>1- </a:t>
            </a:r>
            <a:r>
              <a:rPr lang="ar-JO" sz="3200" b="1" dirty="0">
                <a:solidFill>
                  <a:schemeClr val="tx2"/>
                </a:solidFill>
                <a:latin typeface="Calibri"/>
                <a:ea typeface="Calibri"/>
                <a:cs typeface="Arial"/>
              </a:rPr>
              <a:t>الثبات</a:t>
            </a:r>
            <a:endParaRPr lang="ar-IQ" sz="3200" b="1" dirty="0">
              <a:solidFill>
                <a:schemeClr val="tx2"/>
              </a:solidFill>
            </a:endParaRPr>
          </a:p>
        </p:txBody>
      </p:sp>
      <p:sp>
        <p:nvSpPr>
          <p:cNvPr id="87" name="مربع نص 86"/>
          <p:cNvSpPr txBox="1"/>
          <p:nvPr/>
        </p:nvSpPr>
        <p:spPr>
          <a:xfrm>
            <a:off x="924007" y="1772816"/>
            <a:ext cx="3864018"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defPPr>
              <a:defRPr lang="en-US"/>
            </a:defPPr>
            <a:lvl1pPr lvl="0" algn="r">
              <a:defRPr sz="2400" b="1">
                <a:solidFill>
                  <a:schemeClr val="tx2"/>
                </a:solidFill>
              </a:defRPr>
            </a:lvl1pPr>
          </a:lstStyle>
          <a:p>
            <a:r>
              <a:rPr lang="ar-JO" sz="3200" dirty="0" smtClean="0"/>
              <a:t>2- التعبير عن </a:t>
            </a:r>
            <a:r>
              <a:rPr lang="ar-JO" sz="3200" dirty="0"/>
              <a:t>الاهداف </a:t>
            </a:r>
            <a:endParaRPr lang="ar-IQ" sz="3200" dirty="0"/>
          </a:p>
        </p:txBody>
      </p:sp>
      <p:sp>
        <p:nvSpPr>
          <p:cNvPr id="88" name="مربع نص 87"/>
          <p:cNvSpPr txBox="1"/>
          <p:nvPr/>
        </p:nvSpPr>
        <p:spPr>
          <a:xfrm>
            <a:off x="4517223" y="2484185"/>
            <a:ext cx="3545328"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defPPr>
              <a:defRPr lang="en-US"/>
            </a:defPPr>
            <a:lvl1pPr lvl="0" algn="r">
              <a:defRPr sz="2400" b="1">
                <a:solidFill>
                  <a:schemeClr val="tx2"/>
                </a:solidFill>
              </a:defRPr>
            </a:lvl1pPr>
          </a:lstStyle>
          <a:p>
            <a:r>
              <a:rPr lang="ar-IQ" sz="3200" dirty="0"/>
              <a:t>3- </a:t>
            </a:r>
            <a:r>
              <a:rPr lang="ar-JO" sz="3200" dirty="0"/>
              <a:t>المصداقية</a:t>
            </a:r>
            <a:endParaRPr lang="en-US" sz="3200" dirty="0"/>
          </a:p>
        </p:txBody>
      </p:sp>
      <p:sp>
        <p:nvSpPr>
          <p:cNvPr id="89" name="مربع نص 88"/>
          <p:cNvSpPr txBox="1"/>
          <p:nvPr/>
        </p:nvSpPr>
        <p:spPr>
          <a:xfrm>
            <a:off x="924007" y="3132257"/>
            <a:ext cx="3864017"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1">
            <a:spAutoFit/>
          </a:bodyPr>
          <a:lstStyle/>
          <a:p>
            <a:pPr lvl="0" algn="r"/>
            <a:r>
              <a:rPr lang="ar-IQ" sz="3200" b="1" dirty="0">
                <a:solidFill>
                  <a:schemeClr val="tx2"/>
                </a:solidFill>
              </a:rPr>
              <a:t>4- </a:t>
            </a:r>
            <a:r>
              <a:rPr lang="ar-JO" sz="3200" b="1" dirty="0">
                <a:solidFill>
                  <a:schemeClr val="tx2"/>
                </a:solidFill>
              </a:rPr>
              <a:t>التمييز</a:t>
            </a:r>
            <a:endParaRPr lang="ar-IQ" sz="3200" b="1" dirty="0">
              <a:solidFill>
                <a:schemeClr val="tx2"/>
              </a:solidFill>
            </a:endParaRPr>
          </a:p>
        </p:txBody>
      </p:sp>
      <p:sp>
        <p:nvSpPr>
          <p:cNvPr id="90" name="مربع نص 89"/>
          <p:cNvSpPr txBox="1"/>
          <p:nvPr/>
        </p:nvSpPr>
        <p:spPr>
          <a:xfrm>
            <a:off x="4543248" y="3708321"/>
            <a:ext cx="3519303"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defPPr>
              <a:defRPr lang="en-US"/>
            </a:defPPr>
            <a:lvl1pPr lvl="0" algn="r">
              <a:defRPr sz="2400" b="1">
                <a:solidFill>
                  <a:schemeClr val="tx2"/>
                </a:solidFill>
              </a:defRPr>
            </a:lvl1pPr>
          </a:lstStyle>
          <a:p>
            <a:r>
              <a:rPr lang="ar-IQ" sz="3200" dirty="0"/>
              <a:t>5- </a:t>
            </a:r>
            <a:r>
              <a:rPr lang="ar-JO" sz="3200" dirty="0"/>
              <a:t>الشمولية </a:t>
            </a:r>
          </a:p>
        </p:txBody>
      </p:sp>
      <p:sp>
        <p:nvSpPr>
          <p:cNvPr id="91" name="مربع نص 90"/>
          <p:cNvSpPr txBox="1"/>
          <p:nvPr/>
        </p:nvSpPr>
        <p:spPr>
          <a:xfrm>
            <a:off x="924007" y="4356393"/>
            <a:ext cx="3889975"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defPPr>
              <a:defRPr lang="en-US"/>
            </a:defPPr>
            <a:lvl1pPr lvl="0" algn="r">
              <a:defRPr sz="2400" b="1">
                <a:solidFill>
                  <a:schemeClr val="tx2"/>
                </a:solidFill>
              </a:defRPr>
            </a:lvl1pPr>
          </a:lstStyle>
          <a:p>
            <a:r>
              <a:rPr lang="ar-JO" sz="3200" dirty="0"/>
              <a:t>6- </a:t>
            </a:r>
            <a:r>
              <a:rPr lang="ar-IQ" sz="3200" dirty="0"/>
              <a:t> </a:t>
            </a:r>
            <a:r>
              <a:rPr lang="ar-JO" sz="3200" dirty="0"/>
              <a:t>عدم التحيز</a:t>
            </a:r>
            <a:endParaRPr lang="en-US" sz="3200" dirty="0"/>
          </a:p>
        </p:txBody>
      </p:sp>
      <p:sp>
        <p:nvSpPr>
          <p:cNvPr id="92" name="مربع نص 91"/>
          <p:cNvSpPr txBox="1"/>
          <p:nvPr/>
        </p:nvSpPr>
        <p:spPr>
          <a:xfrm>
            <a:off x="3851920" y="5004465"/>
            <a:ext cx="2185875"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defPPr>
              <a:defRPr lang="en-US"/>
            </a:defPPr>
            <a:lvl1pPr lvl="0" algn="r">
              <a:defRPr sz="2400" b="1">
                <a:solidFill>
                  <a:schemeClr val="tx2"/>
                </a:solidFill>
              </a:defRPr>
            </a:lvl1pPr>
          </a:lstStyle>
          <a:p>
            <a:r>
              <a:rPr lang="ar-JO" sz="3200" dirty="0"/>
              <a:t>7- الوضوح</a:t>
            </a:r>
            <a:endParaRPr lang="ar-IQ" sz="3200" dirty="0"/>
          </a:p>
        </p:txBody>
      </p:sp>
    </p:spTree>
    <p:extLst>
      <p:ext uri="{BB962C8B-B14F-4D97-AF65-F5344CB8AC3E}">
        <p14:creationId xmlns:p14="http://schemas.microsoft.com/office/powerpoint/2010/main" val="29430913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500" fill="hold"/>
                                        <p:tgtEl>
                                          <p:spTgt spid="86"/>
                                        </p:tgtEl>
                                        <p:attrNameLst>
                                          <p:attrName>ppt_w</p:attrName>
                                        </p:attrNameLst>
                                      </p:cBhvr>
                                      <p:tavLst>
                                        <p:tav tm="0">
                                          <p:val>
                                            <p:fltVal val="0"/>
                                          </p:val>
                                        </p:tav>
                                        <p:tav tm="100000">
                                          <p:val>
                                            <p:strVal val="#ppt_w"/>
                                          </p:val>
                                        </p:tav>
                                      </p:tavLst>
                                    </p:anim>
                                    <p:anim calcmode="lin" valueType="num">
                                      <p:cBhvr>
                                        <p:cTn id="8" dur="500" fill="hold"/>
                                        <p:tgtEl>
                                          <p:spTgt spid="86"/>
                                        </p:tgtEl>
                                        <p:attrNameLst>
                                          <p:attrName>ppt_h</p:attrName>
                                        </p:attrNameLst>
                                      </p:cBhvr>
                                      <p:tavLst>
                                        <p:tav tm="0">
                                          <p:val>
                                            <p:fltVal val="0"/>
                                          </p:val>
                                        </p:tav>
                                        <p:tav tm="100000">
                                          <p:val>
                                            <p:strVal val="#ppt_h"/>
                                          </p:val>
                                        </p:tav>
                                      </p:tavLst>
                                    </p:anim>
                                    <p:animEffect transition="in" filter="fade">
                                      <p:cBhvr>
                                        <p:cTn id="9" dur="500"/>
                                        <p:tgtEl>
                                          <p:spTgt spid="8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p:cTn id="14" dur="500" fill="hold"/>
                                        <p:tgtEl>
                                          <p:spTgt spid="87"/>
                                        </p:tgtEl>
                                        <p:attrNameLst>
                                          <p:attrName>ppt_w</p:attrName>
                                        </p:attrNameLst>
                                      </p:cBhvr>
                                      <p:tavLst>
                                        <p:tav tm="0">
                                          <p:val>
                                            <p:fltVal val="0"/>
                                          </p:val>
                                        </p:tav>
                                        <p:tav tm="100000">
                                          <p:val>
                                            <p:strVal val="#ppt_w"/>
                                          </p:val>
                                        </p:tav>
                                      </p:tavLst>
                                    </p:anim>
                                    <p:anim calcmode="lin" valueType="num">
                                      <p:cBhvr>
                                        <p:cTn id="15" dur="500" fill="hold"/>
                                        <p:tgtEl>
                                          <p:spTgt spid="87"/>
                                        </p:tgtEl>
                                        <p:attrNameLst>
                                          <p:attrName>ppt_h</p:attrName>
                                        </p:attrNameLst>
                                      </p:cBhvr>
                                      <p:tavLst>
                                        <p:tav tm="0">
                                          <p:val>
                                            <p:fltVal val="0"/>
                                          </p:val>
                                        </p:tav>
                                        <p:tav tm="100000">
                                          <p:val>
                                            <p:strVal val="#ppt_h"/>
                                          </p:val>
                                        </p:tav>
                                      </p:tavLst>
                                    </p:anim>
                                    <p:animEffect transition="in" filter="fade">
                                      <p:cBhvr>
                                        <p:cTn id="16" dur="500"/>
                                        <p:tgtEl>
                                          <p:spTgt spid="8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p:cTn id="21" dur="500" fill="hold"/>
                                        <p:tgtEl>
                                          <p:spTgt spid="88"/>
                                        </p:tgtEl>
                                        <p:attrNameLst>
                                          <p:attrName>ppt_w</p:attrName>
                                        </p:attrNameLst>
                                      </p:cBhvr>
                                      <p:tavLst>
                                        <p:tav tm="0">
                                          <p:val>
                                            <p:fltVal val="0"/>
                                          </p:val>
                                        </p:tav>
                                        <p:tav tm="100000">
                                          <p:val>
                                            <p:strVal val="#ppt_w"/>
                                          </p:val>
                                        </p:tav>
                                      </p:tavLst>
                                    </p:anim>
                                    <p:anim calcmode="lin" valueType="num">
                                      <p:cBhvr>
                                        <p:cTn id="22" dur="500" fill="hold"/>
                                        <p:tgtEl>
                                          <p:spTgt spid="88"/>
                                        </p:tgtEl>
                                        <p:attrNameLst>
                                          <p:attrName>ppt_h</p:attrName>
                                        </p:attrNameLst>
                                      </p:cBhvr>
                                      <p:tavLst>
                                        <p:tav tm="0">
                                          <p:val>
                                            <p:fltVal val="0"/>
                                          </p:val>
                                        </p:tav>
                                        <p:tav tm="100000">
                                          <p:val>
                                            <p:strVal val="#ppt_h"/>
                                          </p:val>
                                        </p:tav>
                                      </p:tavLst>
                                    </p:anim>
                                    <p:animEffect transition="in" filter="fade">
                                      <p:cBhvr>
                                        <p:cTn id="23" dur="500"/>
                                        <p:tgtEl>
                                          <p:spTgt spid="8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9"/>
                                        </p:tgtEl>
                                        <p:attrNameLst>
                                          <p:attrName>style.visibility</p:attrName>
                                        </p:attrNameLst>
                                      </p:cBhvr>
                                      <p:to>
                                        <p:strVal val="visible"/>
                                      </p:to>
                                    </p:set>
                                    <p:anim calcmode="lin" valueType="num">
                                      <p:cBhvr>
                                        <p:cTn id="28" dur="500" fill="hold"/>
                                        <p:tgtEl>
                                          <p:spTgt spid="89"/>
                                        </p:tgtEl>
                                        <p:attrNameLst>
                                          <p:attrName>ppt_w</p:attrName>
                                        </p:attrNameLst>
                                      </p:cBhvr>
                                      <p:tavLst>
                                        <p:tav tm="0">
                                          <p:val>
                                            <p:fltVal val="0"/>
                                          </p:val>
                                        </p:tav>
                                        <p:tav tm="100000">
                                          <p:val>
                                            <p:strVal val="#ppt_w"/>
                                          </p:val>
                                        </p:tav>
                                      </p:tavLst>
                                    </p:anim>
                                    <p:anim calcmode="lin" valueType="num">
                                      <p:cBhvr>
                                        <p:cTn id="29" dur="500" fill="hold"/>
                                        <p:tgtEl>
                                          <p:spTgt spid="89"/>
                                        </p:tgtEl>
                                        <p:attrNameLst>
                                          <p:attrName>ppt_h</p:attrName>
                                        </p:attrNameLst>
                                      </p:cBhvr>
                                      <p:tavLst>
                                        <p:tav tm="0">
                                          <p:val>
                                            <p:fltVal val="0"/>
                                          </p:val>
                                        </p:tav>
                                        <p:tav tm="100000">
                                          <p:val>
                                            <p:strVal val="#ppt_h"/>
                                          </p:val>
                                        </p:tav>
                                      </p:tavLst>
                                    </p:anim>
                                    <p:animEffect transition="in" filter="fade">
                                      <p:cBhvr>
                                        <p:cTn id="30" dur="500"/>
                                        <p:tgtEl>
                                          <p:spTgt spid="8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0"/>
                                        </p:tgtEl>
                                        <p:attrNameLst>
                                          <p:attrName>style.visibility</p:attrName>
                                        </p:attrNameLst>
                                      </p:cBhvr>
                                      <p:to>
                                        <p:strVal val="visible"/>
                                      </p:to>
                                    </p:set>
                                    <p:anim calcmode="lin" valueType="num">
                                      <p:cBhvr>
                                        <p:cTn id="35" dur="500" fill="hold"/>
                                        <p:tgtEl>
                                          <p:spTgt spid="90"/>
                                        </p:tgtEl>
                                        <p:attrNameLst>
                                          <p:attrName>ppt_w</p:attrName>
                                        </p:attrNameLst>
                                      </p:cBhvr>
                                      <p:tavLst>
                                        <p:tav tm="0">
                                          <p:val>
                                            <p:fltVal val="0"/>
                                          </p:val>
                                        </p:tav>
                                        <p:tav tm="100000">
                                          <p:val>
                                            <p:strVal val="#ppt_w"/>
                                          </p:val>
                                        </p:tav>
                                      </p:tavLst>
                                    </p:anim>
                                    <p:anim calcmode="lin" valueType="num">
                                      <p:cBhvr>
                                        <p:cTn id="36" dur="500" fill="hold"/>
                                        <p:tgtEl>
                                          <p:spTgt spid="90"/>
                                        </p:tgtEl>
                                        <p:attrNameLst>
                                          <p:attrName>ppt_h</p:attrName>
                                        </p:attrNameLst>
                                      </p:cBhvr>
                                      <p:tavLst>
                                        <p:tav tm="0">
                                          <p:val>
                                            <p:fltVal val="0"/>
                                          </p:val>
                                        </p:tav>
                                        <p:tav tm="100000">
                                          <p:val>
                                            <p:strVal val="#ppt_h"/>
                                          </p:val>
                                        </p:tav>
                                      </p:tavLst>
                                    </p:anim>
                                    <p:animEffect transition="in" filter="fade">
                                      <p:cBhvr>
                                        <p:cTn id="37" dur="500"/>
                                        <p:tgtEl>
                                          <p:spTgt spid="9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1"/>
                                        </p:tgtEl>
                                        <p:attrNameLst>
                                          <p:attrName>style.visibility</p:attrName>
                                        </p:attrNameLst>
                                      </p:cBhvr>
                                      <p:to>
                                        <p:strVal val="visible"/>
                                      </p:to>
                                    </p:set>
                                    <p:anim calcmode="lin" valueType="num">
                                      <p:cBhvr>
                                        <p:cTn id="42" dur="500" fill="hold"/>
                                        <p:tgtEl>
                                          <p:spTgt spid="91"/>
                                        </p:tgtEl>
                                        <p:attrNameLst>
                                          <p:attrName>ppt_w</p:attrName>
                                        </p:attrNameLst>
                                      </p:cBhvr>
                                      <p:tavLst>
                                        <p:tav tm="0">
                                          <p:val>
                                            <p:fltVal val="0"/>
                                          </p:val>
                                        </p:tav>
                                        <p:tav tm="100000">
                                          <p:val>
                                            <p:strVal val="#ppt_w"/>
                                          </p:val>
                                        </p:tav>
                                      </p:tavLst>
                                    </p:anim>
                                    <p:anim calcmode="lin" valueType="num">
                                      <p:cBhvr>
                                        <p:cTn id="43" dur="500" fill="hold"/>
                                        <p:tgtEl>
                                          <p:spTgt spid="91"/>
                                        </p:tgtEl>
                                        <p:attrNameLst>
                                          <p:attrName>ppt_h</p:attrName>
                                        </p:attrNameLst>
                                      </p:cBhvr>
                                      <p:tavLst>
                                        <p:tav tm="0">
                                          <p:val>
                                            <p:fltVal val="0"/>
                                          </p:val>
                                        </p:tav>
                                        <p:tav tm="100000">
                                          <p:val>
                                            <p:strVal val="#ppt_h"/>
                                          </p:val>
                                        </p:tav>
                                      </p:tavLst>
                                    </p:anim>
                                    <p:animEffect transition="in" filter="fade">
                                      <p:cBhvr>
                                        <p:cTn id="44" dur="500"/>
                                        <p:tgtEl>
                                          <p:spTgt spid="9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92"/>
                                        </p:tgtEl>
                                        <p:attrNameLst>
                                          <p:attrName>style.visibility</p:attrName>
                                        </p:attrNameLst>
                                      </p:cBhvr>
                                      <p:to>
                                        <p:strVal val="visible"/>
                                      </p:to>
                                    </p:set>
                                    <p:anim calcmode="lin" valueType="num">
                                      <p:cBhvr>
                                        <p:cTn id="49" dur="500" fill="hold"/>
                                        <p:tgtEl>
                                          <p:spTgt spid="92"/>
                                        </p:tgtEl>
                                        <p:attrNameLst>
                                          <p:attrName>ppt_w</p:attrName>
                                        </p:attrNameLst>
                                      </p:cBhvr>
                                      <p:tavLst>
                                        <p:tav tm="0">
                                          <p:val>
                                            <p:fltVal val="0"/>
                                          </p:val>
                                        </p:tav>
                                        <p:tav tm="100000">
                                          <p:val>
                                            <p:strVal val="#ppt_w"/>
                                          </p:val>
                                        </p:tav>
                                      </p:tavLst>
                                    </p:anim>
                                    <p:anim calcmode="lin" valueType="num">
                                      <p:cBhvr>
                                        <p:cTn id="50" dur="500" fill="hold"/>
                                        <p:tgtEl>
                                          <p:spTgt spid="92"/>
                                        </p:tgtEl>
                                        <p:attrNameLst>
                                          <p:attrName>ppt_h</p:attrName>
                                        </p:attrNameLst>
                                      </p:cBhvr>
                                      <p:tavLst>
                                        <p:tav tm="0">
                                          <p:val>
                                            <p:fltVal val="0"/>
                                          </p:val>
                                        </p:tav>
                                        <p:tav tm="100000">
                                          <p:val>
                                            <p:strVal val="#ppt_h"/>
                                          </p:val>
                                        </p:tav>
                                      </p:tavLst>
                                    </p:anim>
                                    <p:animEffect transition="in" filter="fade">
                                      <p:cBhvr>
                                        <p:cTn id="5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animBg="1"/>
      <p:bldP spid="91" grpId="0" animBg="1"/>
      <p:bldP spid="9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5" name="Group 3"/>
          <p:cNvGrpSpPr>
            <a:grpSpLocks/>
          </p:cNvGrpSpPr>
          <p:nvPr/>
        </p:nvGrpSpPr>
        <p:grpSpPr bwMode="auto">
          <a:xfrm>
            <a:off x="1143000" y="1628800"/>
            <a:ext cx="2170113" cy="4035425"/>
            <a:chOff x="720" y="1296"/>
            <a:chExt cx="1367" cy="2542"/>
          </a:xfrm>
        </p:grpSpPr>
        <p:sp>
          <p:nvSpPr>
            <p:cNvPr id="74756"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sp>
          <p:nvSpPr>
            <p:cNvPr id="74757" name="AutoShape 5"/>
            <p:cNvSpPr>
              <a:spLocks noChangeArrowheads="1"/>
            </p:cNvSpPr>
            <p:nvPr/>
          </p:nvSpPr>
          <p:spPr bwMode="gray">
            <a:xfrm>
              <a:off x="741" y="1495"/>
              <a:ext cx="1322" cy="1766"/>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sp>
          <p:nvSpPr>
            <p:cNvPr id="74758"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sp>
          <p:nvSpPr>
            <p:cNvPr id="74759" name="AutoShape 7"/>
            <p:cNvSpPr>
              <a:spLocks noChangeArrowheads="1"/>
            </p:cNvSpPr>
            <p:nvPr/>
          </p:nvSpPr>
          <p:spPr bwMode="gray">
            <a:xfrm>
              <a:off x="752" y="1509"/>
              <a:ext cx="1304" cy="446"/>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sp>
          <p:nvSpPr>
            <p:cNvPr id="74760" name="AutoShape 8"/>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sp>
          <p:nvSpPr>
            <p:cNvPr id="74761" name="AutoShape 9"/>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grpSp>
          <p:nvGrpSpPr>
            <p:cNvPr id="74762" name="Group 10"/>
            <p:cNvGrpSpPr>
              <a:grpSpLocks/>
            </p:cNvGrpSpPr>
            <p:nvPr/>
          </p:nvGrpSpPr>
          <p:grpSpPr bwMode="auto">
            <a:xfrm>
              <a:off x="1189" y="1296"/>
              <a:ext cx="405" cy="405"/>
              <a:chOff x="1289" y="582"/>
              <a:chExt cx="668" cy="668"/>
            </a:xfrm>
          </p:grpSpPr>
          <p:sp>
            <p:nvSpPr>
              <p:cNvPr id="74763" name="Oval 11"/>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IQ">
                  <a:solidFill>
                    <a:srgbClr val="000000"/>
                  </a:solidFill>
                </a:endParaRPr>
              </a:p>
            </p:txBody>
          </p:sp>
          <p:sp>
            <p:nvSpPr>
              <p:cNvPr id="74764"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IQ">
                  <a:solidFill>
                    <a:srgbClr val="000000"/>
                  </a:solidFill>
                </a:endParaRPr>
              </a:p>
            </p:txBody>
          </p:sp>
          <p:sp>
            <p:nvSpPr>
              <p:cNvPr id="74765"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IQ">
                  <a:solidFill>
                    <a:srgbClr val="000000"/>
                  </a:solidFill>
                </a:endParaRPr>
              </a:p>
            </p:txBody>
          </p:sp>
          <p:sp>
            <p:nvSpPr>
              <p:cNvPr id="74766"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IQ">
                  <a:solidFill>
                    <a:srgbClr val="000000"/>
                  </a:solidFill>
                </a:endParaRPr>
              </a:p>
            </p:txBody>
          </p:sp>
          <p:sp>
            <p:nvSpPr>
              <p:cNvPr id="74767"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IQ">
                  <a:solidFill>
                    <a:srgbClr val="000000"/>
                  </a:solidFill>
                </a:endParaRPr>
              </a:p>
            </p:txBody>
          </p:sp>
        </p:grpSp>
        <p:sp>
          <p:nvSpPr>
            <p:cNvPr id="74768" name="Text Box 16"/>
            <p:cNvSpPr txBox="1">
              <a:spLocks noChangeArrowheads="1"/>
            </p:cNvSpPr>
            <p:nvPr/>
          </p:nvSpPr>
          <p:spPr bwMode="gray">
            <a:xfrm>
              <a:off x="1276" y="13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solidFill>
                    <a:srgbClr val="000000"/>
                  </a:solidFill>
                </a:rPr>
                <a:t>1</a:t>
              </a:r>
              <a:endParaRPr lang="en-US">
                <a:solidFill>
                  <a:srgbClr val="000000"/>
                </a:solidFill>
              </a:endParaRPr>
            </a:p>
          </p:txBody>
        </p:sp>
        <p:sp>
          <p:nvSpPr>
            <p:cNvPr id="74769" name="Text Box 17"/>
            <p:cNvSpPr txBox="1">
              <a:spLocks noChangeArrowheads="1"/>
            </p:cNvSpPr>
            <p:nvPr/>
          </p:nvSpPr>
          <p:spPr bwMode="gray">
            <a:xfrm>
              <a:off x="768" y="1776"/>
              <a:ext cx="129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solidFill>
                  <a:srgbClr val="000000"/>
                </a:solidFill>
              </a:endParaRPr>
            </a:p>
          </p:txBody>
        </p:sp>
      </p:grpSp>
      <p:grpSp>
        <p:nvGrpSpPr>
          <p:cNvPr id="74770" name="Group 18"/>
          <p:cNvGrpSpPr>
            <a:grpSpLocks/>
          </p:cNvGrpSpPr>
          <p:nvPr/>
        </p:nvGrpSpPr>
        <p:grpSpPr bwMode="auto">
          <a:xfrm>
            <a:off x="3505200" y="1625823"/>
            <a:ext cx="2166938" cy="4035425"/>
            <a:chOff x="2208" y="1296"/>
            <a:chExt cx="1365" cy="2542"/>
          </a:xfrm>
        </p:grpSpPr>
        <p:sp>
          <p:nvSpPr>
            <p:cNvPr id="74771" name="AutoShape 19"/>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sp>
          <p:nvSpPr>
            <p:cNvPr id="74772" name="AutoShape 20"/>
            <p:cNvSpPr>
              <a:spLocks noChangeArrowheads="1"/>
            </p:cNvSpPr>
            <p:nvPr/>
          </p:nvSpPr>
          <p:spPr bwMode="gray">
            <a:xfrm>
              <a:off x="2229" y="1495"/>
              <a:ext cx="1322" cy="1766"/>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sp>
          <p:nvSpPr>
            <p:cNvPr id="74773" name="AutoShape 21"/>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73E77E">
                    <a:gamma/>
                    <a:tint val="5451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sp>
          <p:nvSpPr>
            <p:cNvPr id="74774" name="AutoShape 22"/>
            <p:cNvSpPr>
              <a:spLocks noChangeArrowheads="1"/>
            </p:cNvSpPr>
            <p:nvPr/>
          </p:nvSpPr>
          <p:spPr bwMode="gray">
            <a:xfrm>
              <a:off x="2240" y="1509"/>
              <a:ext cx="1304" cy="446"/>
            </a:xfrm>
            <a:prstGeom prst="roundRect">
              <a:avLst>
                <a:gd name="adj" fmla="val 50000"/>
              </a:avLst>
            </a:prstGeom>
            <a:gradFill rotWithShape="1">
              <a:gsLst>
                <a:gs pos="0">
                  <a:srgbClr val="73E77E">
                    <a:gamma/>
                    <a:tint val="33333"/>
                    <a:invGamma/>
                  </a:srgbClr>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sp>
          <p:nvSpPr>
            <p:cNvPr id="74775" name="Oval 23"/>
            <p:cNvSpPr>
              <a:spLocks noChangeArrowheads="1"/>
            </p:cNvSpPr>
            <p:nvPr/>
          </p:nvSpPr>
          <p:spPr bwMode="gray">
            <a:xfrm>
              <a:off x="2677" y="1296"/>
              <a:ext cx="405" cy="405"/>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IQ">
                <a:solidFill>
                  <a:srgbClr val="000000"/>
                </a:solidFill>
              </a:endParaRPr>
            </a:p>
          </p:txBody>
        </p:sp>
        <p:sp>
          <p:nvSpPr>
            <p:cNvPr id="74776" name="Oval 24"/>
            <p:cNvSpPr>
              <a:spLocks noChangeArrowheads="1"/>
            </p:cNvSpPr>
            <p:nvPr/>
          </p:nvSpPr>
          <p:spPr bwMode="gray">
            <a:xfrm>
              <a:off x="2681" y="1299"/>
              <a:ext cx="392" cy="39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IQ">
                <a:solidFill>
                  <a:srgbClr val="000000"/>
                </a:solidFill>
              </a:endParaRPr>
            </a:p>
          </p:txBody>
        </p:sp>
        <p:sp>
          <p:nvSpPr>
            <p:cNvPr id="74777" name="Oval 25"/>
            <p:cNvSpPr>
              <a:spLocks noChangeArrowheads="1"/>
            </p:cNvSpPr>
            <p:nvPr/>
          </p:nvSpPr>
          <p:spPr bwMode="gray">
            <a:xfrm>
              <a:off x="2686" y="1301"/>
              <a:ext cx="383" cy="383"/>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IQ">
                <a:solidFill>
                  <a:srgbClr val="000000"/>
                </a:solidFill>
              </a:endParaRPr>
            </a:p>
          </p:txBody>
        </p:sp>
        <p:sp>
          <p:nvSpPr>
            <p:cNvPr id="74778" name="Oval 26"/>
            <p:cNvSpPr>
              <a:spLocks noChangeArrowheads="1"/>
            </p:cNvSpPr>
            <p:nvPr/>
          </p:nvSpPr>
          <p:spPr bwMode="gray">
            <a:xfrm>
              <a:off x="2690" y="1305"/>
              <a:ext cx="364" cy="357"/>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IQ">
                <a:solidFill>
                  <a:srgbClr val="000000"/>
                </a:solidFill>
              </a:endParaRPr>
            </a:p>
          </p:txBody>
        </p:sp>
        <p:sp>
          <p:nvSpPr>
            <p:cNvPr id="74779" name="Oval 27"/>
            <p:cNvSpPr>
              <a:spLocks noChangeArrowheads="1"/>
            </p:cNvSpPr>
            <p:nvPr/>
          </p:nvSpPr>
          <p:spPr bwMode="gray">
            <a:xfrm>
              <a:off x="2712" y="1315"/>
              <a:ext cx="323" cy="290"/>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IQ">
                <a:solidFill>
                  <a:srgbClr val="000000"/>
                </a:solidFill>
              </a:endParaRPr>
            </a:p>
          </p:txBody>
        </p:sp>
        <p:sp>
          <p:nvSpPr>
            <p:cNvPr id="74780" name="Text Box 28"/>
            <p:cNvSpPr txBox="1">
              <a:spLocks noChangeArrowheads="1"/>
            </p:cNvSpPr>
            <p:nvPr/>
          </p:nvSpPr>
          <p:spPr bwMode="gray">
            <a:xfrm>
              <a:off x="2764" y="13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solidFill>
                    <a:srgbClr val="000000"/>
                  </a:solidFill>
                </a:rPr>
                <a:t>2</a:t>
              </a:r>
              <a:endParaRPr lang="en-US">
                <a:solidFill>
                  <a:srgbClr val="000000"/>
                </a:solidFill>
              </a:endParaRPr>
            </a:p>
          </p:txBody>
        </p:sp>
        <p:sp>
          <p:nvSpPr>
            <p:cNvPr id="74781" name="Text Box 29"/>
            <p:cNvSpPr txBox="1">
              <a:spLocks noChangeArrowheads="1"/>
            </p:cNvSpPr>
            <p:nvPr/>
          </p:nvSpPr>
          <p:spPr bwMode="gray">
            <a:xfrm>
              <a:off x="2256" y="1776"/>
              <a:ext cx="1296"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ar-IQ" sz="3200" dirty="0">
                  <a:solidFill>
                    <a:schemeClr val="tx2">
                      <a:lumMod val="40000"/>
                      <a:lumOff val="60000"/>
                    </a:schemeClr>
                  </a:solidFill>
                </a:rPr>
                <a:t>معايير</a:t>
              </a:r>
              <a:r>
                <a:rPr lang="ar-IQ" sz="1400" dirty="0">
                  <a:solidFill>
                    <a:schemeClr val="tx2">
                      <a:lumMod val="40000"/>
                      <a:lumOff val="60000"/>
                    </a:schemeClr>
                  </a:solidFill>
                  <a:latin typeface="Verdana" pitchFamily="34" charset="0"/>
                </a:rPr>
                <a:t> </a:t>
              </a:r>
              <a:endParaRPr lang="ar-IQ" sz="1400" dirty="0" smtClean="0">
                <a:solidFill>
                  <a:schemeClr val="tx2">
                    <a:lumMod val="40000"/>
                    <a:lumOff val="60000"/>
                  </a:schemeClr>
                </a:solidFill>
                <a:latin typeface="Verdana" pitchFamily="34" charset="0"/>
              </a:endParaRPr>
            </a:p>
            <a:p>
              <a:pPr algn="ctr"/>
              <a:r>
                <a:rPr lang="ar-IQ" sz="3200" dirty="0" smtClean="0">
                  <a:solidFill>
                    <a:schemeClr val="tx2">
                      <a:lumMod val="40000"/>
                      <a:lumOff val="60000"/>
                    </a:schemeClr>
                  </a:solidFill>
                </a:rPr>
                <a:t>التقييم</a:t>
              </a:r>
              <a:r>
                <a:rPr lang="ar-IQ" sz="1400" dirty="0" smtClean="0">
                  <a:solidFill>
                    <a:schemeClr val="tx2">
                      <a:lumMod val="40000"/>
                      <a:lumOff val="60000"/>
                    </a:schemeClr>
                  </a:solidFill>
                  <a:latin typeface="Verdana" pitchFamily="34" charset="0"/>
                </a:rPr>
                <a:t> </a:t>
              </a:r>
            </a:p>
            <a:p>
              <a:pPr algn="ctr"/>
              <a:r>
                <a:rPr lang="ar-IQ" sz="3200" dirty="0" smtClean="0">
                  <a:solidFill>
                    <a:schemeClr val="tx2">
                      <a:lumMod val="40000"/>
                      <a:lumOff val="60000"/>
                    </a:schemeClr>
                  </a:solidFill>
                </a:rPr>
                <a:t>النسبية</a:t>
              </a:r>
              <a:r>
                <a:rPr lang="ar-IQ" sz="3200" dirty="0">
                  <a:solidFill>
                    <a:schemeClr val="tx2">
                      <a:lumMod val="40000"/>
                      <a:lumOff val="60000"/>
                    </a:schemeClr>
                  </a:solidFill>
                  <a:latin typeface="Verdana" pitchFamily="34" charset="0"/>
                </a:rPr>
                <a:t>.</a:t>
              </a:r>
              <a:endParaRPr lang="en-US" dirty="0">
                <a:solidFill>
                  <a:schemeClr val="tx2">
                    <a:lumMod val="40000"/>
                    <a:lumOff val="60000"/>
                  </a:schemeClr>
                </a:solidFill>
              </a:endParaRPr>
            </a:p>
          </p:txBody>
        </p:sp>
        <p:sp>
          <p:nvSpPr>
            <p:cNvPr id="74782" name="AutoShape 30"/>
            <p:cNvSpPr>
              <a:spLocks noChangeArrowheads="1"/>
            </p:cNvSpPr>
            <p:nvPr/>
          </p:nvSpPr>
          <p:spPr bwMode="gray">
            <a:xfrm>
              <a:off x="2210" y="3290"/>
              <a:ext cx="1363" cy="548"/>
            </a:xfrm>
            <a:prstGeom prst="roundRect">
              <a:avLst>
                <a:gd name="adj" fmla="val 40389"/>
              </a:avLst>
            </a:prstGeom>
            <a:gradFill rotWithShape="1">
              <a:gsLst>
                <a:gs pos="0">
                  <a:srgbClr val="58A4AE"/>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sp>
          <p:nvSpPr>
            <p:cNvPr id="74783" name="AutoShape 31"/>
            <p:cNvSpPr>
              <a:spLocks noChangeArrowheads="1"/>
            </p:cNvSpPr>
            <p:nvPr/>
          </p:nvSpPr>
          <p:spPr bwMode="gray">
            <a:xfrm>
              <a:off x="2238" y="3305"/>
              <a:ext cx="1304" cy="487"/>
            </a:xfrm>
            <a:prstGeom prst="roundRect">
              <a:avLst>
                <a:gd name="adj" fmla="val 50000"/>
              </a:avLst>
            </a:prstGeom>
            <a:gradFill rotWithShape="1">
              <a:gsLst>
                <a:gs pos="0">
                  <a:srgbClr val="72B2BB"/>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grpSp>
      <p:grpSp>
        <p:nvGrpSpPr>
          <p:cNvPr id="74784" name="Group 32"/>
          <p:cNvGrpSpPr>
            <a:grpSpLocks/>
          </p:cNvGrpSpPr>
          <p:nvPr/>
        </p:nvGrpSpPr>
        <p:grpSpPr bwMode="auto">
          <a:xfrm>
            <a:off x="5861050" y="1625823"/>
            <a:ext cx="2170113" cy="4035425"/>
            <a:chOff x="3692" y="1296"/>
            <a:chExt cx="1367" cy="2542"/>
          </a:xfrm>
        </p:grpSpPr>
        <p:sp>
          <p:nvSpPr>
            <p:cNvPr id="74785" name="AutoShape 33"/>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sp>
          <p:nvSpPr>
            <p:cNvPr id="74786" name="AutoShape 34"/>
            <p:cNvSpPr>
              <a:spLocks noChangeArrowheads="1"/>
            </p:cNvSpPr>
            <p:nvPr/>
          </p:nvSpPr>
          <p:spPr bwMode="gray">
            <a:xfrm>
              <a:off x="3717" y="1495"/>
              <a:ext cx="1322" cy="1766"/>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sp>
          <p:nvSpPr>
            <p:cNvPr id="74787" name="AutoShape 35"/>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sp>
          <p:nvSpPr>
            <p:cNvPr id="74788" name="AutoShape 36"/>
            <p:cNvSpPr>
              <a:spLocks noChangeArrowheads="1"/>
            </p:cNvSpPr>
            <p:nvPr/>
          </p:nvSpPr>
          <p:spPr bwMode="gray">
            <a:xfrm>
              <a:off x="3728" y="1509"/>
              <a:ext cx="1304" cy="446"/>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grpSp>
          <p:nvGrpSpPr>
            <p:cNvPr id="74789" name="Group 37"/>
            <p:cNvGrpSpPr>
              <a:grpSpLocks/>
            </p:cNvGrpSpPr>
            <p:nvPr/>
          </p:nvGrpSpPr>
          <p:grpSpPr bwMode="auto">
            <a:xfrm>
              <a:off x="4165" y="1296"/>
              <a:ext cx="405" cy="405"/>
              <a:chOff x="1289" y="582"/>
              <a:chExt cx="668" cy="668"/>
            </a:xfrm>
          </p:grpSpPr>
          <p:sp>
            <p:nvSpPr>
              <p:cNvPr id="74790" name="Oval 38"/>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IQ">
                  <a:solidFill>
                    <a:srgbClr val="000000"/>
                  </a:solidFill>
                </a:endParaRPr>
              </a:p>
            </p:txBody>
          </p:sp>
          <p:sp>
            <p:nvSpPr>
              <p:cNvPr id="74791" name="Oval 39"/>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IQ">
                  <a:solidFill>
                    <a:srgbClr val="000000"/>
                  </a:solidFill>
                </a:endParaRPr>
              </a:p>
            </p:txBody>
          </p:sp>
          <p:sp>
            <p:nvSpPr>
              <p:cNvPr id="74792"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IQ">
                  <a:solidFill>
                    <a:srgbClr val="000000"/>
                  </a:solidFill>
                </a:endParaRPr>
              </a:p>
            </p:txBody>
          </p:sp>
          <p:sp>
            <p:nvSpPr>
              <p:cNvPr id="74793" name="Oval 41"/>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IQ">
                  <a:solidFill>
                    <a:srgbClr val="000000"/>
                  </a:solidFill>
                </a:endParaRPr>
              </a:p>
            </p:txBody>
          </p:sp>
          <p:sp>
            <p:nvSpPr>
              <p:cNvPr id="74794" name="Oval 42"/>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IQ">
                  <a:solidFill>
                    <a:srgbClr val="000000"/>
                  </a:solidFill>
                </a:endParaRPr>
              </a:p>
            </p:txBody>
          </p:sp>
        </p:grpSp>
        <p:sp>
          <p:nvSpPr>
            <p:cNvPr id="74795" name="Text Box 43"/>
            <p:cNvSpPr txBox="1">
              <a:spLocks noChangeArrowheads="1"/>
            </p:cNvSpPr>
            <p:nvPr/>
          </p:nvSpPr>
          <p:spPr bwMode="gray">
            <a:xfrm>
              <a:off x="4252" y="13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solidFill>
                    <a:srgbClr val="000000"/>
                  </a:solidFill>
                </a:rPr>
                <a:t>3</a:t>
              </a:r>
              <a:endParaRPr lang="en-US">
                <a:solidFill>
                  <a:srgbClr val="000000"/>
                </a:solidFill>
              </a:endParaRPr>
            </a:p>
          </p:txBody>
        </p:sp>
        <p:sp>
          <p:nvSpPr>
            <p:cNvPr id="74796" name="Text Box 44"/>
            <p:cNvSpPr txBox="1">
              <a:spLocks noChangeArrowheads="1"/>
            </p:cNvSpPr>
            <p:nvPr/>
          </p:nvSpPr>
          <p:spPr bwMode="gray">
            <a:xfrm>
              <a:off x="3744" y="1776"/>
              <a:ext cx="129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solidFill>
                  <a:srgbClr val="000000"/>
                </a:solidFill>
              </a:endParaRPr>
            </a:p>
          </p:txBody>
        </p:sp>
        <p:sp>
          <p:nvSpPr>
            <p:cNvPr id="74797" name="AutoShape 45"/>
            <p:cNvSpPr>
              <a:spLocks noChangeArrowheads="1"/>
            </p:cNvSpPr>
            <p:nvPr/>
          </p:nvSpPr>
          <p:spPr bwMode="gray">
            <a:xfrm>
              <a:off x="3692" y="3290"/>
              <a:ext cx="1363" cy="548"/>
            </a:xfrm>
            <a:prstGeom prst="roundRect">
              <a:avLst>
                <a:gd name="adj" fmla="val 40389"/>
              </a:avLst>
            </a:prstGeom>
            <a:gradFill rotWithShape="1">
              <a:gsLst>
                <a:gs pos="0">
                  <a:srgbClr val="99BACC"/>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sp>
          <p:nvSpPr>
            <p:cNvPr id="74798" name="AutoShape 46"/>
            <p:cNvSpPr>
              <a:spLocks noChangeArrowheads="1"/>
            </p:cNvSpPr>
            <p:nvPr/>
          </p:nvSpPr>
          <p:spPr bwMode="gray">
            <a:xfrm>
              <a:off x="3720" y="3305"/>
              <a:ext cx="1304" cy="487"/>
            </a:xfrm>
            <a:prstGeom prst="roundRect">
              <a:avLst>
                <a:gd name="adj" fmla="val 50000"/>
              </a:avLst>
            </a:prstGeom>
            <a:gradFill rotWithShape="1">
              <a:gsLst>
                <a:gs pos="0">
                  <a:srgbClr val="C8DAD4"/>
                </a:gs>
                <a:gs pos="100000">
                  <a:srgbClr val="FFFFF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grpSp>
      <p:pic>
        <p:nvPicPr>
          <p:cNvPr id="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04664"/>
            <a:ext cx="8008168"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1589758" y="2444768"/>
            <a:ext cx="1215397" cy="1569660"/>
          </a:xfrm>
          <a:prstGeom prst="rect">
            <a:avLst/>
          </a:prstGeom>
        </p:spPr>
        <p:txBody>
          <a:bodyPr wrap="none">
            <a:spAutoFit/>
          </a:bodyPr>
          <a:lstStyle/>
          <a:p>
            <a:pPr algn="ctr"/>
            <a:r>
              <a:rPr lang="ar-IQ" sz="3200" dirty="0">
                <a:solidFill>
                  <a:srgbClr val="7030A0"/>
                </a:solidFill>
              </a:rPr>
              <a:t>معايير </a:t>
            </a:r>
            <a:endParaRPr lang="ar-IQ" sz="3200" dirty="0" smtClean="0">
              <a:solidFill>
                <a:srgbClr val="7030A0"/>
              </a:solidFill>
            </a:endParaRPr>
          </a:p>
          <a:p>
            <a:pPr algn="ctr"/>
            <a:r>
              <a:rPr lang="ar-IQ" sz="3200" dirty="0" smtClean="0">
                <a:solidFill>
                  <a:srgbClr val="7030A0"/>
                </a:solidFill>
              </a:rPr>
              <a:t>التقييم </a:t>
            </a:r>
          </a:p>
          <a:p>
            <a:pPr algn="ctr"/>
            <a:r>
              <a:rPr lang="ar-IQ" sz="3200" dirty="0" smtClean="0">
                <a:solidFill>
                  <a:srgbClr val="7030A0"/>
                </a:solidFill>
              </a:rPr>
              <a:t>المطلقة</a:t>
            </a:r>
            <a:r>
              <a:rPr lang="ar-IQ" sz="3200" dirty="0">
                <a:solidFill>
                  <a:srgbClr val="7030A0"/>
                </a:solidFill>
              </a:rPr>
              <a:t>.</a:t>
            </a:r>
          </a:p>
        </p:txBody>
      </p:sp>
      <p:sp>
        <p:nvSpPr>
          <p:cNvPr id="4" name="مستطيل 3"/>
          <p:cNvSpPr/>
          <p:nvPr/>
        </p:nvSpPr>
        <p:spPr>
          <a:xfrm>
            <a:off x="6131330" y="2420888"/>
            <a:ext cx="1689886" cy="1569660"/>
          </a:xfrm>
          <a:prstGeom prst="rect">
            <a:avLst/>
          </a:prstGeom>
        </p:spPr>
        <p:txBody>
          <a:bodyPr wrap="none">
            <a:spAutoFit/>
          </a:bodyPr>
          <a:lstStyle/>
          <a:p>
            <a:pPr algn="ctr"/>
            <a:r>
              <a:rPr lang="ar-IQ" sz="3200" dirty="0">
                <a:solidFill>
                  <a:srgbClr val="C00000"/>
                </a:solidFill>
              </a:rPr>
              <a:t>المعايير</a:t>
            </a:r>
            <a:r>
              <a:rPr lang="ar-IQ" dirty="0">
                <a:solidFill>
                  <a:srgbClr val="C00000"/>
                </a:solidFill>
              </a:rPr>
              <a:t> </a:t>
            </a:r>
            <a:endParaRPr lang="ar-IQ" dirty="0" smtClean="0">
              <a:solidFill>
                <a:srgbClr val="C00000"/>
              </a:solidFill>
            </a:endParaRPr>
          </a:p>
          <a:p>
            <a:pPr algn="ctr"/>
            <a:r>
              <a:rPr lang="ar-IQ" sz="3200" dirty="0">
                <a:solidFill>
                  <a:srgbClr val="C00000"/>
                </a:solidFill>
              </a:rPr>
              <a:t>المعتمدة</a:t>
            </a:r>
            <a:r>
              <a:rPr lang="ar-IQ" dirty="0" smtClean="0">
                <a:solidFill>
                  <a:srgbClr val="C00000"/>
                </a:solidFill>
              </a:rPr>
              <a:t> </a:t>
            </a:r>
          </a:p>
          <a:p>
            <a:pPr algn="ctr"/>
            <a:r>
              <a:rPr lang="ar-IQ" sz="3200" dirty="0">
                <a:solidFill>
                  <a:srgbClr val="C00000"/>
                </a:solidFill>
              </a:rPr>
              <a:t>على</a:t>
            </a:r>
            <a:r>
              <a:rPr lang="ar-IQ" dirty="0" smtClean="0">
                <a:solidFill>
                  <a:srgbClr val="C00000"/>
                </a:solidFill>
              </a:rPr>
              <a:t> </a:t>
            </a:r>
            <a:r>
              <a:rPr lang="ar-IQ" sz="3200" dirty="0">
                <a:solidFill>
                  <a:srgbClr val="C00000"/>
                </a:solidFill>
              </a:rPr>
              <a:t>النتائج.</a:t>
            </a:r>
            <a:endParaRPr lang="ar-IQ" dirty="0">
              <a:solidFill>
                <a:srgbClr val="C00000"/>
              </a:solidFill>
            </a:endParaRPr>
          </a:p>
        </p:txBody>
      </p:sp>
    </p:spTree>
    <p:extLst>
      <p:ext uri="{BB962C8B-B14F-4D97-AF65-F5344CB8AC3E}">
        <p14:creationId xmlns:p14="http://schemas.microsoft.com/office/powerpoint/2010/main" val="19803919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4755"/>
                                        </p:tgtEl>
                                        <p:attrNameLst>
                                          <p:attrName>style.visibility</p:attrName>
                                        </p:attrNameLst>
                                      </p:cBhvr>
                                      <p:to>
                                        <p:strVal val="visible"/>
                                      </p:to>
                                    </p:set>
                                    <p:anim calcmode="lin" valueType="num">
                                      <p:cBhvr additive="base">
                                        <p:cTn id="13" dur="500" fill="hold"/>
                                        <p:tgtEl>
                                          <p:spTgt spid="74755"/>
                                        </p:tgtEl>
                                        <p:attrNameLst>
                                          <p:attrName>ppt_x</p:attrName>
                                        </p:attrNameLst>
                                      </p:cBhvr>
                                      <p:tavLst>
                                        <p:tav tm="0">
                                          <p:val>
                                            <p:strVal val="#ppt_x"/>
                                          </p:val>
                                        </p:tav>
                                        <p:tav tm="100000">
                                          <p:val>
                                            <p:strVal val="#ppt_x"/>
                                          </p:val>
                                        </p:tav>
                                      </p:tavLst>
                                    </p:anim>
                                    <p:anim calcmode="lin" valueType="num">
                                      <p:cBhvr additive="base">
                                        <p:cTn id="14" dur="500" fill="hold"/>
                                        <p:tgtEl>
                                          <p:spTgt spid="7475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4770"/>
                                        </p:tgtEl>
                                        <p:attrNameLst>
                                          <p:attrName>style.visibility</p:attrName>
                                        </p:attrNameLst>
                                      </p:cBhvr>
                                      <p:to>
                                        <p:strVal val="visible"/>
                                      </p:to>
                                    </p:set>
                                    <p:animEffect transition="in" filter="barn(inVertical)">
                                      <p:cBhvr>
                                        <p:cTn id="24" dur="500"/>
                                        <p:tgtEl>
                                          <p:spTgt spid="7477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4784"/>
                                        </p:tgtEl>
                                        <p:attrNameLst>
                                          <p:attrName>style.visibility</p:attrName>
                                        </p:attrNameLst>
                                      </p:cBhvr>
                                      <p:to>
                                        <p:strVal val="visible"/>
                                      </p:to>
                                    </p:set>
                                    <p:anim calcmode="lin" valueType="num">
                                      <p:cBhvr additive="base">
                                        <p:cTn id="29" dur="500" fill="hold"/>
                                        <p:tgtEl>
                                          <p:spTgt spid="74784"/>
                                        </p:tgtEl>
                                        <p:attrNameLst>
                                          <p:attrName>ppt_x</p:attrName>
                                        </p:attrNameLst>
                                      </p:cBhvr>
                                      <p:tavLst>
                                        <p:tav tm="0">
                                          <p:val>
                                            <p:strVal val="#ppt_x"/>
                                          </p:val>
                                        </p:tav>
                                        <p:tav tm="100000">
                                          <p:val>
                                            <p:strVal val="#ppt_x"/>
                                          </p:val>
                                        </p:tav>
                                      </p:tavLst>
                                    </p:anim>
                                    <p:anim calcmode="lin" valueType="num">
                                      <p:cBhvr additive="base">
                                        <p:cTn id="30" dur="500" fill="hold"/>
                                        <p:tgtEl>
                                          <p:spTgt spid="7478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016000" y="404664"/>
            <a:ext cx="4072576" cy="584775"/>
          </a:xfrm>
          <a:prstGeom prst="rect">
            <a:avLst/>
          </a:prstGeom>
        </p:spPr>
        <p:txBody>
          <a:bodyPr wrap="square">
            <a:spAutoFit/>
          </a:bodyPr>
          <a:lstStyle/>
          <a:p>
            <a:pPr algn="ctr"/>
            <a:r>
              <a:rPr lang="ar-IQ" sz="3200" b="1" dirty="0" smtClean="0">
                <a:solidFill>
                  <a:srgbClr val="7030A0"/>
                </a:solidFill>
              </a:rPr>
              <a:t>أولا :معايير التقييم المطلقة</a:t>
            </a:r>
            <a:r>
              <a:rPr lang="ar-IQ" sz="3200" b="1" dirty="0">
                <a:solidFill>
                  <a:srgbClr val="7030A0"/>
                </a:solidFill>
              </a:rPr>
              <a:t>.</a:t>
            </a:r>
          </a:p>
        </p:txBody>
      </p:sp>
      <p:sp>
        <p:nvSpPr>
          <p:cNvPr id="6" name="مربع نص 5"/>
          <p:cNvSpPr txBox="1"/>
          <p:nvPr/>
        </p:nvSpPr>
        <p:spPr>
          <a:xfrm>
            <a:off x="179512" y="1124744"/>
            <a:ext cx="8712968" cy="2032288"/>
          </a:xfrm>
          <a:prstGeom prst="rect">
            <a:avLst/>
          </a:prstGeom>
          <a:noFill/>
        </p:spPr>
        <p:txBody>
          <a:bodyPr wrap="square" rtlCol="1">
            <a:spAutoFit/>
          </a:bodyPr>
          <a:lstStyle/>
          <a:p>
            <a:pPr algn="justLow" rtl="1">
              <a:lnSpc>
                <a:spcPct val="115000"/>
              </a:lnSpc>
              <a:spcAft>
                <a:spcPts val="300"/>
              </a:spcAft>
            </a:pPr>
            <a:r>
              <a:rPr lang="ar-IQ" sz="2800" dirty="0">
                <a:latin typeface="Calibri"/>
                <a:ea typeface="Calibri"/>
                <a:cs typeface="Arial"/>
              </a:rPr>
              <a:t>و</a:t>
            </a:r>
            <a:r>
              <a:rPr lang="ar-SA" sz="2800" dirty="0" smtClean="0">
                <a:ea typeface="Calibri"/>
                <a:cs typeface="Arial" pitchFamily="34" charset="0"/>
              </a:rPr>
              <a:t>يقصد </a:t>
            </a:r>
            <a:r>
              <a:rPr lang="ar-SA" sz="2800" b="1" dirty="0">
                <a:solidFill>
                  <a:srgbClr val="00B050"/>
                </a:solidFill>
                <a:ea typeface="Calibri"/>
                <a:cs typeface="Arial" pitchFamily="34" charset="0"/>
              </a:rPr>
              <a:t>بمعايير التقييم المطلقة </a:t>
            </a:r>
            <a:r>
              <a:rPr lang="en-US" sz="2800" dirty="0" smtClean="0">
                <a:solidFill>
                  <a:srgbClr val="00B050"/>
                </a:solidFill>
                <a:ea typeface="Calibri"/>
                <a:cs typeface="Arial" pitchFamily="34" charset="0"/>
              </a:rPr>
              <a:t>:</a:t>
            </a:r>
            <a:r>
              <a:rPr lang="ar-SA" sz="2800" dirty="0" smtClean="0">
                <a:ea typeface="Calibri"/>
                <a:cs typeface="Arial" pitchFamily="34" charset="0"/>
              </a:rPr>
              <a:t>أن </a:t>
            </a:r>
            <a:r>
              <a:rPr lang="ar-SA" sz="2800" dirty="0">
                <a:ea typeface="Calibri"/>
                <a:cs typeface="Arial" pitchFamily="34" charset="0"/>
              </a:rPr>
              <a:t>أداء الموظف يتم تقييمه بناء على هذه المعايير </a:t>
            </a:r>
            <a:r>
              <a:rPr lang="ar-SA" sz="2800" dirty="0" smtClean="0">
                <a:ea typeface="Calibri"/>
                <a:cs typeface="Arial" pitchFamily="34" charset="0"/>
              </a:rPr>
              <a:t>فقط </a:t>
            </a:r>
            <a:r>
              <a:rPr lang="ar-SA" sz="2800" dirty="0">
                <a:ea typeface="Calibri"/>
                <a:cs typeface="Arial" pitchFamily="34" charset="0"/>
              </a:rPr>
              <a:t>وهي تركز أما على مواصفات العمل الذي يؤديه الموظف أو على سلوك الموظف أثناء </a:t>
            </a:r>
            <a:r>
              <a:rPr lang="ar-SA" sz="2800" dirty="0" smtClean="0">
                <a:ea typeface="Calibri"/>
                <a:cs typeface="Arial" pitchFamily="34" charset="0"/>
              </a:rPr>
              <a:t>تأديته </a:t>
            </a:r>
            <a:r>
              <a:rPr lang="ar-SA" sz="2800" dirty="0">
                <a:ea typeface="Calibri"/>
                <a:cs typeface="Arial" pitchFamily="34" charset="0"/>
              </a:rPr>
              <a:t>العمل المكلف به , وتدرج ضمن </a:t>
            </a:r>
            <a:r>
              <a:rPr lang="ar-IQ" sz="2800" dirty="0" smtClean="0">
                <a:ea typeface="Calibri"/>
                <a:cs typeface="Arial" pitchFamily="34" charset="0"/>
              </a:rPr>
              <a:t>هذه</a:t>
            </a:r>
            <a:r>
              <a:rPr lang="ar-SA" sz="2800" dirty="0" smtClean="0">
                <a:ea typeface="Calibri"/>
                <a:cs typeface="Arial" pitchFamily="34" charset="0"/>
              </a:rPr>
              <a:t> </a:t>
            </a:r>
            <a:r>
              <a:rPr lang="ar-SA" sz="2800" dirty="0">
                <a:ea typeface="Calibri"/>
                <a:cs typeface="Arial" pitchFamily="34" charset="0"/>
              </a:rPr>
              <a:t>المعايير </a:t>
            </a:r>
            <a:r>
              <a:rPr lang="ar-SA" sz="2800" dirty="0" err="1">
                <a:ea typeface="Calibri"/>
                <a:cs typeface="Arial" pitchFamily="34" charset="0"/>
              </a:rPr>
              <a:t>مايلي</a:t>
            </a:r>
            <a:r>
              <a:rPr lang="ar-SA" sz="2800" dirty="0">
                <a:ea typeface="Calibri"/>
                <a:cs typeface="Arial" pitchFamily="34" charset="0"/>
              </a:rPr>
              <a:t> :</a:t>
            </a:r>
            <a:endParaRPr lang="en-US" sz="2000" dirty="0">
              <a:effectLst/>
              <a:ea typeface="Calibri"/>
              <a:cs typeface="Arial" pitchFamily="34" charset="0"/>
            </a:endParaRPr>
          </a:p>
        </p:txBody>
      </p:sp>
      <p:sp>
        <p:nvSpPr>
          <p:cNvPr id="7" name="مربع نص 6"/>
          <p:cNvSpPr txBox="1"/>
          <p:nvPr/>
        </p:nvSpPr>
        <p:spPr>
          <a:xfrm>
            <a:off x="4517223" y="3157032"/>
            <a:ext cx="3545328"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lvl="0" algn="r"/>
            <a:r>
              <a:rPr lang="ar-IQ" sz="2400" b="1" dirty="0">
                <a:solidFill>
                  <a:schemeClr val="tx2"/>
                </a:solidFill>
              </a:rPr>
              <a:t>1 - </a:t>
            </a:r>
            <a:r>
              <a:rPr lang="ar-JO" sz="2400" b="1" dirty="0">
                <a:solidFill>
                  <a:schemeClr val="tx2"/>
                </a:solidFill>
              </a:rPr>
              <a:t>طريقة التدرج البياني</a:t>
            </a:r>
            <a:endParaRPr lang="ar-IQ" sz="2400" b="1" dirty="0">
              <a:solidFill>
                <a:schemeClr val="tx2"/>
              </a:solidFill>
            </a:endParaRPr>
          </a:p>
        </p:txBody>
      </p:sp>
      <p:sp>
        <p:nvSpPr>
          <p:cNvPr id="54" name="مربع نص 53"/>
          <p:cNvSpPr txBox="1"/>
          <p:nvPr/>
        </p:nvSpPr>
        <p:spPr>
          <a:xfrm>
            <a:off x="924007" y="3717032"/>
            <a:ext cx="3864017"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1">
            <a:spAutoFit/>
          </a:bodyPr>
          <a:lstStyle/>
          <a:p>
            <a:pPr lvl="0" algn="r"/>
            <a:r>
              <a:rPr lang="ar-IQ" sz="2400" dirty="0" smtClean="0">
                <a:solidFill>
                  <a:schemeClr val="tx2"/>
                </a:solidFill>
              </a:rPr>
              <a:t>2- </a:t>
            </a:r>
            <a:r>
              <a:rPr lang="ar-JO" sz="2400" b="1" dirty="0">
                <a:solidFill>
                  <a:schemeClr val="tx2"/>
                </a:solidFill>
              </a:rPr>
              <a:t>طريقة قائمة الاوزان المرجحة </a:t>
            </a:r>
            <a:endParaRPr lang="ar-IQ" dirty="0">
              <a:solidFill>
                <a:schemeClr val="tx2"/>
              </a:solidFill>
            </a:endParaRPr>
          </a:p>
        </p:txBody>
      </p:sp>
      <p:sp>
        <p:nvSpPr>
          <p:cNvPr id="55" name="مربع نص 54"/>
          <p:cNvSpPr txBox="1"/>
          <p:nvPr/>
        </p:nvSpPr>
        <p:spPr>
          <a:xfrm>
            <a:off x="4543248" y="4263479"/>
            <a:ext cx="3629152"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1">
            <a:spAutoFit/>
          </a:bodyPr>
          <a:lstStyle/>
          <a:p>
            <a:pPr lvl="0" algn="r" rtl="1"/>
            <a:r>
              <a:rPr lang="ar-IQ" sz="2400" b="1" dirty="0">
                <a:solidFill>
                  <a:schemeClr val="tx2"/>
                </a:solidFill>
              </a:rPr>
              <a:t>3- </a:t>
            </a:r>
            <a:r>
              <a:rPr lang="ar-JO" sz="2400" b="1" dirty="0">
                <a:solidFill>
                  <a:schemeClr val="tx2"/>
                </a:solidFill>
              </a:rPr>
              <a:t>طريقة التدرج البياني السلوكي</a:t>
            </a:r>
            <a:endParaRPr lang="en-US" sz="2400" b="1" dirty="0">
              <a:solidFill>
                <a:schemeClr val="tx2"/>
              </a:solidFill>
            </a:endParaRPr>
          </a:p>
        </p:txBody>
      </p:sp>
      <p:sp>
        <p:nvSpPr>
          <p:cNvPr id="56" name="مربع نص 55"/>
          <p:cNvSpPr txBox="1"/>
          <p:nvPr/>
        </p:nvSpPr>
        <p:spPr>
          <a:xfrm>
            <a:off x="924007" y="4797152"/>
            <a:ext cx="3864017"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1">
            <a:spAutoFit/>
          </a:bodyPr>
          <a:lstStyle/>
          <a:p>
            <a:pPr lvl="0" algn="r"/>
            <a:r>
              <a:rPr lang="ar-IQ" sz="2400" b="1" dirty="0">
                <a:solidFill>
                  <a:schemeClr val="tx2"/>
                </a:solidFill>
              </a:rPr>
              <a:t>4- </a:t>
            </a:r>
            <a:r>
              <a:rPr lang="ar-JO" sz="2400" b="1" dirty="0">
                <a:solidFill>
                  <a:schemeClr val="tx2"/>
                </a:solidFill>
              </a:rPr>
              <a:t>طريقة الوقائع الحرجة </a:t>
            </a:r>
            <a:endParaRPr lang="ar-IQ" sz="2400" b="1" dirty="0">
              <a:solidFill>
                <a:schemeClr val="tx2"/>
              </a:solidFill>
            </a:endParaRPr>
          </a:p>
        </p:txBody>
      </p:sp>
      <p:sp>
        <p:nvSpPr>
          <p:cNvPr id="57" name="مربع نص 56"/>
          <p:cNvSpPr txBox="1"/>
          <p:nvPr/>
        </p:nvSpPr>
        <p:spPr>
          <a:xfrm>
            <a:off x="2724207" y="5373216"/>
            <a:ext cx="3864017"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1">
            <a:spAutoFit/>
          </a:bodyPr>
          <a:lstStyle/>
          <a:p>
            <a:pPr lvl="0" algn="r"/>
            <a:r>
              <a:rPr lang="ar-IQ" sz="2400" b="1" dirty="0">
                <a:solidFill>
                  <a:schemeClr val="tx2"/>
                </a:solidFill>
              </a:rPr>
              <a:t>5- </a:t>
            </a:r>
            <a:r>
              <a:rPr lang="ar-JO" sz="2400" b="1" dirty="0">
                <a:solidFill>
                  <a:schemeClr val="tx2"/>
                </a:solidFill>
              </a:rPr>
              <a:t>طريقة التقرير المكتوب </a:t>
            </a:r>
            <a:endParaRPr lang="ar-IQ" sz="2400" b="1" dirty="0">
              <a:solidFill>
                <a:schemeClr val="tx2"/>
              </a:solidFill>
            </a:endParaRPr>
          </a:p>
        </p:txBody>
      </p:sp>
    </p:spTree>
    <p:extLst>
      <p:ext uri="{BB962C8B-B14F-4D97-AF65-F5344CB8AC3E}">
        <p14:creationId xmlns:p14="http://schemas.microsoft.com/office/powerpoint/2010/main" val="23365090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anim calcmode="lin" valueType="num">
                                      <p:cBhvr>
                                        <p:cTn id="27" dur="500" fill="hold"/>
                                        <p:tgtEl>
                                          <p:spTgt spid="54"/>
                                        </p:tgtEl>
                                        <p:attrNameLst>
                                          <p:attrName>ppt_x</p:attrName>
                                        </p:attrNameLst>
                                      </p:cBhvr>
                                      <p:tavLst>
                                        <p:tav tm="0">
                                          <p:val>
                                            <p:strVal val="#ppt_x"/>
                                          </p:val>
                                        </p:tav>
                                        <p:tav tm="100000">
                                          <p:val>
                                            <p:strVal val="#ppt_x"/>
                                          </p:val>
                                        </p:tav>
                                      </p:tavLst>
                                    </p:anim>
                                    <p:anim calcmode="lin" valueType="num">
                                      <p:cBhvr>
                                        <p:cTn id="28"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1000"/>
                                        <p:tgtEl>
                                          <p:spTgt spid="55"/>
                                        </p:tgtEl>
                                      </p:cBhvr>
                                    </p:animEffect>
                                    <p:anim calcmode="lin" valueType="num">
                                      <p:cBhvr>
                                        <p:cTn id="34" dur="1000" fill="hold"/>
                                        <p:tgtEl>
                                          <p:spTgt spid="55"/>
                                        </p:tgtEl>
                                        <p:attrNameLst>
                                          <p:attrName>ppt_x</p:attrName>
                                        </p:attrNameLst>
                                      </p:cBhvr>
                                      <p:tavLst>
                                        <p:tav tm="0">
                                          <p:val>
                                            <p:strVal val="#ppt_x"/>
                                          </p:val>
                                        </p:tav>
                                        <p:tav tm="100000">
                                          <p:val>
                                            <p:strVal val="#ppt_x"/>
                                          </p:val>
                                        </p:tav>
                                      </p:tavLst>
                                    </p:anim>
                                    <p:anim calcmode="lin" valueType="num">
                                      <p:cBhvr>
                                        <p:cTn id="35"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1000"/>
                                        <p:tgtEl>
                                          <p:spTgt spid="56"/>
                                        </p:tgtEl>
                                      </p:cBhvr>
                                    </p:animEffect>
                                    <p:anim calcmode="lin" valueType="num">
                                      <p:cBhvr>
                                        <p:cTn id="41" dur="1000" fill="hold"/>
                                        <p:tgtEl>
                                          <p:spTgt spid="56"/>
                                        </p:tgtEl>
                                        <p:attrNameLst>
                                          <p:attrName>ppt_x</p:attrName>
                                        </p:attrNameLst>
                                      </p:cBhvr>
                                      <p:tavLst>
                                        <p:tav tm="0">
                                          <p:val>
                                            <p:strVal val="#ppt_x"/>
                                          </p:val>
                                        </p:tav>
                                        <p:tav tm="100000">
                                          <p:val>
                                            <p:strVal val="#ppt_x"/>
                                          </p:val>
                                        </p:tav>
                                      </p:tavLst>
                                    </p:anim>
                                    <p:anim calcmode="lin" valueType="num">
                                      <p:cBhvr>
                                        <p:cTn id="42"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1000"/>
                                        <p:tgtEl>
                                          <p:spTgt spid="57"/>
                                        </p:tgtEl>
                                      </p:cBhvr>
                                    </p:animEffect>
                                    <p:anim calcmode="lin" valueType="num">
                                      <p:cBhvr>
                                        <p:cTn id="48" dur="1000" fill="hold"/>
                                        <p:tgtEl>
                                          <p:spTgt spid="57"/>
                                        </p:tgtEl>
                                        <p:attrNameLst>
                                          <p:attrName>ppt_x</p:attrName>
                                        </p:attrNameLst>
                                      </p:cBhvr>
                                      <p:tavLst>
                                        <p:tav tm="0">
                                          <p:val>
                                            <p:strVal val="#ppt_x"/>
                                          </p:val>
                                        </p:tav>
                                        <p:tav tm="100000">
                                          <p:val>
                                            <p:strVal val="#ppt_x"/>
                                          </p:val>
                                        </p:tav>
                                      </p:tavLst>
                                    </p:anim>
                                    <p:anim calcmode="lin" valueType="num">
                                      <p:cBhvr>
                                        <p:cTn id="49"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P spid="54" grpId="0" animBg="1"/>
      <p:bldP spid="55" grpId="0" animBg="1"/>
      <p:bldP spid="56" grpId="0" animBg="1"/>
      <p:bldP spid="5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lvl="0" algn="r"/>
            <a:r>
              <a:rPr lang="ar-IQ" dirty="0"/>
              <a:t>1 - </a:t>
            </a:r>
            <a:r>
              <a:rPr lang="ar-JO" dirty="0"/>
              <a:t>طريقة التدرج البياني</a:t>
            </a:r>
            <a:endParaRPr lang="ar-IQ" dirty="0"/>
          </a:p>
        </p:txBody>
      </p:sp>
      <p:sp>
        <p:nvSpPr>
          <p:cNvPr id="3" name="عنصر نائب للمحتوى 2"/>
          <p:cNvSpPr>
            <a:spLocks noGrp="1"/>
          </p:cNvSpPr>
          <p:nvPr>
            <p:ph idx="1"/>
          </p:nvPr>
        </p:nvSpPr>
        <p:spPr/>
        <p:txBody>
          <a:bodyPr/>
          <a:lstStyle/>
          <a:p>
            <a:pPr algn="justLow"/>
            <a:r>
              <a:rPr lang="ar-JO" dirty="0" smtClean="0"/>
              <a:t>يقاس أداء الموظف في هذه الطريقة وفق معايير محددة مثل نوعية الاداء , كمية الاداء , المعرفة بطبيعة العمل , المظهر, التعاون .. وتحدد درجات على أساس (1-5) أو (1-3).</a:t>
            </a:r>
          </a:p>
          <a:p>
            <a:pPr marL="0" indent="0" algn="justLow">
              <a:buNone/>
            </a:pPr>
            <a:endParaRPr lang="ar-JO" sz="1100" dirty="0" smtClean="0"/>
          </a:p>
          <a:p>
            <a:pPr marL="0" indent="0">
              <a:buNone/>
            </a:pPr>
            <a:r>
              <a:rPr lang="ar-JO" dirty="0"/>
              <a:t> </a:t>
            </a:r>
            <a:r>
              <a:rPr lang="ar-JO" dirty="0" smtClean="0"/>
              <a:t>يؤخذ على هذه الطريقة أنها :</a:t>
            </a:r>
          </a:p>
          <a:p>
            <a:pPr marL="0" indent="0">
              <a:buNone/>
            </a:pPr>
            <a:r>
              <a:rPr lang="ar-JO" dirty="0" smtClean="0"/>
              <a:t>               - تفترض </a:t>
            </a:r>
            <a:r>
              <a:rPr lang="ar-JO" dirty="0"/>
              <a:t>أوزان واحدة لكل </a:t>
            </a:r>
            <a:r>
              <a:rPr lang="ar-JO" dirty="0" smtClean="0"/>
              <a:t>الخصائص.</a:t>
            </a:r>
            <a:endParaRPr lang="ar-JO" dirty="0"/>
          </a:p>
          <a:p>
            <a:pPr marL="0" indent="0">
              <a:buNone/>
            </a:pPr>
            <a:r>
              <a:rPr lang="ar-JO" dirty="0"/>
              <a:t> </a:t>
            </a:r>
            <a:r>
              <a:rPr lang="ar-JO" dirty="0" smtClean="0"/>
              <a:t>              - كما </a:t>
            </a:r>
            <a:r>
              <a:rPr lang="ar-JO" dirty="0"/>
              <a:t>أن المعايير خاضعة للجدل وليست </a:t>
            </a:r>
            <a:r>
              <a:rPr lang="ar-JO" dirty="0" smtClean="0"/>
              <a:t>واقعية.</a:t>
            </a:r>
          </a:p>
          <a:p>
            <a:pPr marL="0" indent="0">
              <a:buNone/>
            </a:pPr>
            <a:r>
              <a:rPr lang="ar-JO" dirty="0"/>
              <a:t> </a:t>
            </a:r>
            <a:r>
              <a:rPr lang="ar-JO" dirty="0" smtClean="0"/>
              <a:t>              - احتمال </a:t>
            </a:r>
            <a:r>
              <a:rPr lang="ar-JO" dirty="0"/>
              <a:t>تحيز المشرف القائم </a:t>
            </a:r>
            <a:r>
              <a:rPr lang="ar-JO" dirty="0" smtClean="0"/>
              <a:t>بالتقييم.</a:t>
            </a:r>
          </a:p>
          <a:p>
            <a:pPr marL="0" indent="0">
              <a:buNone/>
            </a:pPr>
            <a:r>
              <a:rPr lang="ar-JO" dirty="0"/>
              <a:t> </a:t>
            </a:r>
            <a:r>
              <a:rPr lang="ar-JO" dirty="0" smtClean="0"/>
              <a:t>              - وقد لا ترتبط بعض الخصائص بالوظيفة المراد تقييمها.</a:t>
            </a:r>
            <a:endParaRPr lang="en-US" dirty="0"/>
          </a:p>
        </p:txBody>
      </p:sp>
    </p:spTree>
    <p:extLst>
      <p:ext uri="{BB962C8B-B14F-4D97-AF65-F5344CB8AC3E}">
        <p14:creationId xmlns:p14="http://schemas.microsoft.com/office/powerpoint/2010/main" val="15758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graphicFrame>
        <p:nvGraphicFramePr>
          <p:cNvPr id="5" name="جدول 4"/>
          <p:cNvGraphicFramePr>
            <a:graphicFrameLocks noGrp="1"/>
          </p:cNvGraphicFramePr>
          <p:nvPr>
            <p:extLst>
              <p:ext uri="{D42A27DB-BD31-4B8C-83A1-F6EECF244321}">
                <p14:modId xmlns:p14="http://schemas.microsoft.com/office/powerpoint/2010/main" val="2248408183"/>
              </p:ext>
            </p:extLst>
          </p:nvPr>
        </p:nvGraphicFramePr>
        <p:xfrm>
          <a:off x="827584" y="1052740"/>
          <a:ext cx="7920880" cy="5544608"/>
        </p:xfrm>
        <a:graphic>
          <a:graphicData uri="http://schemas.openxmlformats.org/drawingml/2006/table">
            <a:tbl>
              <a:tblPr rtl="1" firstRow="1" firstCol="1" bandRow="1">
                <a:tableStyleId>{5C22544A-7EE6-4342-B048-85BDC9FD1C3A}</a:tableStyleId>
              </a:tblPr>
              <a:tblGrid>
                <a:gridCol w="3246980"/>
                <a:gridCol w="942020"/>
                <a:gridCol w="925183"/>
                <a:gridCol w="924341"/>
                <a:gridCol w="941178"/>
                <a:gridCol w="941178"/>
              </a:tblGrid>
              <a:tr h="329717">
                <a:tc gridSpan="6">
                  <a:txBody>
                    <a:bodyPr/>
                    <a:lstStyle/>
                    <a:p>
                      <a:pPr indent="452755" algn="justLow" rtl="1">
                        <a:lnSpc>
                          <a:spcPct val="115000"/>
                        </a:lnSpc>
                        <a:spcAft>
                          <a:spcPts val="300"/>
                        </a:spcAft>
                      </a:pPr>
                      <a:r>
                        <a:rPr lang="ar-SA" sz="1800" b="1" dirty="0">
                          <a:solidFill>
                            <a:schemeClr val="tx1"/>
                          </a:solidFill>
                          <a:effectLst/>
                        </a:rPr>
                        <a:t>الشركة العامة ........................</a:t>
                      </a:r>
                      <a:endParaRPr lang="en-US" sz="1600" b="1" dirty="0">
                        <a:solidFill>
                          <a:schemeClr val="tx1"/>
                        </a:solidFill>
                        <a:effectLst/>
                        <a:latin typeface="Calibri"/>
                        <a:ea typeface="Calibri"/>
                        <a:cs typeface="Arial"/>
                      </a:endParaRPr>
                    </a:p>
                  </a:txBody>
                  <a:tcPr marL="68580" marR="68580" marT="9525" marB="0"/>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r h="1123719">
                <a:tc gridSpan="6">
                  <a:txBody>
                    <a:bodyPr/>
                    <a:lstStyle/>
                    <a:p>
                      <a:pPr indent="452755" algn="justLow" rtl="1">
                        <a:lnSpc>
                          <a:spcPct val="115000"/>
                        </a:lnSpc>
                        <a:spcAft>
                          <a:spcPts val="300"/>
                        </a:spcAft>
                      </a:pPr>
                      <a:r>
                        <a:rPr lang="ar-SA" sz="1800" b="1" dirty="0">
                          <a:solidFill>
                            <a:schemeClr val="tx1"/>
                          </a:solidFill>
                          <a:effectLst/>
                        </a:rPr>
                        <a:t>استمارة تقييم أداء الموظفين</a:t>
                      </a:r>
                      <a:endParaRPr lang="en-US" sz="1600" b="1" dirty="0">
                        <a:solidFill>
                          <a:schemeClr val="tx1"/>
                        </a:solidFill>
                        <a:effectLst/>
                      </a:endParaRPr>
                    </a:p>
                    <a:p>
                      <a:pPr indent="452755" algn="justLow" rtl="1">
                        <a:lnSpc>
                          <a:spcPct val="115000"/>
                        </a:lnSpc>
                        <a:spcAft>
                          <a:spcPts val="300"/>
                        </a:spcAft>
                      </a:pPr>
                      <a:r>
                        <a:rPr lang="ar-SA" sz="1800" b="1" dirty="0">
                          <a:solidFill>
                            <a:schemeClr val="tx1"/>
                          </a:solidFill>
                          <a:effectLst/>
                        </a:rPr>
                        <a:t>اسم الموظف </a:t>
                      </a:r>
                      <a:r>
                        <a:rPr lang="ar-SA" sz="1800" b="1" u="sng" dirty="0">
                          <a:solidFill>
                            <a:schemeClr val="tx1"/>
                          </a:solidFill>
                          <a:effectLst/>
                        </a:rPr>
                        <a:t>            </a:t>
                      </a:r>
                      <a:r>
                        <a:rPr lang="ar-SA" sz="1800" b="1" dirty="0">
                          <a:solidFill>
                            <a:schemeClr val="tx1"/>
                          </a:solidFill>
                          <a:effectLst/>
                        </a:rPr>
                        <a:t> عنوان الوظيفة </a:t>
                      </a:r>
                      <a:r>
                        <a:rPr lang="ar-SA" sz="1800" b="1" u="sng" dirty="0">
                          <a:solidFill>
                            <a:schemeClr val="tx1"/>
                          </a:solidFill>
                          <a:effectLst/>
                        </a:rPr>
                        <a:t>            </a:t>
                      </a:r>
                      <a:r>
                        <a:rPr lang="ar-SA" sz="1800" b="1" dirty="0">
                          <a:solidFill>
                            <a:schemeClr val="tx1"/>
                          </a:solidFill>
                          <a:effectLst/>
                        </a:rPr>
                        <a:t> التاريخ   /  / </a:t>
                      </a:r>
                      <a:r>
                        <a:rPr lang="en-US" sz="1800" b="1" dirty="0">
                          <a:solidFill>
                            <a:schemeClr val="tx1"/>
                          </a:solidFill>
                          <a:effectLst/>
                        </a:rPr>
                        <a:t>2016</a:t>
                      </a:r>
                      <a:endParaRPr lang="en-US" sz="1600" b="1" dirty="0">
                        <a:solidFill>
                          <a:schemeClr val="tx1"/>
                        </a:solidFill>
                        <a:effectLst/>
                      </a:endParaRPr>
                    </a:p>
                    <a:p>
                      <a:pPr indent="452755" algn="justLow" rtl="1">
                        <a:lnSpc>
                          <a:spcPct val="115000"/>
                        </a:lnSpc>
                        <a:spcAft>
                          <a:spcPts val="300"/>
                        </a:spcAft>
                      </a:pPr>
                      <a:r>
                        <a:rPr lang="ar-IQ" sz="1800" b="1" dirty="0">
                          <a:solidFill>
                            <a:schemeClr val="tx1"/>
                          </a:solidFill>
                          <a:effectLst/>
                        </a:rPr>
                        <a:t>القسم </a:t>
                      </a:r>
                      <a:r>
                        <a:rPr lang="ar-IQ" sz="1800" b="1" u="sng" dirty="0">
                          <a:solidFill>
                            <a:schemeClr val="tx1"/>
                          </a:solidFill>
                          <a:effectLst/>
                        </a:rPr>
                        <a:t>                 </a:t>
                      </a:r>
                      <a:r>
                        <a:rPr lang="ar-IQ" sz="1800" b="1" dirty="0">
                          <a:solidFill>
                            <a:schemeClr val="tx1"/>
                          </a:solidFill>
                          <a:effectLst/>
                        </a:rPr>
                        <a:t> القائم بالتقييم</a:t>
                      </a:r>
                      <a:endParaRPr lang="en-US" sz="1600" b="1" dirty="0">
                        <a:solidFill>
                          <a:schemeClr val="tx1"/>
                        </a:solidFill>
                        <a:effectLst/>
                        <a:latin typeface="Calibri"/>
                        <a:ea typeface="Calibri"/>
                        <a:cs typeface="Arial"/>
                      </a:endParaRPr>
                    </a:p>
                  </a:txBody>
                  <a:tcPr marL="68580" marR="68580" marT="9525" marB="0"/>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r h="329717">
                <a:tc rowSpan="2">
                  <a:txBody>
                    <a:bodyPr/>
                    <a:lstStyle/>
                    <a:p>
                      <a:pPr indent="452755" algn="justLow" rtl="1">
                        <a:lnSpc>
                          <a:spcPct val="115000"/>
                        </a:lnSpc>
                        <a:spcAft>
                          <a:spcPts val="300"/>
                        </a:spcAft>
                      </a:pPr>
                      <a:r>
                        <a:rPr lang="ar-SA" sz="1800" b="1" dirty="0">
                          <a:solidFill>
                            <a:schemeClr val="tx1"/>
                          </a:solidFill>
                          <a:effectLst/>
                        </a:rPr>
                        <a:t>العناصــــــر</a:t>
                      </a:r>
                      <a:endParaRPr lang="en-US" sz="1600" b="1" dirty="0">
                        <a:solidFill>
                          <a:schemeClr val="tx1"/>
                        </a:solidFill>
                        <a:effectLst/>
                        <a:latin typeface="Calibri"/>
                        <a:ea typeface="Calibri"/>
                        <a:cs typeface="Arial"/>
                      </a:endParaRPr>
                    </a:p>
                  </a:txBody>
                  <a:tcPr marL="68580" marR="68580" marT="9525" marB="0" anchor="ctr"/>
                </a:tc>
                <a:tc gridSpan="5">
                  <a:txBody>
                    <a:bodyPr/>
                    <a:lstStyle/>
                    <a:p>
                      <a:pPr indent="452755" algn="ctr" rtl="1">
                        <a:lnSpc>
                          <a:spcPct val="115000"/>
                        </a:lnSpc>
                        <a:spcAft>
                          <a:spcPts val="300"/>
                        </a:spcAft>
                      </a:pPr>
                      <a:r>
                        <a:rPr lang="ar-SA" sz="1800" b="1">
                          <a:solidFill>
                            <a:schemeClr val="tx1"/>
                          </a:solidFill>
                          <a:effectLst/>
                        </a:rPr>
                        <a:t>درجات التقييم</a:t>
                      </a:r>
                      <a:endParaRPr lang="en-US" sz="1600" b="1">
                        <a:solidFill>
                          <a:schemeClr val="tx1"/>
                        </a:solidFill>
                        <a:effectLst/>
                        <a:latin typeface="Calibri"/>
                        <a:ea typeface="Calibri"/>
                        <a:cs typeface="Arial"/>
                      </a:endParaRPr>
                    </a:p>
                  </a:txBody>
                  <a:tcPr marL="68580" marR="68580" marT="9525" marB="0"/>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r h="726718">
                <a:tc vMerge="1">
                  <a:txBody>
                    <a:bodyPr/>
                    <a:lstStyle/>
                    <a:p>
                      <a:pPr rtl="1"/>
                      <a:endParaRPr lang="ar-IQ"/>
                    </a:p>
                  </a:txBody>
                  <a:tcPr/>
                </a:tc>
                <a:tc>
                  <a:txBody>
                    <a:bodyPr/>
                    <a:lstStyle/>
                    <a:p>
                      <a:pPr algn="ctr" rtl="1">
                        <a:lnSpc>
                          <a:spcPct val="115000"/>
                        </a:lnSpc>
                        <a:spcAft>
                          <a:spcPts val="300"/>
                        </a:spcAft>
                      </a:pPr>
                      <a:r>
                        <a:rPr lang="ar-SA" sz="1800" b="1">
                          <a:solidFill>
                            <a:schemeClr val="tx1"/>
                          </a:solidFill>
                          <a:effectLst/>
                        </a:rPr>
                        <a:t>ضعيف</a:t>
                      </a:r>
                      <a:endParaRPr lang="en-US" sz="1600" b="1">
                        <a:solidFill>
                          <a:schemeClr val="tx1"/>
                        </a:solidFill>
                        <a:effectLst/>
                      </a:endParaRPr>
                    </a:p>
                    <a:p>
                      <a:pPr algn="ctr" rtl="1">
                        <a:lnSpc>
                          <a:spcPct val="115000"/>
                        </a:lnSpc>
                        <a:spcAft>
                          <a:spcPts val="300"/>
                        </a:spcAft>
                      </a:pPr>
                      <a:r>
                        <a:rPr lang="en-US" sz="1800" b="1">
                          <a:solidFill>
                            <a:schemeClr val="tx1"/>
                          </a:solidFill>
                          <a:effectLst/>
                        </a:rPr>
                        <a:t>(1)</a:t>
                      </a:r>
                      <a:endParaRPr lang="en-US" sz="1600" b="1">
                        <a:solidFill>
                          <a:schemeClr val="tx1"/>
                        </a:solidFill>
                        <a:effectLst/>
                        <a:latin typeface="Calibri"/>
                        <a:ea typeface="Calibri"/>
                        <a:cs typeface="Arial"/>
                      </a:endParaRPr>
                    </a:p>
                  </a:txBody>
                  <a:tcPr marL="68580" marR="68580" marT="9525" marB="0"/>
                </a:tc>
                <a:tc>
                  <a:txBody>
                    <a:bodyPr/>
                    <a:lstStyle/>
                    <a:p>
                      <a:pPr algn="ctr" rtl="1">
                        <a:lnSpc>
                          <a:spcPct val="115000"/>
                        </a:lnSpc>
                        <a:spcAft>
                          <a:spcPts val="300"/>
                        </a:spcAft>
                      </a:pPr>
                      <a:r>
                        <a:rPr lang="ar-SA" sz="1800" b="1">
                          <a:solidFill>
                            <a:schemeClr val="tx1"/>
                          </a:solidFill>
                          <a:effectLst/>
                        </a:rPr>
                        <a:t>مقبول </a:t>
                      </a:r>
                      <a:endParaRPr lang="en-US" sz="1600" b="1">
                        <a:solidFill>
                          <a:schemeClr val="tx1"/>
                        </a:solidFill>
                        <a:effectLst/>
                      </a:endParaRPr>
                    </a:p>
                    <a:p>
                      <a:pPr algn="ctr" rtl="1">
                        <a:lnSpc>
                          <a:spcPct val="115000"/>
                        </a:lnSpc>
                        <a:spcAft>
                          <a:spcPts val="300"/>
                        </a:spcAft>
                      </a:pPr>
                      <a:r>
                        <a:rPr lang="en-US" sz="1800" b="1">
                          <a:solidFill>
                            <a:schemeClr val="tx1"/>
                          </a:solidFill>
                          <a:effectLst/>
                        </a:rPr>
                        <a:t>(2)</a:t>
                      </a:r>
                      <a:endParaRPr lang="en-US" sz="1600" b="1">
                        <a:solidFill>
                          <a:schemeClr val="tx1"/>
                        </a:solidFill>
                        <a:effectLst/>
                        <a:latin typeface="Calibri"/>
                        <a:ea typeface="Calibri"/>
                        <a:cs typeface="Arial"/>
                      </a:endParaRPr>
                    </a:p>
                  </a:txBody>
                  <a:tcPr marL="68580" marR="68580" marT="9525" marB="0"/>
                </a:tc>
                <a:tc>
                  <a:txBody>
                    <a:bodyPr/>
                    <a:lstStyle/>
                    <a:p>
                      <a:pPr algn="ctr" rtl="1">
                        <a:lnSpc>
                          <a:spcPct val="115000"/>
                        </a:lnSpc>
                        <a:spcAft>
                          <a:spcPts val="300"/>
                        </a:spcAft>
                      </a:pPr>
                      <a:r>
                        <a:rPr lang="ar-SA" sz="1800" b="1">
                          <a:solidFill>
                            <a:schemeClr val="tx1"/>
                          </a:solidFill>
                          <a:effectLst/>
                        </a:rPr>
                        <a:t>جيد</a:t>
                      </a:r>
                      <a:endParaRPr lang="en-US" sz="1600" b="1">
                        <a:solidFill>
                          <a:schemeClr val="tx1"/>
                        </a:solidFill>
                        <a:effectLst/>
                      </a:endParaRPr>
                    </a:p>
                    <a:p>
                      <a:pPr algn="ctr" rtl="1">
                        <a:lnSpc>
                          <a:spcPct val="115000"/>
                        </a:lnSpc>
                        <a:spcAft>
                          <a:spcPts val="300"/>
                        </a:spcAft>
                      </a:pPr>
                      <a:r>
                        <a:rPr lang="en-US" sz="1800" b="1">
                          <a:solidFill>
                            <a:schemeClr val="tx1"/>
                          </a:solidFill>
                          <a:effectLst/>
                        </a:rPr>
                        <a:t>(3)</a:t>
                      </a:r>
                      <a:endParaRPr lang="en-US" sz="1600" b="1">
                        <a:solidFill>
                          <a:schemeClr val="tx1"/>
                        </a:solidFill>
                        <a:effectLst/>
                        <a:latin typeface="Calibri"/>
                        <a:ea typeface="Calibri"/>
                        <a:cs typeface="Arial"/>
                      </a:endParaRPr>
                    </a:p>
                  </a:txBody>
                  <a:tcPr marL="68580" marR="68580" marT="9525" marB="0"/>
                </a:tc>
                <a:tc>
                  <a:txBody>
                    <a:bodyPr/>
                    <a:lstStyle/>
                    <a:p>
                      <a:pPr algn="ctr" rtl="1">
                        <a:lnSpc>
                          <a:spcPct val="115000"/>
                        </a:lnSpc>
                        <a:spcAft>
                          <a:spcPts val="300"/>
                        </a:spcAft>
                      </a:pPr>
                      <a:r>
                        <a:rPr lang="ar-SA" sz="1800" b="1">
                          <a:solidFill>
                            <a:schemeClr val="tx1"/>
                          </a:solidFill>
                          <a:effectLst/>
                        </a:rPr>
                        <a:t>جيد جداً</a:t>
                      </a:r>
                      <a:endParaRPr lang="en-US" sz="1600" b="1">
                        <a:solidFill>
                          <a:schemeClr val="tx1"/>
                        </a:solidFill>
                        <a:effectLst/>
                      </a:endParaRPr>
                    </a:p>
                    <a:p>
                      <a:pPr algn="ctr" rtl="1">
                        <a:lnSpc>
                          <a:spcPct val="115000"/>
                        </a:lnSpc>
                        <a:spcAft>
                          <a:spcPts val="300"/>
                        </a:spcAft>
                      </a:pPr>
                      <a:r>
                        <a:rPr lang="en-US" sz="1800" b="1">
                          <a:solidFill>
                            <a:schemeClr val="tx1"/>
                          </a:solidFill>
                          <a:effectLst/>
                        </a:rPr>
                        <a:t>(4)</a:t>
                      </a:r>
                      <a:endParaRPr lang="en-US" sz="1600" b="1">
                        <a:solidFill>
                          <a:schemeClr val="tx1"/>
                        </a:solidFill>
                        <a:effectLst/>
                        <a:latin typeface="Calibri"/>
                        <a:ea typeface="Calibri"/>
                        <a:cs typeface="Arial"/>
                      </a:endParaRPr>
                    </a:p>
                  </a:txBody>
                  <a:tcPr marL="68580" marR="68580" marT="9525" marB="0"/>
                </a:tc>
                <a:tc>
                  <a:txBody>
                    <a:bodyPr/>
                    <a:lstStyle/>
                    <a:p>
                      <a:pPr algn="ctr" rtl="1">
                        <a:lnSpc>
                          <a:spcPct val="115000"/>
                        </a:lnSpc>
                        <a:spcAft>
                          <a:spcPts val="300"/>
                        </a:spcAft>
                      </a:pPr>
                      <a:r>
                        <a:rPr lang="ar-SA" sz="1800" b="1">
                          <a:solidFill>
                            <a:schemeClr val="tx1"/>
                          </a:solidFill>
                          <a:effectLst/>
                        </a:rPr>
                        <a:t>متميز</a:t>
                      </a:r>
                      <a:endParaRPr lang="en-US" sz="1600" b="1">
                        <a:solidFill>
                          <a:schemeClr val="tx1"/>
                        </a:solidFill>
                        <a:effectLst/>
                      </a:endParaRPr>
                    </a:p>
                    <a:p>
                      <a:pPr algn="ctr" rtl="1">
                        <a:lnSpc>
                          <a:spcPct val="115000"/>
                        </a:lnSpc>
                        <a:spcAft>
                          <a:spcPts val="300"/>
                        </a:spcAft>
                      </a:pPr>
                      <a:r>
                        <a:rPr lang="en-US" sz="1800" b="1">
                          <a:solidFill>
                            <a:schemeClr val="tx1"/>
                          </a:solidFill>
                          <a:effectLst/>
                        </a:rPr>
                        <a:t>(5)</a:t>
                      </a:r>
                      <a:endParaRPr lang="en-US" sz="1600" b="1">
                        <a:solidFill>
                          <a:schemeClr val="tx1"/>
                        </a:solidFill>
                        <a:effectLst/>
                        <a:latin typeface="Calibri"/>
                        <a:ea typeface="Calibri"/>
                        <a:cs typeface="Arial"/>
                      </a:endParaRPr>
                    </a:p>
                  </a:txBody>
                  <a:tcPr marL="68580" marR="68580" marT="9525" marB="0"/>
                </a:tc>
              </a:tr>
              <a:tr h="329717">
                <a:tc>
                  <a:txBody>
                    <a:bodyPr/>
                    <a:lstStyle/>
                    <a:p>
                      <a:pPr indent="452755" algn="justLow" rtl="1">
                        <a:lnSpc>
                          <a:spcPct val="115000"/>
                        </a:lnSpc>
                        <a:spcAft>
                          <a:spcPts val="300"/>
                        </a:spcAft>
                      </a:pPr>
                      <a:r>
                        <a:rPr lang="ar-SA" sz="1800" b="1">
                          <a:solidFill>
                            <a:schemeClr val="tx1"/>
                          </a:solidFill>
                          <a:effectLst/>
                        </a:rPr>
                        <a:t>نوعية الأداء (الدقة ، الموضوعية)</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r>
              <a:tr h="329717">
                <a:tc>
                  <a:txBody>
                    <a:bodyPr/>
                    <a:lstStyle/>
                    <a:p>
                      <a:pPr indent="452755" algn="justLow" rtl="1">
                        <a:lnSpc>
                          <a:spcPct val="115000"/>
                        </a:lnSpc>
                        <a:spcAft>
                          <a:spcPts val="300"/>
                        </a:spcAft>
                      </a:pPr>
                      <a:r>
                        <a:rPr lang="ar-SA" sz="1800" b="1">
                          <a:solidFill>
                            <a:schemeClr val="tx1"/>
                          </a:solidFill>
                          <a:effectLst/>
                        </a:rPr>
                        <a:t>كمية الأداء</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r>
              <a:tr h="329717">
                <a:tc>
                  <a:txBody>
                    <a:bodyPr/>
                    <a:lstStyle/>
                    <a:p>
                      <a:pPr indent="452755" algn="justLow" rtl="1">
                        <a:lnSpc>
                          <a:spcPct val="115000"/>
                        </a:lnSpc>
                        <a:spcAft>
                          <a:spcPts val="300"/>
                        </a:spcAft>
                      </a:pPr>
                      <a:r>
                        <a:rPr lang="ar-SA" sz="1800" b="1">
                          <a:solidFill>
                            <a:schemeClr val="tx1"/>
                          </a:solidFill>
                          <a:effectLst/>
                        </a:rPr>
                        <a:t>الحاجة للإشراف والتوجيه</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r>
              <a:tr h="329717">
                <a:tc>
                  <a:txBody>
                    <a:bodyPr/>
                    <a:lstStyle/>
                    <a:p>
                      <a:pPr indent="452755" algn="justLow" rtl="1">
                        <a:lnSpc>
                          <a:spcPct val="115000"/>
                        </a:lnSpc>
                        <a:spcAft>
                          <a:spcPts val="300"/>
                        </a:spcAft>
                      </a:pPr>
                      <a:r>
                        <a:rPr lang="ar-SA" sz="1800" b="1">
                          <a:solidFill>
                            <a:schemeClr val="tx1"/>
                          </a:solidFill>
                          <a:effectLst/>
                        </a:rPr>
                        <a:t>الانتظام في الدوام</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r>
              <a:tr h="329717">
                <a:tc>
                  <a:txBody>
                    <a:bodyPr/>
                    <a:lstStyle/>
                    <a:p>
                      <a:pPr indent="452755" algn="justLow" rtl="1">
                        <a:lnSpc>
                          <a:spcPct val="115000"/>
                        </a:lnSpc>
                        <a:spcAft>
                          <a:spcPts val="300"/>
                        </a:spcAft>
                      </a:pPr>
                      <a:r>
                        <a:rPr lang="ar-SA" sz="1800" b="1">
                          <a:solidFill>
                            <a:schemeClr val="tx1"/>
                          </a:solidFill>
                          <a:effectLst/>
                        </a:rPr>
                        <a:t>القدرة على الإبداع</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r>
              <a:tr h="329717">
                <a:tc>
                  <a:txBody>
                    <a:bodyPr/>
                    <a:lstStyle/>
                    <a:p>
                      <a:pPr indent="452755" algn="justLow" rtl="1">
                        <a:lnSpc>
                          <a:spcPct val="115000"/>
                        </a:lnSpc>
                        <a:spcAft>
                          <a:spcPts val="300"/>
                        </a:spcAft>
                      </a:pPr>
                      <a:r>
                        <a:rPr lang="ar-SA" sz="1800" b="1">
                          <a:solidFill>
                            <a:schemeClr val="tx1"/>
                          </a:solidFill>
                          <a:effectLst/>
                        </a:rPr>
                        <a:t>التعاون مع الزملاء والرؤساء</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r>
              <a:tr h="329717">
                <a:tc>
                  <a:txBody>
                    <a:bodyPr/>
                    <a:lstStyle/>
                    <a:p>
                      <a:pPr indent="452755" algn="justLow" rtl="1">
                        <a:lnSpc>
                          <a:spcPct val="115000"/>
                        </a:lnSpc>
                        <a:spcAft>
                          <a:spcPts val="300"/>
                        </a:spcAft>
                      </a:pPr>
                      <a:r>
                        <a:rPr lang="ar-SA" sz="1800" b="1">
                          <a:solidFill>
                            <a:schemeClr val="tx1"/>
                          </a:solidFill>
                          <a:effectLst/>
                        </a:rPr>
                        <a:t>الالتزام بالتعليمات والأنظمة</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c>
                  <a:txBody>
                    <a:bodyPr/>
                    <a:lstStyle/>
                    <a:p>
                      <a:pPr indent="452755" algn="justLow" rtl="1">
                        <a:lnSpc>
                          <a:spcPct val="115000"/>
                        </a:lnSpc>
                        <a:spcAft>
                          <a:spcPts val="300"/>
                        </a:spcAft>
                      </a:pPr>
                      <a:r>
                        <a:rPr lang="ar-SA" sz="1800" b="1">
                          <a:solidFill>
                            <a:schemeClr val="tx1"/>
                          </a:solidFill>
                          <a:effectLst/>
                        </a:rPr>
                        <a:t> </a:t>
                      </a:r>
                      <a:endParaRPr lang="en-US" sz="1600" b="1">
                        <a:solidFill>
                          <a:schemeClr val="tx1"/>
                        </a:solidFill>
                        <a:effectLst/>
                        <a:latin typeface="Calibri"/>
                        <a:ea typeface="Calibri"/>
                        <a:cs typeface="Arial"/>
                      </a:endParaRPr>
                    </a:p>
                  </a:txBody>
                  <a:tcPr marL="68580" marR="68580" marT="9525" marB="0"/>
                </a:tc>
              </a:tr>
              <a:tr h="726718">
                <a:tc gridSpan="6">
                  <a:txBody>
                    <a:bodyPr/>
                    <a:lstStyle/>
                    <a:p>
                      <a:pPr indent="452755" algn="justLow" rtl="1">
                        <a:lnSpc>
                          <a:spcPct val="115000"/>
                        </a:lnSpc>
                        <a:spcAft>
                          <a:spcPts val="300"/>
                        </a:spcAft>
                      </a:pPr>
                      <a:r>
                        <a:rPr lang="ar-SA" sz="1800" b="1" dirty="0">
                          <a:solidFill>
                            <a:schemeClr val="tx1"/>
                          </a:solidFill>
                          <a:effectLst/>
                        </a:rPr>
                        <a:t>رئيس القسم .................. التاريخ    /   /              التوقيع ..................</a:t>
                      </a:r>
                      <a:endParaRPr lang="en-US" sz="1600" b="1" dirty="0">
                        <a:solidFill>
                          <a:schemeClr val="tx1"/>
                        </a:solidFill>
                        <a:effectLst/>
                      </a:endParaRPr>
                    </a:p>
                    <a:p>
                      <a:pPr indent="452755" algn="justLow" rtl="1">
                        <a:lnSpc>
                          <a:spcPct val="115000"/>
                        </a:lnSpc>
                        <a:spcAft>
                          <a:spcPts val="300"/>
                        </a:spcAft>
                      </a:pPr>
                      <a:r>
                        <a:rPr lang="ar-SA" sz="1800" b="1" dirty="0">
                          <a:solidFill>
                            <a:schemeClr val="tx1"/>
                          </a:solidFill>
                          <a:effectLst/>
                        </a:rPr>
                        <a:t>مسؤول إدارة الموارد البشرية ....................            التوقيع ..................</a:t>
                      </a:r>
                      <a:endParaRPr lang="en-US" sz="1600" b="1" dirty="0">
                        <a:solidFill>
                          <a:schemeClr val="tx1"/>
                        </a:solidFill>
                        <a:effectLst/>
                        <a:latin typeface="Calibri"/>
                        <a:ea typeface="Calibri"/>
                        <a:cs typeface="Arial"/>
                      </a:endParaRPr>
                    </a:p>
                  </a:txBody>
                  <a:tcPr marL="68580" marR="68580" marT="9525" marB="0"/>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bl>
          </a:graphicData>
        </a:graphic>
      </p:graphicFrame>
      <p:sp>
        <p:nvSpPr>
          <p:cNvPr id="6" name="مربع نص 5"/>
          <p:cNvSpPr txBox="1"/>
          <p:nvPr/>
        </p:nvSpPr>
        <p:spPr>
          <a:xfrm>
            <a:off x="4499992" y="476672"/>
            <a:ext cx="2664296" cy="369332"/>
          </a:xfrm>
          <a:prstGeom prst="rect">
            <a:avLst/>
          </a:prstGeom>
          <a:noFill/>
        </p:spPr>
        <p:txBody>
          <a:bodyPr wrap="square" rtlCol="1">
            <a:spAutoFit/>
          </a:bodyPr>
          <a:lstStyle/>
          <a:p>
            <a:pPr rtl="1"/>
            <a:r>
              <a:rPr lang="ar-SA" b="1" dirty="0"/>
              <a:t>الشكل </a:t>
            </a:r>
            <a:r>
              <a:rPr lang="en-US" b="1" dirty="0"/>
              <a:t>(1) </a:t>
            </a:r>
            <a:r>
              <a:rPr lang="ar-SA" b="1" dirty="0"/>
              <a:t>طريقة التدرج البياني</a:t>
            </a:r>
            <a:endParaRPr lang="en-US" dirty="0"/>
          </a:p>
        </p:txBody>
      </p:sp>
    </p:spTree>
    <p:extLst>
      <p:ext uri="{BB962C8B-B14F-4D97-AF65-F5344CB8AC3E}">
        <p14:creationId xmlns:p14="http://schemas.microsoft.com/office/powerpoint/2010/main" val="26088184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58280" y="404664"/>
            <a:ext cx="6934200" cy="563562"/>
          </a:xfrm>
        </p:spPr>
        <p:txBody>
          <a:bodyPr/>
          <a:lstStyle/>
          <a:p>
            <a:pPr lvl="0" algn="r"/>
            <a:r>
              <a:rPr lang="ar-IQ" dirty="0"/>
              <a:t>2- </a:t>
            </a:r>
            <a:r>
              <a:rPr lang="ar-JO" dirty="0"/>
              <a:t>طريقة قائمة الاوزان المرجحة </a:t>
            </a:r>
            <a:endParaRPr lang="en-US" dirty="0"/>
          </a:p>
        </p:txBody>
      </p:sp>
      <p:sp>
        <p:nvSpPr>
          <p:cNvPr id="3" name="عنصر نائب للمحتوى 2"/>
          <p:cNvSpPr>
            <a:spLocks noGrp="1"/>
          </p:cNvSpPr>
          <p:nvPr>
            <p:ph idx="1"/>
          </p:nvPr>
        </p:nvSpPr>
        <p:spPr/>
        <p:txBody>
          <a:bodyPr/>
          <a:lstStyle/>
          <a:p>
            <a:pPr algn="justLow"/>
            <a:r>
              <a:rPr lang="ar-JO" dirty="0" smtClean="0"/>
              <a:t>تتطلب هذه الطريقة من القائم بالتقييم اختيار الكلمات أو الجمل التي تصف وتبين أداء الموظف وخصائصه.</a:t>
            </a:r>
          </a:p>
          <a:p>
            <a:pPr algn="justLow"/>
            <a:r>
              <a:rPr lang="ar-JO" dirty="0"/>
              <a:t>وتقوم ادارة الموارد البشرية بوضع أوزان لمختلف العناصر الواردة في القائمة</a:t>
            </a:r>
            <a:r>
              <a:rPr lang="ar-JO" dirty="0" smtClean="0"/>
              <a:t>.</a:t>
            </a:r>
          </a:p>
          <a:p>
            <a:pPr marL="0" indent="0" algn="justLow">
              <a:buNone/>
            </a:pPr>
            <a:r>
              <a:rPr lang="ar-JO" b="1" dirty="0" smtClean="0"/>
              <a:t> مميزاتها</a:t>
            </a:r>
            <a:r>
              <a:rPr lang="ar-JO" dirty="0" smtClean="0"/>
              <a:t> :- بساطتها وإمكانية تحويرها لتناسب كل مجموعة من الوظائف وتتطلب قدر ضئيل من التدريب.</a:t>
            </a:r>
            <a:endParaRPr lang="en-US" dirty="0"/>
          </a:p>
          <a:p>
            <a:pPr marL="0" indent="0">
              <a:buNone/>
            </a:pPr>
            <a:r>
              <a:rPr lang="ar-JO" b="1" dirty="0" smtClean="0"/>
              <a:t>  ومن عيوبها :-</a:t>
            </a:r>
          </a:p>
          <a:p>
            <a:pPr marL="0" indent="0">
              <a:buNone/>
            </a:pPr>
            <a:r>
              <a:rPr lang="ar-JO" dirty="0"/>
              <a:t> </a:t>
            </a:r>
            <a:r>
              <a:rPr lang="ar-JO" dirty="0" smtClean="0"/>
              <a:t>                  - عدم معرفة القائم بالتقييم بالأوزان المعطاة لكل سؤال.</a:t>
            </a:r>
          </a:p>
          <a:p>
            <a:pPr marL="0" indent="0">
              <a:buNone/>
            </a:pPr>
            <a:r>
              <a:rPr lang="ar-JO" dirty="0" smtClean="0"/>
              <a:t>                   - إمكانية تحيز المقيم ولاسيما أن تستخدم المعايير </a:t>
            </a:r>
          </a:p>
          <a:p>
            <a:pPr marL="0" indent="0">
              <a:buNone/>
            </a:pPr>
            <a:r>
              <a:rPr lang="ar-JO" dirty="0" smtClean="0"/>
              <a:t>                           الشخصية بدلا من معايير الاداء.</a:t>
            </a:r>
            <a:endParaRPr lang="en-US" dirty="0"/>
          </a:p>
        </p:txBody>
      </p:sp>
    </p:spTree>
    <p:extLst>
      <p:ext uri="{BB962C8B-B14F-4D97-AF65-F5344CB8AC3E}">
        <p14:creationId xmlns:p14="http://schemas.microsoft.com/office/powerpoint/2010/main" val="379835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 name="مربع نص 5"/>
          <p:cNvSpPr txBox="1"/>
          <p:nvPr/>
        </p:nvSpPr>
        <p:spPr>
          <a:xfrm>
            <a:off x="7416824" y="2128211"/>
            <a:ext cx="1691680" cy="1323439"/>
          </a:xfrm>
          <a:prstGeom prst="rect">
            <a:avLst/>
          </a:prstGeom>
          <a:noFill/>
        </p:spPr>
        <p:txBody>
          <a:bodyPr wrap="square" rtlCol="1">
            <a:spAutoFit/>
          </a:bodyPr>
          <a:lstStyle/>
          <a:p>
            <a:pPr algn="ctr" rtl="1"/>
            <a:r>
              <a:rPr lang="ar-JO" sz="2000" b="1" dirty="0"/>
              <a:t>الشكل (2) </a:t>
            </a:r>
            <a:endParaRPr lang="ar-JO" sz="2000" b="1" dirty="0" smtClean="0"/>
          </a:p>
          <a:p>
            <a:pPr algn="ctr" rtl="1"/>
            <a:r>
              <a:rPr lang="ar-SA" sz="2000" b="1" dirty="0" smtClean="0"/>
              <a:t>نموذج </a:t>
            </a:r>
            <a:r>
              <a:rPr lang="ar-SA" sz="2000" b="1" dirty="0"/>
              <a:t>قائمة الأوزان </a:t>
            </a:r>
            <a:r>
              <a:rPr lang="ar-SA" sz="2000" b="1" dirty="0" smtClean="0"/>
              <a:t>المرجحة في تقييم الأداء</a:t>
            </a:r>
            <a:endParaRPr lang="en-US" sz="2000" b="1" dirty="0"/>
          </a:p>
        </p:txBody>
      </p:sp>
      <p:graphicFrame>
        <p:nvGraphicFramePr>
          <p:cNvPr id="2" name="جدول 1"/>
          <p:cNvGraphicFramePr>
            <a:graphicFrameLocks noGrp="1"/>
          </p:cNvGraphicFramePr>
          <p:nvPr>
            <p:extLst>
              <p:ext uri="{D42A27DB-BD31-4B8C-83A1-F6EECF244321}">
                <p14:modId xmlns:p14="http://schemas.microsoft.com/office/powerpoint/2010/main" val="891653368"/>
              </p:ext>
            </p:extLst>
          </p:nvPr>
        </p:nvGraphicFramePr>
        <p:xfrm>
          <a:off x="107504" y="107835"/>
          <a:ext cx="7416825" cy="6728208"/>
        </p:xfrm>
        <a:graphic>
          <a:graphicData uri="http://schemas.openxmlformats.org/drawingml/2006/table">
            <a:tbl>
              <a:tblPr rtl="1" firstRow="1" firstCol="1" bandRow="1">
                <a:tableStyleId>{5C22544A-7EE6-4342-B048-85BDC9FD1C3A}</a:tableStyleId>
              </a:tblPr>
              <a:tblGrid>
                <a:gridCol w="1301844"/>
                <a:gridCol w="1127070"/>
                <a:gridCol w="1477441"/>
                <a:gridCol w="80963"/>
                <a:gridCol w="1127070"/>
                <a:gridCol w="1154839"/>
                <a:gridCol w="80963"/>
                <a:gridCol w="1066635"/>
              </a:tblGrid>
              <a:tr h="680631">
                <a:tc gridSpan="8">
                  <a:txBody>
                    <a:bodyPr/>
                    <a:lstStyle/>
                    <a:p>
                      <a:pPr marL="386080" algn="justLow" rtl="1">
                        <a:lnSpc>
                          <a:spcPct val="115000"/>
                        </a:lnSpc>
                        <a:spcAft>
                          <a:spcPts val="300"/>
                        </a:spcAft>
                      </a:pPr>
                      <a:r>
                        <a:rPr lang="ar-SA" sz="1200" b="1" dirty="0">
                          <a:solidFill>
                            <a:schemeClr val="tx1"/>
                          </a:solidFill>
                          <a:effectLst/>
                        </a:rPr>
                        <a:t>الاسم: ...............................   تاريخ التعيين: ...........................</a:t>
                      </a:r>
                      <a:endParaRPr lang="en-US" sz="1200" b="1" dirty="0">
                        <a:solidFill>
                          <a:schemeClr val="tx1"/>
                        </a:solidFill>
                        <a:effectLst/>
                      </a:endParaRPr>
                    </a:p>
                    <a:p>
                      <a:pPr marL="386080" algn="justLow" rtl="1">
                        <a:lnSpc>
                          <a:spcPct val="115000"/>
                        </a:lnSpc>
                        <a:spcAft>
                          <a:spcPts val="300"/>
                        </a:spcAft>
                      </a:pPr>
                      <a:r>
                        <a:rPr lang="ar-SA" sz="1200" b="1" dirty="0">
                          <a:solidFill>
                            <a:schemeClr val="tx1"/>
                          </a:solidFill>
                          <a:effectLst/>
                        </a:rPr>
                        <a:t>الوظيفة الحالية: ........................ الراتب الأساسي: .........................</a:t>
                      </a:r>
                      <a:endParaRPr lang="en-US" sz="1200" b="1" dirty="0">
                        <a:solidFill>
                          <a:schemeClr val="tx1"/>
                        </a:solidFill>
                        <a:effectLst/>
                      </a:endParaRPr>
                    </a:p>
                    <a:p>
                      <a:pPr marL="386080" algn="justLow" rtl="1">
                        <a:lnSpc>
                          <a:spcPct val="115000"/>
                        </a:lnSpc>
                        <a:spcAft>
                          <a:spcPts val="300"/>
                        </a:spcAft>
                      </a:pPr>
                      <a:r>
                        <a:rPr lang="ar-SA" sz="1200" b="1" dirty="0">
                          <a:solidFill>
                            <a:schemeClr val="tx1"/>
                          </a:solidFill>
                          <a:effectLst/>
                        </a:rPr>
                        <a:t>التقرير السنوي عن الفترة من    /    /  </a:t>
                      </a:r>
                      <a:r>
                        <a:rPr lang="en-US" sz="1200" b="1" dirty="0">
                          <a:solidFill>
                            <a:schemeClr val="tx1"/>
                          </a:solidFill>
                          <a:effectLst/>
                        </a:rPr>
                        <a:t>2016</a:t>
                      </a:r>
                      <a:endParaRPr lang="en-US" sz="1200" b="1" dirty="0">
                        <a:solidFill>
                          <a:schemeClr val="tx1"/>
                        </a:solidFill>
                        <a:effectLst/>
                        <a:latin typeface="Calibri"/>
                        <a:ea typeface="Calibri"/>
                        <a:cs typeface="Arial"/>
                      </a:endParaRPr>
                    </a:p>
                  </a:txBody>
                  <a:tcPr marL="25695" marR="25695" marT="7708" marB="0"/>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r h="203703">
                <a:tc rowSpan="2">
                  <a:txBody>
                    <a:bodyPr/>
                    <a:lstStyle/>
                    <a:p>
                      <a:pPr marL="457200" algn="ctr" rtl="1">
                        <a:lnSpc>
                          <a:spcPct val="115000"/>
                        </a:lnSpc>
                        <a:spcAft>
                          <a:spcPts val="300"/>
                        </a:spcAft>
                      </a:pPr>
                      <a:r>
                        <a:rPr lang="ar-SA" sz="1200" b="1">
                          <a:solidFill>
                            <a:schemeClr val="tx1"/>
                          </a:solidFill>
                          <a:effectLst/>
                        </a:rPr>
                        <a:t>مواد التقرير</a:t>
                      </a:r>
                      <a:endParaRPr lang="en-US" sz="1200" b="1">
                        <a:solidFill>
                          <a:schemeClr val="tx1"/>
                        </a:solidFill>
                        <a:effectLst/>
                        <a:latin typeface="Calibri"/>
                        <a:ea typeface="Calibri"/>
                        <a:cs typeface="Arial"/>
                      </a:endParaRPr>
                    </a:p>
                  </a:txBody>
                  <a:tcPr marL="25695" marR="25695" marT="7708" marB="0" anchor="ctr"/>
                </a:tc>
                <a:tc rowSpan="2" gridSpan="3">
                  <a:txBody>
                    <a:bodyPr/>
                    <a:lstStyle/>
                    <a:p>
                      <a:pPr marL="457200" algn="ctr" rtl="1">
                        <a:lnSpc>
                          <a:spcPct val="115000"/>
                        </a:lnSpc>
                        <a:spcAft>
                          <a:spcPts val="300"/>
                        </a:spcAft>
                      </a:pPr>
                      <a:r>
                        <a:rPr lang="ar-SA" sz="1200" b="1">
                          <a:solidFill>
                            <a:schemeClr val="tx1"/>
                          </a:solidFill>
                          <a:effectLst/>
                        </a:rPr>
                        <a:t>عناصر التقدير</a:t>
                      </a:r>
                      <a:endParaRPr lang="en-US" sz="1200" b="1">
                        <a:solidFill>
                          <a:schemeClr val="tx1"/>
                        </a:solidFill>
                        <a:effectLst/>
                        <a:latin typeface="Calibri"/>
                        <a:ea typeface="Calibri"/>
                        <a:cs typeface="Arial"/>
                      </a:endParaRPr>
                    </a:p>
                  </a:txBody>
                  <a:tcPr marL="25695" marR="25695" marT="7708" marB="0" anchor="ctr"/>
                </a:tc>
                <a:tc rowSpan="2" hMerge="1">
                  <a:txBody>
                    <a:bodyPr/>
                    <a:lstStyle/>
                    <a:p>
                      <a:pPr rtl="1"/>
                      <a:endParaRPr lang="ar-IQ"/>
                    </a:p>
                  </a:txBody>
                  <a:tcPr/>
                </a:tc>
                <a:tc rowSpan="2" hMerge="1">
                  <a:txBody>
                    <a:bodyPr/>
                    <a:lstStyle/>
                    <a:p>
                      <a:pPr rtl="1"/>
                      <a:endParaRPr lang="ar-IQ"/>
                    </a:p>
                  </a:txBody>
                  <a:tcPr/>
                </a:tc>
                <a:tc rowSpan="2">
                  <a:txBody>
                    <a:bodyPr/>
                    <a:lstStyle/>
                    <a:p>
                      <a:pPr marL="457200" algn="ctr" rtl="1">
                        <a:lnSpc>
                          <a:spcPct val="115000"/>
                        </a:lnSpc>
                        <a:spcAft>
                          <a:spcPts val="300"/>
                        </a:spcAft>
                      </a:pPr>
                      <a:r>
                        <a:rPr lang="ar-SA" sz="1200" b="1">
                          <a:solidFill>
                            <a:schemeClr val="tx1"/>
                          </a:solidFill>
                          <a:effectLst/>
                        </a:rPr>
                        <a:t>الدرجة المقررة</a:t>
                      </a:r>
                      <a:endParaRPr lang="en-US" sz="1200" b="1">
                        <a:solidFill>
                          <a:schemeClr val="tx1"/>
                        </a:solidFill>
                        <a:effectLst/>
                        <a:latin typeface="Calibri"/>
                        <a:ea typeface="Calibri"/>
                        <a:cs typeface="Arial"/>
                      </a:endParaRPr>
                    </a:p>
                  </a:txBody>
                  <a:tcPr marL="25695" marR="25695" marT="7708" marB="0" anchor="ctr"/>
                </a:tc>
                <a:tc gridSpan="3">
                  <a:txBody>
                    <a:bodyPr/>
                    <a:lstStyle/>
                    <a:p>
                      <a:pPr marL="457200" algn="ctr" rtl="1">
                        <a:lnSpc>
                          <a:spcPct val="115000"/>
                        </a:lnSpc>
                        <a:spcAft>
                          <a:spcPts val="300"/>
                        </a:spcAft>
                      </a:pPr>
                      <a:r>
                        <a:rPr lang="ar-SA" sz="1200" b="1">
                          <a:solidFill>
                            <a:schemeClr val="tx1"/>
                          </a:solidFill>
                          <a:effectLst/>
                        </a:rPr>
                        <a:t>تقدير الدرجات</a:t>
                      </a:r>
                      <a:endParaRPr lang="en-US" sz="1200" b="1">
                        <a:solidFill>
                          <a:schemeClr val="tx1"/>
                        </a:solidFill>
                        <a:effectLst/>
                        <a:latin typeface="Calibri"/>
                        <a:ea typeface="Calibri"/>
                        <a:cs typeface="Arial"/>
                      </a:endParaRPr>
                    </a:p>
                  </a:txBody>
                  <a:tcPr marL="25695" marR="25695" marT="7708" marB="0" anchor="ctr"/>
                </a:tc>
                <a:tc hMerge="1">
                  <a:txBody>
                    <a:bodyPr/>
                    <a:lstStyle/>
                    <a:p>
                      <a:pPr rtl="1"/>
                      <a:endParaRPr lang="ar-IQ"/>
                    </a:p>
                  </a:txBody>
                  <a:tcPr/>
                </a:tc>
                <a:tc hMerge="1">
                  <a:txBody>
                    <a:bodyPr/>
                    <a:lstStyle/>
                    <a:p>
                      <a:pPr rtl="1"/>
                      <a:endParaRPr lang="ar-IQ"/>
                    </a:p>
                  </a:txBody>
                  <a:tcPr/>
                </a:tc>
              </a:tr>
              <a:tr h="578243">
                <a:tc vMerge="1">
                  <a:txBody>
                    <a:bodyPr/>
                    <a:lstStyle/>
                    <a:p>
                      <a:pPr rtl="1"/>
                      <a:endParaRPr lang="ar-IQ"/>
                    </a:p>
                  </a:txBody>
                  <a:tcPr/>
                </a:tc>
                <a:tc gridSpan="3" vMerge="1">
                  <a:txBody>
                    <a:bodyPr/>
                    <a:lstStyle/>
                    <a:p>
                      <a:pPr rtl="1"/>
                      <a:endParaRPr lang="ar-IQ"/>
                    </a:p>
                  </a:txBody>
                  <a:tcPr/>
                </a:tc>
                <a:tc hMerge="1" vMerge="1">
                  <a:txBody>
                    <a:bodyPr/>
                    <a:lstStyle/>
                    <a:p>
                      <a:pPr rtl="1"/>
                      <a:endParaRPr lang="ar-IQ"/>
                    </a:p>
                  </a:txBody>
                  <a:tcPr/>
                </a:tc>
                <a:tc hMerge="1" vMerge="1">
                  <a:txBody>
                    <a:bodyPr/>
                    <a:lstStyle/>
                    <a:p>
                      <a:pPr rtl="1"/>
                      <a:endParaRPr lang="ar-IQ"/>
                    </a:p>
                  </a:txBody>
                  <a:tcPr/>
                </a:tc>
                <a:tc vMerge="1">
                  <a:txBody>
                    <a:bodyPr/>
                    <a:lstStyle/>
                    <a:p>
                      <a:pPr rtl="1"/>
                      <a:endParaRPr lang="ar-IQ"/>
                    </a:p>
                  </a:txBody>
                  <a:tcPr/>
                </a:tc>
                <a:tc>
                  <a:txBody>
                    <a:bodyPr/>
                    <a:lstStyle/>
                    <a:p>
                      <a:pPr marL="457200" algn="ctr" rtl="1">
                        <a:lnSpc>
                          <a:spcPct val="115000"/>
                        </a:lnSpc>
                        <a:spcAft>
                          <a:spcPts val="300"/>
                        </a:spcAft>
                      </a:pPr>
                      <a:r>
                        <a:rPr lang="ar-SA" sz="1200" b="1">
                          <a:solidFill>
                            <a:schemeClr val="tx1"/>
                          </a:solidFill>
                          <a:effectLst/>
                        </a:rPr>
                        <a:t>الرئيس</a:t>
                      </a:r>
                      <a:endParaRPr lang="en-US" sz="1200" b="1">
                        <a:solidFill>
                          <a:schemeClr val="tx1"/>
                        </a:solidFill>
                        <a:effectLst/>
                        <a:latin typeface="Calibri"/>
                        <a:ea typeface="Calibri"/>
                        <a:cs typeface="Arial"/>
                      </a:endParaRPr>
                    </a:p>
                  </a:txBody>
                  <a:tcPr marL="25695" marR="25695" marT="7708" marB="0" anchor="ctr"/>
                </a:tc>
                <a:tc gridSpan="2">
                  <a:txBody>
                    <a:bodyPr/>
                    <a:lstStyle/>
                    <a:p>
                      <a:pPr marL="457200" algn="ctr" rtl="1">
                        <a:lnSpc>
                          <a:spcPct val="115000"/>
                        </a:lnSpc>
                        <a:spcAft>
                          <a:spcPts val="300"/>
                        </a:spcAft>
                      </a:pPr>
                      <a:r>
                        <a:rPr lang="ar-SA" sz="1200" b="1">
                          <a:solidFill>
                            <a:schemeClr val="tx1"/>
                          </a:solidFill>
                          <a:effectLst/>
                        </a:rPr>
                        <a:t>المباشر</a:t>
                      </a:r>
                      <a:endParaRPr lang="en-US" sz="1200" b="1">
                        <a:solidFill>
                          <a:schemeClr val="tx1"/>
                        </a:solidFill>
                        <a:effectLst/>
                        <a:latin typeface="Calibri"/>
                        <a:ea typeface="Calibri"/>
                        <a:cs typeface="Arial"/>
                      </a:endParaRPr>
                    </a:p>
                  </a:txBody>
                  <a:tcPr marL="25695" marR="25695" marT="7708" marB="0" anchor="ctr"/>
                </a:tc>
                <a:tc hMerge="1">
                  <a:txBody>
                    <a:bodyPr/>
                    <a:lstStyle/>
                    <a:p>
                      <a:pPr rtl="1"/>
                      <a:endParaRPr lang="ar-IQ"/>
                    </a:p>
                  </a:txBody>
                  <a:tcPr/>
                </a:tc>
              </a:tr>
              <a:tr h="227617">
                <a:tc rowSpan="6">
                  <a:txBody>
                    <a:bodyPr/>
                    <a:lstStyle/>
                    <a:p>
                      <a:pPr marL="457200" algn="ctr" rtl="1">
                        <a:lnSpc>
                          <a:spcPct val="115000"/>
                        </a:lnSpc>
                        <a:spcAft>
                          <a:spcPts val="300"/>
                        </a:spcAft>
                      </a:pPr>
                      <a:r>
                        <a:rPr lang="ar-SA" sz="1200" b="1" dirty="0">
                          <a:solidFill>
                            <a:schemeClr val="tx1"/>
                          </a:solidFill>
                          <a:effectLst/>
                        </a:rPr>
                        <a:t>العمل والإنتاج</a:t>
                      </a:r>
                      <a:endParaRPr lang="en-US" sz="1200" b="1" dirty="0">
                        <a:solidFill>
                          <a:schemeClr val="tx1"/>
                        </a:solidFill>
                        <a:effectLst/>
                        <a:latin typeface="Calibri"/>
                        <a:ea typeface="Calibri"/>
                        <a:cs typeface="Arial"/>
                      </a:endParaRPr>
                    </a:p>
                  </a:txBody>
                  <a:tcPr marL="25695" marR="25695" marT="7708" marB="0" anchor="ctr"/>
                </a:tc>
                <a:tc gridSpan="3">
                  <a:txBody>
                    <a:bodyPr/>
                    <a:lstStyle/>
                    <a:p>
                      <a:pPr marL="457200" algn="ctr" rtl="1">
                        <a:lnSpc>
                          <a:spcPct val="115000"/>
                        </a:lnSpc>
                        <a:spcAft>
                          <a:spcPts val="300"/>
                        </a:spcAft>
                      </a:pPr>
                      <a:r>
                        <a:rPr lang="ar-SA" sz="1200" b="1">
                          <a:solidFill>
                            <a:schemeClr val="tx1"/>
                          </a:solidFill>
                          <a:effectLst/>
                        </a:rPr>
                        <a:t>الجهد والنشاط</a:t>
                      </a:r>
                      <a:endParaRPr lang="en-US" sz="1200" b="1">
                        <a:solidFill>
                          <a:schemeClr val="tx1"/>
                        </a:solidFill>
                        <a:effectLst/>
                        <a:latin typeface="Calibri"/>
                        <a:ea typeface="Calibri"/>
                        <a:cs typeface="Arial"/>
                      </a:endParaRPr>
                    </a:p>
                  </a:txBody>
                  <a:tcPr marL="25695" marR="25695" marT="7708" marB="0" anchor="ctr"/>
                </a:tc>
                <a:tc hMerge="1">
                  <a:txBody>
                    <a:bodyPr/>
                    <a:lstStyle/>
                    <a:p>
                      <a:pPr rtl="1"/>
                      <a:endParaRPr lang="ar-IQ"/>
                    </a:p>
                  </a:txBody>
                  <a:tcPr/>
                </a:tc>
                <a:tc hMerge="1">
                  <a:txBody>
                    <a:bodyPr/>
                    <a:lstStyle/>
                    <a:p>
                      <a:pPr rtl="1"/>
                      <a:endParaRPr lang="ar-IQ"/>
                    </a:p>
                  </a:txBody>
                  <a:tcPr/>
                </a:tc>
                <a:tc>
                  <a:txBody>
                    <a:bodyPr/>
                    <a:lstStyle/>
                    <a:p>
                      <a:pPr marL="457200" algn="ctr" rtl="1">
                        <a:lnSpc>
                          <a:spcPct val="115000"/>
                        </a:lnSpc>
                        <a:spcAft>
                          <a:spcPts val="300"/>
                        </a:spcAft>
                      </a:pPr>
                      <a:r>
                        <a:rPr lang="en-US" sz="1200" b="1">
                          <a:solidFill>
                            <a:schemeClr val="tx1"/>
                          </a:solidFill>
                          <a:effectLst/>
                        </a:rPr>
                        <a:t>15</a:t>
                      </a:r>
                      <a:endParaRPr lang="en-US" sz="1200" b="1">
                        <a:solidFill>
                          <a:schemeClr val="tx1"/>
                        </a:solidFill>
                        <a:effectLst/>
                        <a:latin typeface="Calibri"/>
                        <a:ea typeface="Calibri"/>
                        <a:cs typeface="Arial"/>
                      </a:endParaRPr>
                    </a:p>
                  </a:txBody>
                  <a:tcPr marL="25695" marR="25695" marT="7708" marB="0" anchor="ctr"/>
                </a:tc>
                <a:tc rowSpan="6">
                  <a:txBody>
                    <a:bodyPr/>
                    <a:lstStyle/>
                    <a:p>
                      <a:pPr rtl="1">
                        <a:lnSpc>
                          <a:spcPct val="115000"/>
                        </a:lnSpc>
                      </a:pPr>
                      <a:endParaRPr lang="en-US" sz="1200" b="1">
                        <a:solidFill>
                          <a:schemeClr val="tx1"/>
                        </a:solidFill>
                        <a:effectLst/>
                        <a:latin typeface="Calibri"/>
                      </a:endParaRPr>
                    </a:p>
                  </a:txBody>
                  <a:tcPr marL="25695" marR="25695" marT="7708" marB="0" anchor="ctr"/>
                </a:tc>
                <a:tc rowSpan="6" gridSpan="2">
                  <a:txBody>
                    <a:bodyPr/>
                    <a:lstStyle/>
                    <a:p>
                      <a:pPr rtl="1">
                        <a:lnSpc>
                          <a:spcPct val="115000"/>
                        </a:lnSpc>
                      </a:pPr>
                      <a:endParaRPr lang="en-US" sz="1200" b="1">
                        <a:solidFill>
                          <a:schemeClr val="tx1"/>
                        </a:solidFill>
                        <a:effectLst/>
                        <a:latin typeface="Calibri"/>
                      </a:endParaRPr>
                    </a:p>
                  </a:txBody>
                  <a:tcPr marL="25695" marR="25695" marT="7708" marB="0" anchor="ctr"/>
                </a:tc>
                <a:tc rowSpan="6" hMerge="1">
                  <a:txBody>
                    <a:bodyPr/>
                    <a:lstStyle/>
                    <a:p>
                      <a:pPr rtl="1"/>
                      <a:endParaRPr lang="ar-IQ"/>
                    </a:p>
                  </a:txBody>
                  <a:tcPr/>
                </a:tc>
              </a:tr>
              <a:tr h="227617">
                <a:tc vMerge="1">
                  <a:txBody>
                    <a:bodyPr/>
                    <a:lstStyle/>
                    <a:p>
                      <a:pPr rtl="1"/>
                      <a:endParaRPr lang="ar-IQ"/>
                    </a:p>
                  </a:txBody>
                  <a:tcPr/>
                </a:tc>
                <a:tc gridSpan="3">
                  <a:txBody>
                    <a:bodyPr/>
                    <a:lstStyle/>
                    <a:p>
                      <a:pPr marL="457200" algn="ctr" rtl="1">
                        <a:lnSpc>
                          <a:spcPct val="115000"/>
                        </a:lnSpc>
                        <a:spcAft>
                          <a:spcPts val="300"/>
                        </a:spcAft>
                      </a:pPr>
                      <a:r>
                        <a:rPr lang="ar-SA" sz="1200" b="1">
                          <a:solidFill>
                            <a:schemeClr val="tx1"/>
                          </a:solidFill>
                          <a:effectLst/>
                        </a:rPr>
                        <a:t>سرعة الإنجاز</a:t>
                      </a:r>
                      <a:endParaRPr lang="en-US" sz="1200" b="1">
                        <a:solidFill>
                          <a:schemeClr val="tx1"/>
                        </a:solidFill>
                        <a:effectLst/>
                        <a:latin typeface="Calibri"/>
                        <a:ea typeface="Calibri"/>
                        <a:cs typeface="Arial"/>
                      </a:endParaRPr>
                    </a:p>
                  </a:txBody>
                  <a:tcPr marL="25695" marR="25695" marT="7708" marB="0" anchor="ctr"/>
                </a:tc>
                <a:tc hMerge="1">
                  <a:txBody>
                    <a:bodyPr/>
                    <a:lstStyle/>
                    <a:p>
                      <a:pPr rtl="1"/>
                      <a:endParaRPr lang="ar-IQ"/>
                    </a:p>
                  </a:txBody>
                  <a:tcPr/>
                </a:tc>
                <a:tc hMerge="1">
                  <a:txBody>
                    <a:bodyPr/>
                    <a:lstStyle/>
                    <a:p>
                      <a:pPr rtl="1"/>
                      <a:endParaRPr lang="ar-IQ"/>
                    </a:p>
                  </a:txBody>
                  <a:tcPr/>
                </a:tc>
                <a:tc>
                  <a:txBody>
                    <a:bodyPr/>
                    <a:lstStyle/>
                    <a:p>
                      <a:pPr marL="457200" algn="ctr" rtl="1">
                        <a:lnSpc>
                          <a:spcPct val="115000"/>
                        </a:lnSpc>
                        <a:spcAft>
                          <a:spcPts val="300"/>
                        </a:spcAft>
                      </a:pPr>
                      <a:r>
                        <a:rPr lang="en-US" sz="1200" b="1">
                          <a:solidFill>
                            <a:schemeClr val="tx1"/>
                          </a:solidFill>
                          <a:effectLst/>
                        </a:rPr>
                        <a:t>15</a:t>
                      </a:r>
                      <a:endParaRPr lang="en-US" sz="1200" b="1">
                        <a:solidFill>
                          <a:schemeClr val="tx1"/>
                        </a:solidFill>
                        <a:effectLst/>
                        <a:latin typeface="Calibri"/>
                        <a:ea typeface="Calibri"/>
                        <a:cs typeface="Arial"/>
                      </a:endParaRPr>
                    </a:p>
                  </a:txBody>
                  <a:tcPr marL="25695" marR="25695" marT="7708" marB="0" anchor="ctr"/>
                </a:tc>
                <a:tc vMerge="1">
                  <a:txBody>
                    <a:bodyPr/>
                    <a:lstStyle/>
                    <a:p>
                      <a:pPr rtl="1"/>
                      <a:endParaRPr lang="ar-IQ"/>
                    </a:p>
                  </a:txBody>
                  <a:tcPr/>
                </a:tc>
                <a:tc gridSpan="2" vMerge="1">
                  <a:txBody>
                    <a:bodyPr/>
                    <a:lstStyle/>
                    <a:p>
                      <a:pPr rtl="1"/>
                      <a:endParaRPr lang="ar-IQ"/>
                    </a:p>
                  </a:txBody>
                  <a:tcPr/>
                </a:tc>
                <a:tc hMerge="1" vMerge="1">
                  <a:txBody>
                    <a:bodyPr/>
                    <a:lstStyle/>
                    <a:p>
                      <a:pPr rtl="1"/>
                      <a:endParaRPr lang="ar-IQ"/>
                    </a:p>
                  </a:txBody>
                  <a:tcPr/>
                </a:tc>
              </a:tr>
              <a:tr h="227617">
                <a:tc vMerge="1">
                  <a:txBody>
                    <a:bodyPr/>
                    <a:lstStyle/>
                    <a:p>
                      <a:pPr rtl="1"/>
                      <a:endParaRPr lang="ar-IQ"/>
                    </a:p>
                  </a:txBody>
                  <a:tcPr/>
                </a:tc>
                <a:tc gridSpan="3">
                  <a:txBody>
                    <a:bodyPr/>
                    <a:lstStyle/>
                    <a:p>
                      <a:pPr marL="457200" algn="ctr" rtl="1">
                        <a:lnSpc>
                          <a:spcPct val="115000"/>
                        </a:lnSpc>
                        <a:spcAft>
                          <a:spcPts val="300"/>
                        </a:spcAft>
                      </a:pPr>
                      <a:r>
                        <a:rPr lang="ar-SA" sz="1200" b="1">
                          <a:solidFill>
                            <a:schemeClr val="tx1"/>
                          </a:solidFill>
                          <a:effectLst/>
                        </a:rPr>
                        <a:t>كمية الإنتاج</a:t>
                      </a:r>
                      <a:endParaRPr lang="en-US" sz="1200" b="1">
                        <a:solidFill>
                          <a:schemeClr val="tx1"/>
                        </a:solidFill>
                        <a:effectLst/>
                        <a:latin typeface="Calibri"/>
                        <a:ea typeface="Calibri"/>
                        <a:cs typeface="Arial"/>
                      </a:endParaRPr>
                    </a:p>
                  </a:txBody>
                  <a:tcPr marL="25695" marR="25695" marT="7708" marB="0" anchor="ctr"/>
                </a:tc>
                <a:tc hMerge="1">
                  <a:txBody>
                    <a:bodyPr/>
                    <a:lstStyle/>
                    <a:p>
                      <a:pPr rtl="1"/>
                      <a:endParaRPr lang="ar-IQ"/>
                    </a:p>
                  </a:txBody>
                  <a:tcPr/>
                </a:tc>
                <a:tc hMerge="1">
                  <a:txBody>
                    <a:bodyPr/>
                    <a:lstStyle/>
                    <a:p>
                      <a:pPr rtl="1"/>
                      <a:endParaRPr lang="ar-IQ"/>
                    </a:p>
                  </a:txBody>
                  <a:tcPr/>
                </a:tc>
                <a:tc>
                  <a:txBody>
                    <a:bodyPr/>
                    <a:lstStyle/>
                    <a:p>
                      <a:pPr marL="457200" algn="ctr" rtl="1">
                        <a:lnSpc>
                          <a:spcPct val="115000"/>
                        </a:lnSpc>
                        <a:spcAft>
                          <a:spcPts val="300"/>
                        </a:spcAft>
                      </a:pPr>
                      <a:r>
                        <a:rPr lang="en-US" sz="1200" b="1">
                          <a:solidFill>
                            <a:schemeClr val="tx1"/>
                          </a:solidFill>
                          <a:effectLst/>
                        </a:rPr>
                        <a:t>10</a:t>
                      </a:r>
                      <a:endParaRPr lang="en-US" sz="1200" b="1">
                        <a:solidFill>
                          <a:schemeClr val="tx1"/>
                        </a:solidFill>
                        <a:effectLst/>
                        <a:latin typeface="Calibri"/>
                        <a:ea typeface="Calibri"/>
                        <a:cs typeface="Arial"/>
                      </a:endParaRPr>
                    </a:p>
                  </a:txBody>
                  <a:tcPr marL="25695" marR="25695" marT="7708" marB="0" anchor="ctr"/>
                </a:tc>
                <a:tc vMerge="1">
                  <a:txBody>
                    <a:bodyPr/>
                    <a:lstStyle/>
                    <a:p>
                      <a:pPr rtl="1"/>
                      <a:endParaRPr lang="ar-IQ"/>
                    </a:p>
                  </a:txBody>
                  <a:tcPr/>
                </a:tc>
                <a:tc gridSpan="2" vMerge="1">
                  <a:txBody>
                    <a:bodyPr/>
                    <a:lstStyle/>
                    <a:p>
                      <a:pPr rtl="1"/>
                      <a:endParaRPr lang="ar-IQ"/>
                    </a:p>
                  </a:txBody>
                  <a:tcPr/>
                </a:tc>
                <a:tc hMerge="1" vMerge="1">
                  <a:txBody>
                    <a:bodyPr/>
                    <a:lstStyle/>
                    <a:p>
                      <a:pPr rtl="1"/>
                      <a:endParaRPr lang="ar-IQ"/>
                    </a:p>
                  </a:txBody>
                  <a:tcPr/>
                </a:tc>
              </a:tr>
              <a:tr h="227617">
                <a:tc vMerge="1">
                  <a:txBody>
                    <a:bodyPr/>
                    <a:lstStyle/>
                    <a:p>
                      <a:pPr rtl="1"/>
                      <a:endParaRPr lang="ar-IQ"/>
                    </a:p>
                  </a:txBody>
                  <a:tcPr/>
                </a:tc>
                <a:tc gridSpan="3">
                  <a:txBody>
                    <a:bodyPr/>
                    <a:lstStyle/>
                    <a:p>
                      <a:pPr marL="457200" algn="ctr" rtl="1">
                        <a:lnSpc>
                          <a:spcPct val="115000"/>
                        </a:lnSpc>
                        <a:spcAft>
                          <a:spcPts val="300"/>
                        </a:spcAft>
                      </a:pPr>
                      <a:r>
                        <a:rPr lang="ar-SA" sz="1200" b="1">
                          <a:solidFill>
                            <a:schemeClr val="tx1"/>
                          </a:solidFill>
                          <a:effectLst/>
                        </a:rPr>
                        <a:t>التعاون مع الزملاء والرؤساء</a:t>
                      </a:r>
                      <a:endParaRPr lang="en-US" sz="1200" b="1">
                        <a:solidFill>
                          <a:schemeClr val="tx1"/>
                        </a:solidFill>
                        <a:effectLst/>
                        <a:latin typeface="Calibri"/>
                        <a:ea typeface="Calibri"/>
                        <a:cs typeface="Arial"/>
                      </a:endParaRPr>
                    </a:p>
                  </a:txBody>
                  <a:tcPr marL="25695" marR="25695" marT="7708" marB="0" anchor="ctr"/>
                </a:tc>
                <a:tc hMerge="1">
                  <a:txBody>
                    <a:bodyPr/>
                    <a:lstStyle/>
                    <a:p>
                      <a:pPr rtl="1"/>
                      <a:endParaRPr lang="ar-IQ"/>
                    </a:p>
                  </a:txBody>
                  <a:tcPr/>
                </a:tc>
                <a:tc hMerge="1">
                  <a:txBody>
                    <a:bodyPr/>
                    <a:lstStyle/>
                    <a:p>
                      <a:pPr rtl="1"/>
                      <a:endParaRPr lang="ar-IQ"/>
                    </a:p>
                  </a:txBody>
                  <a:tcPr/>
                </a:tc>
                <a:tc>
                  <a:txBody>
                    <a:bodyPr/>
                    <a:lstStyle/>
                    <a:p>
                      <a:pPr marL="457200" algn="ctr" rtl="1">
                        <a:lnSpc>
                          <a:spcPct val="115000"/>
                        </a:lnSpc>
                        <a:spcAft>
                          <a:spcPts val="300"/>
                        </a:spcAft>
                      </a:pPr>
                      <a:r>
                        <a:rPr lang="en-US" sz="1200" b="1">
                          <a:solidFill>
                            <a:schemeClr val="tx1"/>
                          </a:solidFill>
                          <a:effectLst/>
                        </a:rPr>
                        <a:t>10</a:t>
                      </a:r>
                      <a:endParaRPr lang="en-US" sz="1200" b="1">
                        <a:solidFill>
                          <a:schemeClr val="tx1"/>
                        </a:solidFill>
                        <a:effectLst/>
                        <a:latin typeface="Calibri"/>
                        <a:ea typeface="Calibri"/>
                        <a:cs typeface="Arial"/>
                      </a:endParaRPr>
                    </a:p>
                  </a:txBody>
                  <a:tcPr marL="25695" marR="25695" marT="7708" marB="0" anchor="ctr"/>
                </a:tc>
                <a:tc vMerge="1">
                  <a:txBody>
                    <a:bodyPr/>
                    <a:lstStyle/>
                    <a:p>
                      <a:pPr rtl="1"/>
                      <a:endParaRPr lang="ar-IQ"/>
                    </a:p>
                  </a:txBody>
                  <a:tcPr/>
                </a:tc>
                <a:tc gridSpan="2" vMerge="1">
                  <a:txBody>
                    <a:bodyPr/>
                    <a:lstStyle/>
                    <a:p>
                      <a:pPr rtl="1"/>
                      <a:endParaRPr lang="ar-IQ"/>
                    </a:p>
                  </a:txBody>
                  <a:tcPr/>
                </a:tc>
                <a:tc hMerge="1" vMerge="1">
                  <a:txBody>
                    <a:bodyPr/>
                    <a:lstStyle/>
                    <a:p>
                      <a:pPr rtl="1"/>
                      <a:endParaRPr lang="ar-IQ"/>
                    </a:p>
                  </a:txBody>
                  <a:tcPr/>
                </a:tc>
              </a:tr>
              <a:tr h="203703">
                <a:tc vMerge="1">
                  <a:txBody>
                    <a:bodyPr/>
                    <a:lstStyle/>
                    <a:p>
                      <a:pPr rtl="1"/>
                      <a:endParaRPr lang="ar-IQ"/>
                    </a:p>
                  </a:txBody>
                  <a:tcPr/>
                </a:tc>
                <a:tc gridSpan="3">
                  <a:txBody>
                    <a:bodyPr/>
                    <a:lstStyle/>
                    <a:p>
                      <a:pPr marL="457200" algn="ctr" rtl="1">
                        <a:lnSpc>
                          <a:spcPct val="115000"/>
                        </a:lnSpc>
                        <a:spcAft>
                          <a:spcPts val="300"/>
                        </a:spcAft>
                      </a:pPr>
                      <a:r>
                        <a:rPr lang="ar-SA" sz="1200" b="1">
                          <a:solidFill>
                            <a:schemeClr val="tx1"/>
                          </a:solidFill>
                          <a:effectLst/>
                        </a:rPr>
                        <a:t>القدرة على التصرف</a:t>
                      </a:r>
                      <a:endParaRPr lang="en-US" sz="1200" b="1">
                        <a:solidFill>
                          <a:schemeClr val="tx1"/>
                        </a:solidFill>
                        <a:effectLst/>
                        <a:latin typeface="Calibri"/>
                        <a:ea typeface="Calibri"/>
                        <a:cs typeface="Arial"/>
                      </a:endParaRPr>
                    </a:p>
                  </a:txBody>
                  <a:tcPr marL="25695" marR="25695" marT="7708" marB="0" anchor="ctr"/>
                </a:tc>
                <a:tc hMerge="1">
                  <a:txBody>
                    <a:bodyPr/>
                    <a:lstStyle/>
                    <a:p>
                      <a:pPr rtl="1"/>
                      <a:endParaRPr lang="ar-IQ"/>
                    </a:p>
                  </a:txBody>
                  <a:tcPr/>
                </a:tc>
                <a:tc hMerge="1">
                  <a:txBody>
                    <a:bodyPr/>
                    <a:lstStyle/>
                    <a:p>
                      <a:pPr rtl="1"/>
                      <a:endParaRPr lang="ar-IQ"/>
                    </a:p>
                  </a:txBody>
                  <a:tcPr/>
                </a:tc>
                <a:tc>
                  <a:txBody>
                    <a:bodyPr/>
                    <a:lstStyle/>
                    <a:p>
                      <a:pPr marL="457200" algn="ctr" rtl="1">
                        <a:lnSpc>
                          <a:spcPct val="115000"/>
                        </a:lnSpc>
                        <a:spcAft>
                          <a:spcPts val="300"/>
                        </a:spcAft>
                      </a:pPr>
                      <a:r>
                        <a:rPr lang="en-US" sz="1200" b="1">
                          <a:solidFill>
                            <a:schemeClr val="tx1"/>
                          </a:solidFill>
                          <a:effectLst/>
                        </a:rPr>
                        <a:t>5</a:t>
                      </a:r>
                      <a:endParaRPr lang="en-US" sz="1200" b="1">
                        <a:solidFill>
                          <a:schemeClr val="tx1"/>
                        </a:solidFill>
                        <a:effectLst/>
                        <a:latin typeface="Calibri"/>
                        <a:ea typeface="Calibri"/>
                        <a:cs typeface="Arial"/>
                      </a:endParaRPr>
                    </a:p>
                  </a:txBody>
                  <a:tcPr marL="25695" marR="25695" marT="7708" marB="0" anchor="ctr"/>
                </a:tc>
                <a:tc vMerge="1">
                  <a:txBody>
                    <a:bodyPr/>
                    <a:lstStyle/>
                    <a:p>
                      <a:pPr rtl="1"/>
                      <a:endParaRPr lang="ar-IQ"/>
                    </a:p>
                  </a:txBody>
                  <a:tcPr/>
                </a:tc>
                <a:tc gridSpan="2" vMerge="1">
                  <a:txBody>
                    <a:bodyPr/>
                    <a:lstStyle/>
                    <a:p>
                      <a:pPr rtl="1"/>
                      <a:endParaRPr lang="ar-IQ"/>
                    </a:p>
                  </a:txBody>
                  <a:tcPr/>
                </a:tc>
                <a:tc hMerge="1" vMerge="1">
                  <a:txBody>
                    <a:bodyPr/>
                    <a:lstStyle/>
                    <a:p>
                      <a:pPr rtl="1"/>
                      <a:endParaRPr lang="ar-IQ"/>
                    </a:p>
                  </a:txBody>
                  <a:tcPr/>
                </a:tc>
              </a:tr>
              <a:tr h="227617">
                <a:tc vMerge="1">
                  <a:txBody>
                    <a:bodyPr/>
                    <a:lstStyle/>
                    <a:p>
                      <a:pPr rtl="1"/>
                      <a:endParaRPr lang="ar-IQ"/>
                    </a:p>
                  </a:txBody>
                  <a:tcPr/>
                </a:tc>
                <a:tc gridSpan="3">
                  <a:txBody>
                    <a:bodyPr/>
                    <a:lstStyle/>
                    <a:p>
                      <a:pPr marL="457200" algn="ctr" rtl="1">
                        <a:lnSpc>
                          <a:spcPct val="115000"/>
                        </a:lnSpc>
                        <a:spcAft>
                          <a:spcPts val="300"/>
                        </a:spcAft>
                      </a:pPr>
                      <a:r>
                        <a:rPr lang="ar-SA" sz="1200" b="1">
                          <a:solidFill>
                            <a:schemeClr val="tx1"/>
                          </a:solidFill>
                          <a:effectLst/>
                        </a:rPr>
                        <a:t>المجموع</a:t>
                      </a:r>
                      <a:endParaRPr lang="en-US" sz="1200" b="1">
                        <a:solidFill>
                          <a:schemeClr val="tx1"/>
                        </a:solidFill>
                        <a:effectLst/>
                        <a:latin typeface="Calibri"/>
                        <a:ea typeface="Calibri"/>
                        <a:cs typeface="Arial"/>
                      </a:endParaRPr>
                    </a:p>
                  </a:txBody>
                  <a:tcPr marL="25695" marR="25695" marT="7708" marB="0" anchor="ctr"/>
                </a:tc>
                <a:tc hMerge="1">
                  <a:txBody>
                    <a:bodyPr/>
                    <a:lstStyle/>
                    <a:p>
                      <a:pPr rtl="1"/>
                      <a:endParaRPr lang="ar-IQ"/>
                    </a:p>
                  </a:txBody>
                  <a:tcPr/>
                </a:tc>
                <a:tc hMerge="1">
                  <a:txBody>
                    <a:bodyPr/>
                    <a:lstStyle/>
                    <a:p>
                      <a:pPr rtl="1"/>
                      <a:endParaRPr lang="ar-IQ"/>
                    </a:p>
                  </a:txBody>
                  <a:tcPr/>
                </a:tc>
                <a:tc>
                  <a:txBody>
                    <a:bodyPr/>
                    <a:lstStyle/>
                    <a:p>
                      <a:pPr marL="457200" algn="ctr" rtl="1">
                        <a:lnSpc>
                          <a:spcPct val="115000"/>
                        </a:lnSpc>
                        <a:spcAft>
                          <a:spcPts val="300"/>
                        </a:spcAft>
                      </a:pPr>
                      <a:r>
                        <a:rPr lang="en-US" sz="1200" b="1">
                          <a:solidFill>
                            <a:schemeClr val="tx1"/>
                          </a:solidFill>
                          <a:effectLst/>
                        </a:rPr>
                        <a:t>55</a:t>
                      </a:r>
                      <a:endParaRPr lang="en-US" sz="1200" b="1">
                        <a:solidFill>
                          <a:schemeClr val="tx1"/>
                        </a:solidFill>
                        <a:effectLst/>
                        <a:latin typeface="Calibri"/>
                        <a:ea typeface="Calibri"/>
                        <a:cs typeface="Arial"/>
                      </a:endParaRPr>
                    </a:p>
                  </a:txBody>
                  <a:tcPr marL="25695" marR="25695" marT="7708" marB="0" anchor="ctr"/>
                </a:tc>
                <a:tc vMerge="1">
                  <a:txBody>
                    <a:bodyPr/>
                    <a:lstStyle/>
                    <a:p>
                      <a:pPr rtl="1"/>
                      <a:endParaRPr lang="ar-IQ"/>
                    </a:p>
                  </a:txBody>
                  <a:tcPr/>
                </a:tc>
                <a:tc gridSpan="2" vMerge="1">
                  <a:txBody>
                    <a:bodyPr/>
                    <a:lstStyle/>
                    <a:p>
                      <a:pPr rtl="1"/>
                      <a:endParaRPr lang="ar-IQ"/>
                    </a:p>
                  </a:txBody>
                  <a:tcPr/>
                </a:tc>
                <a:tc hMerge="1" vMerge="1">
                  <a:txBody>
                    <a:bodyPr/>
                    <a:lstStyle/>
                    <a:p>
                      <a:pPr rtl="1"/>
                      <a:endParaRPr lang="ar-IQ"/>
                    </a:p>
                  </a:txBody>
                  <a:tcPr/>
                </a:tc>
              </a:tr>
              <a:tr h="227617">
                <a:tc rowSpan="3">
                  <a:txBody>
                    <a:bodyPr/>
                    <a:lstStyle/>
                    <a:p>
                      <a:pPr marL="457200" algn="ctr" rtl="1">
                        <a:lnSpc>
                          <a:spcPct val="115000"/>
                        </a:lnSpc>
                        <a:spcAft>
                          <a:spcPts val="300"/>
                        </a:spcAft>
                      </a:pPr>
                      <a:r>
                        <a:rPr lang="ar-SA" sz="1200" b="1">
                          <a:solidFill>
                            <a:schemeClr val="tx1"/>
                          </a:solidFill>
                          <a:effectLst/>
                        </a:rPr>
                        <a:t>المواظبة</a:t>
                      </a:r>
                      <a:endParaRPr lang="en-US" sz="1200" b="1">
                        <a:solidFill>
                          <a:schemeClr val="tx1"/>
                        </a:solidFill>
                        <a:effectLst/>
                        <a:latin typeface="Calibri"/>
                        <a:ea typeface="Calibri"/>
                        <a:cs typeface="Arial"/>
                      </a:endParaRPr>
                    </a:p>
                  </a:txBody>
                  <a:tcPr marL="25695" marR="25695" marT="7708" marB="0" anchor="ctr"/>
                </a:tc>
                <a:tc gridSpan="3">
                  <a:txBody>
                    <a:bodyPr/>
                    <a:lstStyle/>
                    <a:p>
                      <a:pPr marL="457200" algn="ctr" rtl="1">
                        <a:lnSpc>
                          <a:spcPct val="115000"/>
                        </a:lnSpc>
                        <a:spcAft>
                          <a:spcPts val="300"/>
                        </a:spcAft>
                      </a:pPr>
                      <a:r>
                        <a:rPr lang="ar-SA" sz="1200" b="1">
                          <a:solidFill>
                            <a:schemeClr val="tx1"/>
                          </a:solidFill>
                          <a:effectLst/>
                        </a:rPr>
                        <a:t>التزامه بأوقات الدوام</a:t>
                      </a:r>
                      <a:endParaRPr lang="en-US" sz="1200" b="1">
                        <a:solidFill>
                          <a:schemeClr val="tx1"/>
                        </a:solidFill>
                        <a:effectLst/>
                        <a:latin typeface="Calibri"/>
                        <a:ea typeface="Calibri"/>
                        <a:cs typeface="Arial"/>
                      </a:endParaRPr>
                    </a:p>
                  </a:txBody>
                  <a:tcPr marL="25695" marR="25695" marT="7708" marB="0" anchor="ctr"/>
                </a:tc>
                <a:tc hMerge="1">
                  <a:txBody>
                    <a:bodyPr/>
                    <a:lstStyle/>
                    <a:p>
                      <a:pPr rtl="1"/>
                      <a:endParaRPr lang="ar-IQ"/>
                    </a:p>
                  </a:txBody>
                  <a:tcPr/>
                </a:tc>
                <a:tc hMerge="1">
                  <a:txBody>
                    <a:bodyPr/>
                    <a:lstStyle/>
                    <a:p>
                      <a:pPr rtl="1"/>
                      <a:endParaRPr lang="ar-IQ"/>
                    </a:p>
                  </a:txBody>
                  <a:tcPr/>
                </a:tc>
                <a:tc>
                  <a:txBody>
                    <a:bodyPr/>
                    <a:lstStyle/>
                    <a:p>
                      <a:pPr marL="457200" algn="ctr" rtl="1">
                        <a:lnSpc>
                          <a:spcPct val="115000"/>
                        </a:lnSpc>
                        <a:spcAft>
                          <a:spcPts val="300"/>
                        </a:spcAft>
                      </a:pPr>
                      <a:r>
                        <a:rPr lang="en-US" sz="1200" b="1">
                          <a:solidFill>
                            <a:schemeClr val="tx1"/>
                          </a:solidFill>
                          <a:effectLst/>
                        </a:rPr>
                        <a:t>15</a:t>
                      </a:r>
                      <a:endParaRPr lang="en-US" sz="1200" b="1">
                        <a:solidFill>
                          <a:schemeClr val="tx1"/>
                        </a:solidFill>
                        <a:effectLst/>
                        <a:latin typeface="Calibri"/>
                        <a:ea typeface="Calibri"/>
                        <a:cs typeface="Arial"/>
                      </a:endParaRPr>
                    </a:p>
                  </a:txBody>
                  <a:tcPr marL="25695" marR="25695" marT="7708" marB="0" anchor="ctr"/>
                </a:tc>
                <a:tc rowSpan="3">
                  <a:txBody>
                    <a:bodyPr/>
                    <a:lstStyle/>
                    <a:p>
                      <a:pPr rtl="1">
                        <a:lnSpc>
                          <a:spcPct val="115000"/>
                        </a:lnSpc>
                      </a:pPr>
                      <a:endParaRPr lang="en-US" sz="1200" b="1">
                        <a:solidFill>
                          <a:schemeClr val="tx1"/>
                        </a:solidFill>
                        <a:effectLst/>
                        <a:latin typeface="Calibri"/>
                      </a:endParaRPr>
                    </a:p>
                  </a:txBody>
                  <a:tcPr marL="25695" marR="25695" marT="7708" marB="0" anchor="ctr"/>
                </a:tc>
                <a:tc rowSpan="3" gridSpan="2">
                  <a:txBody>
                    <a:bodyPr/>
                    <a:lstStyle/>
                    <a:p>
                      <a:pPr rtl="1">
                        <a:lnSpc>
                          <a:spcPct val="115000"/>
                        </a:lnSpc>
                      </a:pPr>
                      <a:endParaRPr lang="en-US" sz="1200" b="1">
                        <a:solidFill>
                          <a:schemeClr val="tx1"/>
                        </a:solidFill>
                        <a:effectLst/>
                        <a:latin typeface="Calibri"/>
                      </a:endParaRPr>
                    </a:p>
                  </a:txBody>
                  <a:tcPr marL="25695" marR="25695" marT="7708" marB="0" anchor="ctr"/>
                </a:tc>
                <a:tc rowSpan="3" hMerge="1">
                  <a:txBody>
                    <a:bodyPr/>
                    <a:lstStyle/>
                    <a:p>
                      <a:pPr rtl="1"/>
                      <a:endParaRPr lang="ar-IQ"/>
                    </a:p>
                  </a:txBody>
                  <a:tcPr/>
                </a:tc>
              </a:tr>
              <a:tr h="389448">
                <a:tc vMerge="1">
                  <a:txBody>
                    <a:bodyPr/>
                    <a:lstStyle/>
                    <a:p>
                      <a:pPr rtl="1"/>
                      <a:endParaRPr lang="ar-IQ"/>
                    </a:p>
                  </a:txBody>
                  <a:tcPr/>
                </a:tc>
                <a:tc gridSpan="3">
                  <a:txBody>
                    <a:bodyPr/>
                    <a:lstStyle/>
                    <a:p>
                      <a:pPr marL="457200" algn="ctr" rtl="1">
                        <a:lnSpc>
                          <a:spcPct val="115000"/>
                        </a:lnSpc>
                        <a:spcAft>
                          <a:spcPts val="300"/>
                        </a:spcAft>
                      </a:pPr>
                      <a:r>
                        <a:rPr lang="ar-SA" sz="1200" b="1">
                          <a:solidFill>
                            <a:schemeClr val="tx1"/>
                          </a:solidFill>
                          <a:effectLst/>
                        </a:rPr>
                        <a:t>حرصه على عدم تجاوز الإجازات</a:t>
                      </a:r>
                      <a:endParaRPr lang="en-US" sz="1200" b="1">
                        <a:solidFill>
                          <a:schemeClr val="tx1"/>
                        </a:solidFill>
                        <a:effectLst/>
                        <a:latin typeface="Calibri"/>
                        <a:ea typeface="Calibri"/>
                        <a:cs typeface="Arial"/>
                      </a:endParaRPr>
                    </a:p>
                  </a:txBody>
                  <a:tcPr marL="25695" marR="25695" marT="7708" marB="0" anchor="ctr"/>
                </a:tc>
                <a:tc hMerge="1">
                  <a:txBody>
                    <a:bodyPr/>
                    <a:lstStyle/>
                    <a:p>
                      <a:pPr rtl="1"/>
                      <a:endParaRPr lang="ar-IQ"/>
                    </a:p>
                  </a:txBody>
                  <a:tcPr/>
                </a:tc>
                <a:tc hMerge="1">
                  <a:txBody>
                    <a:bodyPr/>
                    <a:lstStyle/>
                    <a:p>
                      <a:pPr rtl="1"/>
                      <a:endParaRPr lang="ar-IQ"/>
                    </a:p>
                  </a:txBody>
                  <a:tcPr/>
                </a:tc>
                <a:tc>
                  <a:txBody>
                    <a:bodyPr/>
                    <a:lstStyle/>
                    <a:p>
                      <a:pPr marL="457200" algn="ctr" rtl="1">
                        <a:lnSpc>
                          <a:spcPct val="115000"/>
                        </a:lnSpc>
                        <a:spcAft>
                          <a:spcPts val="300"/>
                        </a:spcAft>
                      </a:pPr>
                      <a:r>
                        <a:rPr lang="en-US" sz="1200" b="1">
                          <a:solidFill>
                            <a:schemeClr val="tx1"/>
                          </a:solidFill>
                          <a:effectLst/>
                        </a:rPr>
                        <a:t>5</a:t>
                      </a:r>
                      <a:endParaRPr lang="en-US" sz="1200" b="1">
                        <a:solidFill>
                          <a:schemeClr val="tx1"/>
                        </a:solidFill>
                        <a:effectLst/>
                        <a:latin typeface="Calibri"/>
                        <a:ea typeface="Calibri"/>
                        <a:cs typeface="Arial"/>
                      </a:endParaRPr>
                    </a:p>
                  </a:txBody>
                  <a:tcPr marL="25695" marR="25695" marT="7708" marB="0" anchor="ctr"/>
                </a:tc>
                <a:tc vMerge="1">
                  <a:txBody>
                    <a:bodyPr/>
                    <a:lstStyle/>
                    <a:p>
                      <a:pPr rtl="1"/>
                      <a:endParaRPr lang="ar-IQ"/>
                    </a:p>
                  </a:txBody>
                  <a:tcPr/>
                </a:tc>
                <a:tc gridSpan="2" vMerge="1">
                  <a:txBody>
                    <a:bodyPr/>
                    <a:lstStyle/>
                    <a:p>
                      <a:pPr rtl="1"/>
                      <a:endParaRPr lang="ar-IQ"/>
                    </a:p>
                  </a:txBody>
                  <a:tcPr/>
                </a:tc>
                <a:tc hMerge="1" vMerge="1">
                  <a:txBody>
                    <a:bodyPr/>
                    <a:lstStyle/>
                    <a:p>
                      <a:pPr rtl="1"/>
                      <a:endParaRPr lang="ar-IQ"/>
                    </a:p>
                  </a:txBody>
                  <a:tcPr/>
                </a:tc>
              </a:tr>
              <a:tr h="227617">
                <a:tc vMerge="1">
                  <a:txBody>
                    <a:bodyPr/>
                    <a:lstStyle/>
                    <a:p>
                      <a:pPr rtl="1"/>
                      <a:endParaRPr lang="ar-IQ"/>
                    </a:p>
                  </a:txBody>
                  <a:tcPr/>
                </a:tc>
                <a:tc gridSpan="3">
                  <a:txBody>
                    <a:bodyPr/>
                    <a:lstStyle/>
                    <a:p>
                      <a:pPr marL="457200" algn="ctr" rtl="1">
                        <a:lnSpc>
                          <a:spcPct val="115000"/>
                        </a:lnSpc>
                        <a:spcAft>
                          <a:spcPts val="300"/>
                        </a:spcAft>
                      </a:pPr>
                      <a:r>
                        <a:rPr lang="ar-SA" sz="1200" b="1">
                          <a:solidFill>
                            <a:schemeClr val="tx1"/>
                          </a:solidFill>
                          <a:effectLst/>
                        </a:rPr>
                        <a:t>المجموع</a:t>
                      </a:r>
                      <a:endParaRPr lang="en-US" sz="1200" b="1">
                        <a:solidFill>
                          <a:schemeClr val="tx1"/>
                        </a:solidFill>
                        <a:effectLst/>
                        <a:latin typeface="Calibri"/>
                        <a:ea typeface="Calibri"/>
                        <a:cs typeface="Arial"/>
                      </a:endParaRPr>
                    </a:p>
                  </a:txBody>
                  <a:tcPr marL="25695" marR="25695" marT="7708" marB="0" anchor="ctr"/>
                </a:tc>
                <a:tc hMerge="1">
                  <a:txBody>
                    <a:bodyPr/>
                    <a:lstStyle/>
                    <a:p>
                      <a:pPr rtl="1"/>
                      <a:endParaRPr lang="ar-IQ"/>
                    </a:p>
                  </a:txBody>
                  <a:tcPr/>
                </a:tc>
                <a:tc hMerge="1">
                  <a:txBody>
                    <a:bodyPr/>
                    <a:lstStyle/>
                    <a:p>
                      <a:pPr rtl="1"/>
                      <a:endParaRPr lang="ar-IQ"/>
                    </a:p>
                  </a:txBody>
                  <a:tcPr/>
                </a:tc>
                <a:tc>
                  <a:txBody>
                    <a:bodyPr/>
                    <a:lstStyle/>
                    <a:p>
                      <a:pPr marL="457200" algn="ctr" rtl="1">
                        <a:lnSpc>
                          <a:spcPct val="115000"/>
                        </a:lnSpc>
                        <a:spcAft>
                          <a:spcPts val="300"/>
                        </a:spcAft>
                      </a:pPr>
                      <a:r>
                        <a:rPr lang="en-US" sz="1200" b="1">
                          <a:solidFill>
                            <a:schemeClr val="tx1"/>
                          </a:solidFill>
                          <a:effectLst/>
                        </a:rPr>
                        <a:t>20</a:t>
                      </a:r>
                      <a:endParaRPr lang="en-US" sz="1200" b="1">
                        <a:solidFill>
                          <a:schemeClr val="tx1"/>
                        </a:solidFill>
                        <a:effectLst/>
                        <a:latin typeface="Calibri"/>
                        <a:ea typeface="Calibri"/>
                        <a:cs typeface="Arial"/>
                      </a:endParaRPr>
                    </a:p>
                  </a:txBody>
                  <a:tcPr marL="25695" marR="25695" marT="7708" marB="0" anchor="ctr"/>
                </a:tc>
                <a:tc vMerge="1">
                  <a:txBody>
                    <a:bodyPr/>
                    <a:lstStyle/>
                    <a:p>
                      <a:pPr rtl="1"/>
                      <a:endParaRPr lang="ar-IQ"/>
                    </a:p>
                  </a:txBody>
                  <a:tcPr/>
                </a:tc>
                <a:tc gridSpan="2" vMerge="1">
                  <a:txBody>
                    <a:bodyPr/>
                    <a:lstStyle/>
                    <a:p>
                      <a:pPr rtl="1"/>
                      <a:endParaRPr lang="ar-IQ"/>
                    </a:p>
                  </a:txBody>
                  <a:tcPr/>
                </a:tc>
                <a:tc hMerge="1" vMerge="1">
                  <a:txBody>
                    <a:bodyPr/>
                    <a:lstStyle/>
                    <a:p>
                      <a:pPr rtl="1"/>
                      <a:endParaRPr lang="ar-IQ"/>
                    </a:p>
                  </a:txBody>
                  <a:tcPr/>
                </a:tc>
              </a:tr>
              <a:tr h="227617">
                <a:tc rowSpan="5">
                  <a:txBody>
                    <a:bodyPr/>
                    <a:lstStyle/>
                    <a:p>
                      <a:pPr marL="457200" algn="ctr" rtl="1">
                        <a:lnSpc>
                          <a:spcPct val="115000"/>
                        </a:lnSpc>
                        <a:spcAft>
                          <a:spcPts val="300"/>
                        </a:spcAft>
                      </a:pPr>
                      <a:r>
                        <a:rPr lang="ar-SA" sz="1200" b="1">
                          <a:solidFill>
                            <a:schemeClr val="tx1"/>
                          </a:solidFill>
                          <a:effectLst/>
                        </a:rPr>
                        <a:t>الصفات الشخصية</a:t>
                      </a:r>
                      <a:endParaRPr lang="en-US" sz="1200" b="1">
                        <a:solidFill>
                          <a:schemeClr val="tx1"/>
                        </a:solidFill>
                        <a:effectLst/>
                        <a:latin typeface="Calibri"/>
                        <a:ea typeface="Calibri"/>
                        <a:cs typeface="Arial"/>
                      </a:endParaRPr>
                    </a:p>
                  </a:txBody>
                  <a:tcPr marL="25695" marR="25695" marT="7708" marB="0" anchor="ctr"/>
                </a:tc>
                <a:tc gridSpan="3">
                  <a:txBody>
                    <a:bodyPr/>
                    <a:lstStyle/>
                    <a:p>
                      <a:pPr marL="457200" algn="ctr" rtl="1">
                        <a:lnSpc>
                          <a:spcPct val="115000"/>
                        </a:lnSpc>
                        <a:spcAft>
                          <a:spcPts val="300"/>
                        </a:spcAft>
                      </a:pPr>
                      <a:r>
                        <a:rPr lang="ar-SA" sz="1200" b="1">
                          <a:solidFill>
                            <a:schemeClr val="tx1"/>
                          </a:solidFill>
                          <a:effectLst/>
                        </a:rPr>
                        <a:t>المظهر</a:t>
                      </a:r>
                      <a:endParaRPr lang="en-US" sz="1200" b="1">
                        <a:solidFill>
                          <a:schemeClr val="tx1"/>
                        </a:solidFill>
                        <a:effectLst/>
                        <a:latin typeface="Calibri"/>
                        <a:ea typeface="Calibri"/>
                        <a:cs typeface="Arial"/>
                      </a:endParaRPr>
                    </a:p>
                  </a:txBody>
                  <a:tcPr marL="25695" marR="25695" marT="7708" marB="0" anchor="ctr"/>
                </a:tc>
                <a:tc hMerge="1">
                  <a:txBody>
                    <a:bodyPr/>
                    <a:lstStyle/>
                    <a:p>
                      <a:pPr rtl="1"/>
                      <a:endParaRPr lang="ar-IQ"/>
                    </a:p>
                  </a:txBody>
                  <a:tcPr/>
                </a:tc>
                <a:tc hMerge="1">
                  <a:txBody>
                    <a:bodyPr/>
                    <a:lstStyle/>
                    <a:p>
                      <a:pPr rtl="1"/>
                      <a:endParaRPr lang="ar-IQ"/>
                    </a:p>
                  </a:txBody>
                  <a:tcPr/>
                </a:tc>
                <a:tc>
                  <a:txBody>
                    <a:bodyPr/>
                    <a:lstStyle/>
                    <a:p>
                      <a:pPr marL="457200" algn="ctr" rtl="1">
                        <a:lnSpc>
                          <a:spcPct val="115000"/>
                        </a:lnSpc>
                        <a:spcAft>
                          <a:spcPts val="300"/>
                        </a:spcAft>
                      </a:pPr>
                      <a:r>
                        <a:rPr lang="en-US" sz="1200" b="1">
                          <a:solidFill>
                            <a:schemeClr val="tx1"/>
                          </a:solidFill>
                          <a:effectLst/>
                        </a:rPr>
                        <a:t>10</a:t>
                      </a:r>
                      <a:endParaRPr lang="en-US" sz="1200" b="1">
                        <a:solidFill>
                          <a:schemeClr val="tx1"/>
                        </a:solidFill>
                        <a:effectLst/>
                        <a:latin typeface="Calibri"/>
                        <a:ea typeface="Calibri"/>
                        <a:cs typeface="Arial"/>
                      </a:endParaRPr>
                    </a:p>
                  </a:txBody>
                  <a:tcPr marL="25695" marR="25695" marT="7708" marB="0" anchor="ctr"/>
                </a:tc>
                <a:tc rowSpan="5">
                  <a:txBody>
                    <a:bodyPr/>
                    <a:lstStyle/>
                    <a:p>
                      <a:pPr rtl="1">
                        <a:lnSpc>
                          <a:spcPct val="115000"/>
                        </a:lnSpc>
                      </a:pPr>
                      <a:endParaRPr lang="en-US" sz="1200" b="1">
                        <a:solidFill>
                          <a:schemeClr val="tx1"/>
                        </a:solidFill>
                        <a:effectLst/>
                        <a:latin typeface="Calibri"/>
                      </a:endParaRPr>
                    </a:p>
                  </a:txBody>
                  <a:tcPr marL="25695" marR="25695" marT="7708" marB="0" anchor="ctr"/>
                </a:tc>
                <a:tc rowSpan="5" gridSpan="2">
                  <a:txBody>
                    <a:bodyPr/>
                    <a:lstStyle/>
                    <a:p>
                      <a:pPr rtl="1">
                        <a:lnSpc>
                          <a:spcPct val="115000"/>
                        </a:lnSpc>
                      </a:pPr>
                      <a:endParaRPr lang="en-US" sz="1200" b="1">
                        <a:solidFill>
                          <a:schemeClr val="tx1"/>
                        </a:solidFill>
                        <a:effectLst/>
                        <a:latin typeface="Calibri"/>
                      </a:endParaRPr>
                    </a:p>
                  </a:txBody>
                  <a:tcPr marL="25695" marR="25695" marT="7708" marB="0" anchor="ctr"/>
                </a:tc>
                <a:tc rowSpan="5" hMerge="1">
                  <a:txBody>
                    <a:bodyPr/>
                    <a:lstStyle/>
                    <a:p>
                      <a:pPr rtl="1"/>
                      <a:endParaRPr lang="ar-IQ"/>
                    </a:p>
                  </a:txBody>
                  <a:tcPr/>
                </a:tc>
              </a:tr>
              <a:tr h="227617">
                <a:tc vMerge="1">
                  <a:txBody>
                    <a:bodyPr/>
                    <a:lstStyle/>
                    <a:p>
                      <a:pPr rtl="1"/>
                      <a:endParaRPr lang="ar-IQ"/>
                    </a:p>
                  </a:txBody>
                  <a:tcPr/>
                </a:tc>
                <a:tc gridSpan="3">
                  <a:txBody>
                    <a:bodyPr/>
                    <a:lstStyle/>
                    <a:p>
                      <a:pPr marL="457200" algn="ctr" rtl="1">
                        <a:lnSpc>
                          <a:spcPct val="115000"/>
                        </a:lnSpc>
                        <a:spcAft>
                          <a:spcPts val="300"/>
                        </a:spcAft>
                      </a:pPr>
                      <a:r>
                        <a:rPr lang="ar-SA" sz="1200" b="1">
                          <a:solidFill>
                            <a:schemeClr val="tx1"/>
                          </a:solidFill>
                          <a:effectLst/>
                        </a:rPr>
                        <a:t>الأخلاق والسمعة</a:t>
                      </a:r>
                      <a:endParaRPr lang="en-US" sz="1200" b="1">
                        <a:solidFill>
                          <a:schemeClr val="tx1"/>
                        </a:solidFill>
                        <a:effectLst/>
                        <a:latin typeface="Calibri"/>
                        <a:ea typeface="Calibri"/>
                        <a:cs typeface="Arial"/>
                      </a:endParaRPr>
                    </a:p>
                  </a:txBody>
                  <a:tcPr marL="25695" marR="25695" marT="7708" marB="0" anchor="ctr"/>
                </a:tc>
                <a:tc hMerge="1">
                  <a:txBody>
                    <a:bodyPr/>
                    <a:lstStyle/>
                    <a:p>
                      <a:pPr rtl="1"/>
                      <a:endParaRPr lang="ar-IQ"/>
                    </a:p>
                  </a:txBody>
                  <a:tcPr/>
                </a:tc>
                <a:tc hMerge="1">
                  <a:txBody>
                    <a:bodyPr/>
                    <a:lstStyle/>
                    <a:p>
                      <a:pPr rtl="1"/>
                      <a:endParaRPr lang="ar-IQ"/>
                    </a:p>
                  </a:txBody>
                  <a:tcPr/>
                </a:tc>
                <a:tc>
                  <a:txBody>
                    <a:bodyPr/>
                    <a:lstStyle/>
                    <a:p>
                      <a:pPr marL="457200" algn="ctr" rtl="1">
                        <a:lnSpc>
                          <a:spcPct val="115000"/>
                        </a:lnSpc>
                        <a:spcAft>
                          <a:spcPts val="300"/>
                        </a:spcAft>
                      </a:pPr>
                      <a:r>
                        <a:rPr lang="en-US" sz="1200" b="1">
                          <a:solidFill>
                            <a:schemeClr val="tx1"/>
                          </a:solidFill>
                          <a:effectLst/>
                        </a:rPr>
                        <a:t>10</a:t>
                      </a:r>
                      <a:endParaRPr lang="en-US" sz="1200" b="1">
                        <a:solidFill>
                          <a:schemeClr val="tx1"/>
                        </a:solidFill>
                        <a:effectLst/>
                        <a:latin typeface="Calibri"/>
                        <a:ea typeface="Calibri"/>
                        <a:cs typeface="Arial"/>
                      </a:endParaRPr>
                    </a:p>
                  </a:txBody>
                  <a:tcPr marL="25695" marR="25695" marT="7708" marB="0" anchor="ctr"/>
                </a:tc>
                <a:tc vMerge="1">
                  <a:txBody>
                    <a:bodyPr/>
                    <a:lstStyle/>
                    <a:p>
                      <a:pPr rtl="1"/>
                      <a:endParaRPr lang="ar-IQ"/>
                    </a:p>
                  </a:txBody>
                  <a:tcPr/>
                </a:tc>
                <a:tc gridSpan="2" vMerge="1">
                  <a:txBody>
                    <a:bodyPr/>
                    <a:lstStyle/>
                    <a:p>
                      <a:pPr rtl="1"/>
                      <a:endParaRPr lang="ar-IQ"/>
                    </a:p>
                  </a:txBody>
                  <a:tcPr/>
                </a:tc>
                <a:tc hMerge="1" vMerge="1">
                  <a:txBody>
                    <a:bodyPr/>
                    <a:lstStyle/>
                    <a:p>
                      <a:pPr rtl="1"/>
                      <a:endParaRPr lang="ar-IQ"/>
                    </a:p>
                  </a:txBody>
                  <a:tcPr/>
                </a:tc>
              </a:tr>
              <a:tr h="203703">
                <a:tc vMerge="1">
                  <a:txBody>
                    <a:bodyPr/>
                    <a:lstStyle/>
                    <a:p>
                      <a:pPr rtl="1"/>
                      <a:endParaRPr lang="ar-IQ"/>
                    </a:p>
                  </a:txBody>
                  <a:tcPr/>
                </a:tc>
                <a:tc gridSpan="3">
                  <a:txBody>
                    <a:bodyPr/>
                    <a:lstStyle/>
                    <a:p>
                      <a:pPr marL="457200" algn="ctr" rtl="1">
                        <a:lnSpc>
                          <a:spcPct val="115000"/>
                        </a:lnSpc>
                        <a:spcAft>
                          <a:spcPts val="300"/>
                        </a:spcAft>
                      </a:pPr>
                      <a:r>
                        <a:rPr lang="ar-SA" sz="1200" b="1">
                          <a:solidFill>
                            <a:schemeClr val="tx1"/>
                          </a:solidFill>
                          <a:effectLst/>
                        </a:rPr>
                        <a:t>المزاج والطباع</a:t>
                      </a:r>
                      <a:endParaRPr lang="en-US" sz="1200" b="1">
                        <a:solidFill>
                          <a:schemeClr val="tx1"/>
                        </a:solidFill>
                        <a:effectLst/>
                        <a:latin typeface="Calibri"/>
                        <a:ea typeface="Calibri"/>
                        <a:cs typeface="Arial"/>
                      </a:endParaRPr>
                    </a:p>
                  </a:txBody>
                  <a:tcPr marL="25695" marR="25695" marT="7708" marB="0" anchor="ctr"/>
                </a:tc>
                <a:tc hMerge="1">
                  <a:txBody>
                    <a:bodyPr/>
                    <a:lstStyle/>
                    <a:p>
                      <a:pPr rtl="1"/>
                      <a:endParaRPr lang="ar-IQ"/>
                    </a:p>
                  </a:txBody>
                  <a:tcPr/>
                </a:tc>
                <a:tc hMerge="1">
                  <a:txBody>
                    <a:bodyPr/>
                    <a:lstStyle/>
                    <a:p>
                      <a:pPr rtl="1"/>
                      <a:endParaRPr lang="ar-IQ"/>
                    </a:p>
                  </a:txBody>
                  <a:tcPr/>
                </a:tc>
                <a:tc>
                  <a:txBody>
                    <a:bodyPr/>
                    <a:lstStyle/>
                    <a:p>
                      <a:pPr marL="457200" algn="ctr" rtl="1">
                        <a:lnSpc>
                          <a:spcPct val="115000"/>
                        </a:lnSpc>
                        <a:spcAft>
                          <a:spcPts val="300"/>
                        </a:spcAft>
                      </a:pPr>
                      <a:r>
                        <a:rPr lang="en-US" sz="1200" b="1">
                          <a:solidFill>
                            <a:schemeClr val="tx1"/>
                          </a:solidFill>
                          <a:effectLst/>
                        </a:rPr>
                        <a:t>5</a:t>
                      </a:r>
                      <a:endParaRPr lang="en-US" sz="1200" b="1">
                        <a:solidFill>
                          <a:schemeClr val="tx1"/>
                        </a:solidFill>
                        <a:effectLst/>
                        <a:latin typeface="Calibri"/>
                        <a:ea typeface="Calibri"/>
                        <a:cs typeface="Arial"/>
                      </a:endParaRPr>
                    </a:p>
                  </a:txBody>
                  <a:tcPr marL="25695" marR="25695" marT="7708" marB="0" anchor="ctr"/>
                </a:tc>
                <a:tc vMerge="1">
                  <a:txBody>
                    <a:bodyPr/>
                    <a:lstStyle/>
                    <a:p>
                      <a:pPr rtl="1"/>
                      <a:endParaRPr lang="ar-IQ"/>
                    </a:p>
                  </a:txBody>
                  <a:tcPr/>
                </a:tc>
                <a:tc gridSpan="2" vMerge="1">
                  <a:txBody>
                    <a:bodyPr/>
                    <a:lstStyle/>
                    <a:p>
                      <a:pPr rtl="1"/>
                      <a:endParaRPr lang="ar-IQ"/>
                    </a:p>
                  </a:txBody>
                  <a:tcPr/>
                </a:tc>
                <a:tc hMerge="1" vMerge="1">
                  <a:txBody>
                    <a:bodyPr/>
                    <a:lstStyle/>
                    <a:p>
                      <a:pPr rtl="1"/>
                      <a:endParaRPr lang="ar-IQ"/>
                    </a:p>
                  </a:txBody>
                  <a:tcPr/>
                </a:tc>
              </a:tr>
              <a:tr h="227617">
                <a:tc vMerge="1">
                  <a:txBody>
                    <a:bodyPr/>
                    <a:lstStyle/>
                    <a:p>
                      <a:pPr rtl="1"/>
                      <a:endParaRPr lang="ar-IQ"/>
                    </a:p>
                  </a:txBody>
                  <a:tcPr/>
                </a:tc>
                <a:tc gridSpan="3">
                  <a:txBody>
                    <a:bodyPr/>
                    <a:lstStyle/>
                    <a:p>
                      <a:pPr marL="457200" algn="ctr" rtl="1">
                        <a:lnSpc>
                          <a:spcPct val="115000"/>
                        </a:lnSpc>
                        <a:spcAft>
                          <a:spcPts val="300"/>
                        </a:spcAft>
                      </a:pPr>
                      <a:r>
                        <a:rPr lang="ar-SA" sz="1200" b="1">
                          <a:solidFill>
                            <a:schemeClr val="tx1"/>
                          </a:solidFill>
                          <a:effectLst/>
                        </a:rPr>
                        <a:t>المجموع</a:t>
                      </a:r>
                      <a:endParaRPr lang="en-US" sz="1200" b="1">
                        <a:solidFill>
                          <a:schemeClr val="tx1"/>
                        </a:solidFill>
                        <a:effectLst/>
                        <a:latin typeface="Calibri"/>
                        <a:ea typeface="Calibri"/>
                        <a:cs typeface="Arial"/>
                      </a:endParaRPr>
                    </a:p>
                  </a:txBody>
                  <a:tcPr marL="25695" marR="25695" marT="7708" marB="0" anchor="ctr"/>
                </a:tc>
                <a:tc hMerge="1">
                  <a:txBody>
                    <a:bodyPr/>
                    <a:lstStyle/>
                    <a:p>
                      <a:pPr rtl="1"/>
                      <a:endParaRPr lang="ar-IQ"/>
                    </a:p>
                  </a:txBody>
                  <a:tcPr/>
                </a:tc>
                <a:tc hMerge="1">
                  <a:txBody>
                    <a:bodyPr/>
                    <a:lstStyle/>
                    <a:p>
                      <a:pPr rtl="1"/>
                      <a:endParaRPr lang="ar-IQ"/>
                    </a:p>
                  </a:txBody>
                  <a:tcPr/>
                </a:tc>
                <a:tc>
                  <a:txBody>
                    <a:bodyPr/>
                    <a:lstStyle/>
                    <a:p>
                      <a:pPr marL="457200" algn="ctr" rtl="1">
                        <a:lnSpc>
                          <a:spcPct val="115000"/>
                        </a:lnSpc>
                        <a:spcAft>
                          <a:spcPts val="300"/>
                        </a:spcAft>
                      </a:pPr>
                      <a:r>
                        <a:rPr lang="en-US" sz="1200" b="1">
                          <a:solidFill>
                            <a:schemeClr val="tx1"/>
                          </a:solidFill>
                          <a:effectLst/>
                        </a:rPr>
                        <a:t>25</a:t>
                      </a:r>
                      <a:endParaRPr lang="en-US" sz="1200" b="1">
                        <a:solidFill>
                          <a:schemeClr val="tx1"/>
                        </a:solidFill>
                        <a:effectLst/>
                        <a:latin typeface="Calibri"/>
                        <a:ea typeface="Calibri"/>
                        <a:cs typeface="Arial"/>
                      </a:endParaRPr>
                    </a:p>
                  </a:txBody>
                  <a:tcPr marL="25695" marR="25695" marT="7708" marB="0" anchor="ctr"/>
                </a:tc>
                <a:tc vMerge="1">
                  <a:txBody>
                    <a:bodyPr/>
                    <a:lstStyle/>
                    <a:p>
                      <a:pPr rtl="1"/>
                      <a:endParaRPr lang="ar-IQ"/>
                    </a:p>
                  </a:txBody>
                  <a:tcPr/>
                </a:tc>
                <a:tc gridSpan="2" vMerge="1">
                  <a:txBody>
                    <a:bodyPr/>
                    <a:lstStyle/>
                    <a:p>
                      <a:pPr rtl="1"/>
                      <a:endParaRPr lang="ar-IQ"/>
                    </a:p>
                  </a:txBody>
                  <a:tcPr/>
                </a:tc>
                <a:tc hMerge="1" vMerge="1">
                  <a:txBody>
                    <a:bodyPr/>
                    <a:lstStyle/>
                    <a:p>
                      <a:pPr rtl="1"/>
                      <a:endParaRPr lang="ar-IQ"/>
                    </a:p>
                  </a:txBody>
                  <a:tcPr/>
                </a:tc>
              </a:tr>
              <a:tr h="227617">
                <a:tc vMerge="1">
                  <a:txBody>
                    <a:bodyPr/>
                    <a:lstStyle/>
                    <a:p>
                      <a:pPr rtl="1"/>
                      <a:endParaRPr lang="ar-IQ"/>
                    </a:p>
                  </a:txBody>
                  <a:tcPr/>
                </a:tc>
                <a:tc gridSpan="3">
                  <a:txBody>
                    <a:bodyPr/>
                    <a:lstStyle/>
                    <a:p>
                      <a:pPr marL="457200" algn="ctr" rtl="1">
                        <a:lnSpc>
                          <a:spcPct val="115000"/>
                        </a:lnSpc>
                        <a:spcAft>
                          <a:spcPts val="300"/>
                        </a:spcAft>
                      </a:pPr>
                      <a:r>
                        <a:rPr lang="ar-SA" sz="1200" b="1">
                          <a:solidFill>
                            <a:schemeClr val="tx1"/>
                          </a:solidFill>
                          <a:effectLst/>
                        </a:rPr>
                        <a:t>المجموع الكلي</a:t>
                      </a:r>
                      <a:endParaRPr lang="en-US" sz="1200" b="1">
                        <a:solidFill>
                          <a:schemeClr val="tx1"/>
                        </a:solidFill>
                        <a:effectLst/>
                        <a:latin typeface="Calibri"/>
                        <a:ea typeface="Calibri"/>
                        <a:cs typeface="Arial"/>
                      </a:endParaRPr>
                    </a:p>
                  </a:txBody>
                  <a:tcPr marL="25695" marR="25695" marT="7708" marB="0" anchor="ctr"/>
                </a:tc>
                <a:tc hMerge="1">
                  <a:txBody>
                    <a:bodyPr/>
                    <a:lstStyle/>
                    <a:p>
                      <a:pPr rtl="1"/>
                      <a:endParaRPr lang="ar-IQ"/>
                    </a:p>
                  </a:txBody>
                  <a:tcPr/>
                </a:tc>
                <a:tc hMerge="1">
                  <a:txBody>
                    <a:bodyPr/>
                    <a:lstStyle/>
                    <a:p>
                      <a:pPr rtl="1"/>
                      <a:endParaRPr lang="ar-IQ"/>
                    </a:p>
                  </a:txBody>
                  <a:tcPr/>
                </a:tc>
                <a:tc>
                  <a:txBody>
                    <a:bodyPr/>
                    <a:lstStyle/>
                    <a:p>
                      <a:pPr marL="457200" algn="ctr" rtl="1">
                        <a:lnSpc>
                          <a:spcPct val="115000"/>
                        </a:lnSpc>
                        <a:spcAft>
                          <a:spcPts val="300"/>
                        </a:spcAft>
                      </a:pPr>
                      <a:r>
                        <a:rPr lang="en-US" sz="1200" b="1">
                          <a:solidFill>
                            <a:schemeClr val="tx1"/>
                          </a:solidFill>
                          <a:effectLst/>
                        </a:rPr>
                        <a:t>100</a:t>
                      </a:r>
                      <a:endParaRPr lang="en-US" sz="1200" b="1">
                        <a:solidFill>
                          <a:schemeClr val="tx1"/>
                        </a:solidFill>
                        <a:effectLst/>
                        <a:latin typeface="Calibri"/>
                        <a:ea typeface="Calibri"/>
                        <a:cs typeface="Arial"/>
                      </a:endParaRPr>
                    </a:p>
                  </a:txBody>
                  <a:tcPr marL="25695" marR="25695" marT="7708" marB="0" anchor="ctr"/>
                </a:tc>
                <a:tc vMerge="1">
                  <a:txBody>
                    <a:bodyPr/>
                    <a:lstStyle/>
                    <a:p>
                      <a:pPr rtl="1"/>
                      <a:endParaRPr lang="ar-IQ"/>
                    </a:p>
                  </a:txBody>
                  <a:tcPr/>
                </a:tc>
                <a:tc gridSpan="2" vMerge="1">
                  <a:txBody>
                    <a:bodyPr/>
                    <a:lstStyle/>
                    <a:p>
                      <a:pPr rtl="1"/>
                      <a:endParaRPr lang="ar-IQ"/>
                    </a:p>
                  </a:txBody>
                  <a:tcPr/>
                </a:tc>
                <a:tc hMerge="1" vMerge="1">
                  <a:txBody>
                    <a:bodyPr/>
                    <a:lstStyle/>
                    <a:p>
                      <a:pPr rtl="1"/>
                      <a:endParaRPr lang="ar-IQ"/>
                    </a:p>
                  </a:txBody>
                  <a:tcPr/>
                </a:tc>
              </a:tr>
              <a:tr h="203703">
                <a:tc gridSpan="8">
                  <a:txBody>
                    <a:bodyPr/>
                    <a:lstStyle/>
                    <a:p>
                      <a:pPr marL="457200" algn="ctr" rtl="1">
                        <a:lnSpc>
                          <a:spcPct val="115000"/>
                        </a:lnSpc>
                        <a:spcAft>
                          <a:spcPts val="300"/>
                        </a:spcAft>
                      </a:pPr>
                      <a:r>
                        <a:rPr lang="ar-SA" sz="1200" b="1">
                          <a:solidFill>
                            <a:schemeClr val="tx1"/>
                          </a:solidFill>
                          <a:effectLst/>
                        </a:rPr>
                        <a:t>التقييم العام</a:t>
                      </a:r>
                      <a:endParaRPr lang="en-US" sz="1200" b="1">
                        <a:solidFill>
                          <a:schemeClr val="tx1"/>
                        </a:solidFill>
                        <a:effectLst/>
                        <a:latin typeface="Calibri"/>
                        <a:ea typeface="Calibri"/>
                        <a:cs typeface="Arial"/>
                      </a:endParaRPr>
                    </a:p>
                  </a:txBody>
                  <a:tcPr marL="25695" marR="25695" marT="7708" marB="0" anchor="ct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r h="587537">
                <a:tc gridSpan="2">
                  <a:txBody>
                    <a:bodyPr/>
                    <a:lstStyle/>
                    <a:p>
                      <a:pPr marL="457200" algn="ctr" rtl="1">
                        <a:lnSpc>
                          <a:spcPct val="115000"/>
                        </a:lnSpc>
                        <a:spcAft>
                          <a:spcPts val="300"/>
                        </a:spcAft>
                      </a:pPr>
                      <a:r>
                        <a:rPr lang="en-US" sz="1200" b="1">
                          <a:solidFill>
                            <a:schemeClr val="tx1"/>
                          </a:solidFill>
                          <a:effectLst/>
                        </a:rPr>
                        <a:t>100 – 90</a:t>
                      </a:r>
                      <a:endParaRPr lang="en-US" sz="1200" b="1">
                        <a:solidFill>
                          <a:schemeClr val="tx1"/>
                        </a:solidFill>
                        <a:effectLst/>
                        <a:latin typeface="Calibri"/>
                        <a:ea typeface="Calibri"/>
                        <a:cs typeface="Arial"/>
                      </a:endParaRPr>
                    </a:p>
                  </a:txBody>
                  <a:tcPr marL="25695" marR="25695" marT="7708" marB="0" anchor="ctr"/>
                </a:tc>
                <a:tc hMerge="1">
                  <a:txBody>
                    <a:bodyPr/>
                    <a:lstStyle/>
                    <a:p>
                      <a:pPr rtl="1"/>
                      <a:endParaRPr lang="ar-IQ"/>
                    </a:p>
                  </a:txBody>
                  <a:tcPr/>
                </a:tc>
                <a:tc>
                  <a:txBody>
                    <a:bodyPr/>
                    <a:lstStyle/>
                    <a:p>
                      <a:pPr marL="457200" algn="ctr" rtl="1">
                        <a:lnSpc>
                          <a:spcPct val="115000"/>
                        </a:lnSpc>
                        <a:spcAft>
                          <a:spcPts val="300"/>
                        </a:spcAft>
                      </a:pPr>
                      <a:r>
                        <a:rPr lang="en-US" sz="1200" b="1">
                          <a:solidFill>
                            <a:schemeClr val="tx1"/>
                          </a:solidFill>
                          <a:effectLst/>
                        </a:rPr>
                        <a:t>89 – 80 </a:t>
                      </a:r>
                      <a:endParaRPr lang="en-US" sz="1200" b="1">
                        <a:solidFill>
                          <a:schemeClr val="tx1"/>
                        </a:solidFill>
                        <a:effectLst/>
                        <a:latin typeface="Calibri"/>
                        <a:ea typeface="Calibri"/>
                        <a:cs typeface="Arial"/>
                      </a:endParaRPr>
                    </a:p>
                  </a:txBody>
                  <a:tcPr marL="25695" marR="25695" marT="7708" marB="0" anchor="ctr"/>
                </a:tc>
                <a:tc gridSpan="2">
                  <a:txBody>
                    <a:bodyPr/>
                    <a:lstStyle/>
                    <a:p>
                      <a:pPr marL="457200" algn="ctr" rtl="1">
                        <a:lnSpc>
                          <a:spcPct val="115000"/>
                        </a:lnSpc>
                        <a:spcAft>
                          <a:spcPts val="300"/>
                        </a:spcAft>
                      </a:pPr>
                      <a:r>
                        <a:rPr lang="en-US" sz="1200" b="1" dirty="0">
                          <a:solidFill>
                            <a:schemeClr val="tx1"/>
                          </a:solidFill>
                          <a:effectLst/>
                        </a:rPr>
                        <a:t>79 – 70 </a:t>
                      </a:r>
                      <a:endParaRPr lang="en-US" sz="1200" b="1" dirty="0">
                        <a:solidFill>
                          <a:schemeClr val="tx1"/>
                        </a:solidFill>
                        <a:effectLst/>
                        <a:latin typeface="Calibri"/>
                        <a:ea typeface="Calibri"/>
                        <a:cs typeface="Arial"/>
                      </a:endParaRPr>
                    </a:p>
                  </a:txBody>
                  <a:tcPr marL="25695" marR="25695" marT="7708" marB="0" anchor="ctr"/>
                </a:tc>
                <a:tc hMerge="1">
                  <a:txBody>
                    <a:bodyPr/>
                    <a:lstStyle/>
                    <a:p>
                      <a:pPr rtl="1"/>
                      <a:endParaRPr lang="ar-IQ"/>
                    </a:p>
                  </a:txBody>
                  <a:tcPr/>
                </a:tc>
                <a:tc gridSpan="2">
                  <a:txBody>
                    <a:bodyPr/>
                    <a:lstStyle/>
                    <a:p>
                      <a:pPr marL="457200" algn="ctr" rtl="1">
                        <a:lnSpc>
                          <a:spcPct val="115000"/>
                        </a:lnSpc>
                        <a:spcAft>
                          <a:spcPts val="300"/>
                        </a:spcAft>
                      </a:pPr>
                      <a:r>
                        <a:rPr lang="en-US" sz="1200" b="1">
                          <a:solidFill>
                            <a:schemeClr val="tx1"/>
                          </a:solidFill>
                          <a:effectLst/>
                        </a:rPr>
                        <a:t>69 – 50 </a:t>
                      </a:r>
                      <a:endParaRPr lang="en-US" sz="1200" b="1">
                        <a:solidFill>
                          <a:schemeClr val="tx1"/>
                        </a:solidFill>
                        <a:effectLst/>
                        <a:latin typeface="Calibri"/>
                        <a:ea typeface="Calibri"/>
                        <a:cs typeface="Arial"/>
                      </a:endParaRPr>
                    </a:p>
                  </a:txBody>
                  <a:tcPr marL="25695" marR="25695" marT="7708" marB="0" anchor="ctr"/>
                </a:tc>
                <a:tc hMerge="1">
                  <a:txBody>
                    <a:bodyPr/>
                    <a:lstStyle/>
                    <a:p>
                      <a:pPr rtl="1"/>
                      <a:endParaRPr lang="ar-IQ"/>
                    </a:p>
                  </a:txBody>
                  <a:tcPr/>
                </a:tc>
                <a:tc>
                  <a:txBody>
                    <a:bodyPr/>
                    <a:lstStyle/>
                    <a:p>
                      <a:pPr marL="457200" algn="ctr" rtl="1">
                        <a:lnSpc>
                          <a:spcPct val="115000"/>
                        </a:lnSpc>
                        <a:spcAft>
                          <a:spcPts val="300"/>
                        </a:spcAft>
                      </a:pPr>
                      <a:r>
                        <a:rPr lang="ar-JO" sz="1200" b="1">
                          <a:solidFill>
                            <a:schemeClr val="tx1"/>
                          </a:solidFill>
                          <a:effectLst/>
                        </a:rPr>
                        <a:t> أقل من </a:t>
                      </a:r>
                      <a:r>
                        <a:rPr lang="en-US" sz="1200" b="1">
                          <a:solidFill>
                            <a:schemeClr val="tx1"/>
                          </a:solidFill>
                          <a:effectLst/>
                        </a:rPr>
                        <a:t>50</a:t>
                      </a:r>
                      <a:endParaRPr lang="en-US" sz="1200" b="1">
                        <a:solidFill>
                          <a:schemeClr val="tx1"/>
                        </a:solidFill>
                        <a:effectLst/>
                        <a:latin typeface="Calibri"/>
                        <a:ea typeface="Calibri"/>
                        <a:cs typeface="Arial"/>
                      </a:endParaRPr>
                    </a:p>
                  </a:txBody>
                  <a:tcPr marL="25695" marR="25695" marT="7708" marB="0" anchor="ctr"/>
                </a:tc>
              </a:tr>
              <a:tr h="397817">
                <a:tc gridSpan="2">
                  <a:txBody>
                    <a:bodyPr/>
                    <a:lstStyle/>
                    <a:p>
                      <a:pPr marL="457200" algn="ctr" rtl="1">
                        <a:lnSpc>
                          <a:spcPct val="115000"/>
                        </a:lnSpc>
                        <a:spcAft>
                          <a:spcPts val="300"/>
                        </a:spcAft>
                      </a:pPr>
                      <a:r>
                        <a:rPr lang="ar-SA" sz="1200" b="1">
                          <a:solidFill>
                            <a:schemeClr val="tx1"/>
                          </a:solidFill>
                          <a:effectLst/>
                        </a:rPr>
                        <a:t>ممتاز</a:t>
                      </a:r>
                      <a:endParaRPr lang="en-US" sz="1200" b="1">
                        <a:solidFill>
                          <a:schemeClr val="tx1"/>
                        </a:solidFill>
                        <a:effectLst/>
                        <a:latin typeface="Calibri"/>
                        <a:ea typeface="Calibri"/>
                        <a:cs typeface="Arial"/>
                      </a:endParaRPr>
                    </a:p>
                  </a:txBody>
                  <a:tcPr marL="25695" marR="25695" marT="7708" marB="0" anchor="ctr"/>
                </a:tc>
                <a:tc hMerge="1">
                  <a:txBody>
                    <a:bodyPr/>
                    <a:lstStyle/>
                    <a:p>
                      <a:pPr rtl="1"/>
                      <a:endParaRPr lang="ar-IQ"/>
                    </a:p>
                  </a:txBody>
                  <a:tcPr/>
                </a:tc>
                <a:tc>
                  <a:txBody>
                    <a:bodyPr/>
                    <a:lstStyle/>
                    <a:p>
                      <a:pPr marL="457200" algn="ctr" rtl="1">
                        <a:lnSpc>
                          <a:spcPct val="115000"/>
                        </a:lnSpc>
                        <a:spcAft>
                          <a:spcPts val="300"/>
                        </a:spcAft>
                      </a:pPr>
                      <a:r>
                        <a:rPr lang="ar-JO" sz="1200" b="1">
                          <a:solidFill>
                            <a:schemeClr val="tx1"/>
                          </a:solidFill>
                          <a:effectLst/>
                        </a:rPr>
                        <a:t>جيد جداً</a:t>
                      </a:r>
                      <a:endParaRPr lang="en-US" sz="1200" b="1">
                        <a:solidFill>
                          <a:schemeClr val="tx1"/>
                        </a:solidFill>
                        <a:effectLst/>
                        <a:latin typeface="Calibri"/>
                        <a:ea typeface="Calibri"/>
                        <a:cs typeface="Arial"/>
                      </a:endParaRPr>
                    </a:p>
                  </a:txBody>
                  <a:tcPr marL="25695" marR="25695" marT="7708" marB="0" anchor="ctr"/>
                </a:tc>
                <a:tc gridSpan="2">
                  <a:txBody>
                    <a:bodyPr/>
                    <a:lstStyle/>
                    <a:p>
                      <a:pPr marL="457200" algn="ctr" rtl="1">
                        <a:lnSpc>
                          <a:spcPct val="115000"/>
                        </a:lnSpc>
                        <a:spcAft>
                          <a:spcPts val="300"/>
                        </a:spcAft>
                      </a:pPr>
                      <a:r>
                        <a:rPr lang="ar-JO" sz="1200" b="1">
                          <a:solidFill>
                            <a:schemeClr val="tx1"/>
                          </a:solidFill>
                          <a:effectLst/>
                        </a:rPr>
                        <a:t>جيد</a:t>
                      </a:r>
                      <a:endParaRPr lang="en-US" sz="1200" b="1">
                        <a:solidFill>
                          <a:schemeClr val="tx1"/>
                        </a:solidFill>
                        <a:effectLst/>
                        <a:latin typeface="Calibri"/>
                        <a:ea typeface="Calibri"/>
                        <a:cs typeface="Arial"/>
                      </a:endParaRPr>
                    </a:p>
                  </a:txBody>
                  <a:tcPr marL="25695" marR="25695" marT="7708" marB="0" anchor="ctr"/>
                </a:tc>
                <a:tc hMerge="1">
                  <a:txBody>
                    <a:bodyPr/>
                    <a:lstStyle/>
                    <a:p>
                      <a:pPr rtl="1"/>
                      <a:endParaRPr lang="ar-IQ"/>
                    </a:p>
                  </a:txBody>
                  <a:tcPr/>
                </a:tc>
                <a:tc gridSpan="2">
                  <a:txBody>
                    <a:bodyPr/>
                    <a:lstStyle/>
                    <a:p>
                      <a:pPr marL="457200" algn="ctr" rtl="1">
                        <a:lnSpc>
                          <a:spcPct val="115000"/>
                        </a:lnSpc>
                        <a:spcAft>
                          <a:spcPts val="300"/>
                        </a:spcAft>
                      </a:pPr>
                      <a:r>
                        <a:rPr lang="ar-JO" sz="1200" b="1">
                          <a:solidFill>
                            <a:schemeClr val="tx1"/>
                          </a:solidFill>
                          <a:effectLst/>
                        </a:rPr>
                        <a:t>متوسط</a:t>
                      </a:r>
                      <a:endParaRPr lang="en-US" sz="1200" b="1">
                        <a:solidFill>
                          <a:schemeClr val="tx1"/>
                        </a:solidFill>
                        <a:effectLst/>
                        <a:latin typeface="Calibri"/>
                        <a:ea typeface="Calibri"/>
                        <a:cs typeface="Arial"/>
                      </a:endParaRPr>
                    </a:p>
                  </a:txBody>
                  <a:tcPr marL="25695" marR="25695" marT="7708" marB="0" anchor="ctr"/>
                </a:tc>
                <a:tc hMerge="1">
                  <a:txBody>
                    <a:bodyPr/>
                    <a:lstStyle/>
                    <a:p>
                      <a:pPr rtl="1"/>
                      <a:endParaRPr lang="ar-IQ"/>
                    </a:p>
                  </a:txBody>
                  <a:tcPr/>
                </a:tc>
                <a:tc>
                  <a:txBody>
                    <a:bodyPr/>
                    <a:lstStyle/>
                    <a:p>
                      <a:pPr marL="457200" algn="ctr" rtl="1">
                        <a:lnSpc>
                          <a:spcPct val="115000"/>
                        </a:lnSpc>
                        <a:spcAft>
                          <a:spcPts val="300"/>
                        </a:spcAft>
                      </a:pPr>
                      <a:r>
                        <a:rPr lang="ar-JO" sz="1200" b="1">
                          <a:solidFill>
                            <a:schemeClr val="tx1"/>
                          </a:solidFill>
                          <a:effectLst/>
                        </a:rPr>
                        <a:t>ضعيف</a:t>
                      </a:r>
                      <a:endParaRPr lang="en-US" sz="1200" b="1">
                        <a:solidFill>
                          <a:schemeClr val="tx1"/>
                        </a:solidFill>
                        <a:effectLst/>
                        <a:latin typeface="Calibri"/>
                        <a:ea typeface="Calibri"/>
                        <a:cs typeface="Arial"/>
                      </a:endParaRPr>
                    </a:p>
                  </a:txBody>
                  <a:tcPr marL="25695" marR="25695" marT="7708" marB="0" anchor="ctr"/>
                </a:tc>
              </a:tr>
              <a:tr h="441378">
                <a:tc gridSpan="8">
                  <a:txBody>
                    <a:bodyPr/>
                    <a:lstStyle/>
                    <a:p>
                      <a:pPr marL="386080" algn="justLow" rtl="1">
                        <a:lnSpc>
                          <a:spcPct val="115000"/>
                        </a:lnSpc>
                        <a:spcAft>
                          <a:spcPts val="300"/>
                        </a:spcAft>
                      </a:pPr>
                      <a:r>
                        <a:rPr lang="ar-SA" sz="1200" b="1">
                          <a:solidFill>
                            <a:schemeClr val="tx1"/>
                          </a:solidFill>
                          <a:effectLst/>
                        </a:rPr>
                        <a:t>الرئيس المباشر ..........................  التوقيع .....................</a:t>
                      </a:r>
                      <a:endParaRPr lang="en-US" sz="1200" b="1">
                        <a:solidFill>
                          <a:schemeClr val="tx1"/>
                        </a:solidFill>
                        <a:effectLst/>
                      </a:endParaRPr>
                    </a:p>
                    <a:p>
                      <a:pPr marL="386080" algn="justLow" rtl="1">
                        <a:lnSpc>
                          <a:spcPct val="115000"/>
                        </a:lnSpc>
                        <a:spcAft>
                          <a:spcPts val="300"/>
                        </a:spcAft>
                      </a:pPr>
                      <a:r>
                        <a:rPr lang="ar-SA" sz="1200" b="1">
                          <a:solidFill>
                            <a:schemeClr val="tx1"/>
                          </a:solidFill>
                          <a:effectLst/>
                        </a:rPr>
                        <a:t>المدير ..................................  التوقيع ......................</a:t>
                      </a:r>
                      <a:endParaRPr lang="en-US" sz="1200" b="1">
                        <a:solidFill>
                          <a:schemeClr val="tx1"/>
                        </a:solidFill>
                        <a:effectLst/>
                        <a:latin typeface="Calibri"/>
                        <a:ea typeface="Calibri"/>
                        <a:cs typeface="Arial"/>
                      </a:endParaRPr>
                    </a:p>
                  </a:txBody>
                  <a:tcPr marL="25695" marR="25695" marT="7708" marB="0" anchor="ct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r h="203703">
                <a:tc gridSpan="8">
                  <a:txBody>
                    <a:bodyPr/>
                    <a:lstStyle/>
                    <a:p>
                      <a:pPr marL="386080" algn="justLow" rtl="1">
                        <a:lnSpc>
                          <a:spcPct val="115000"/>
                        </a:lnSpc>
                        <a:spcAft>
                          <a:spcPts val="300"/>
                        </a:spcAft>
                      </a:pPr>
                      <a:r>
                        <a:rPr lang="ar-SA" sz="1200" b="1" dirty="0">
                          <a:solidFill>
                            <a:schemeClr val="tx1"/>
                          </a:solidFill>
                          <a:effectLst/>
                        </a:rPr>
                        <a:t>خاص باستخدام إدارة الموارد البشرية</a:t>
                      </a:r>
                      <a:endParaRPr lang="en-US" sz="1200" b="1" dirty="0">
                        <a:solidFill>
                          <a:schemeClr val="tx1"/>
                        </a:solidFill>
                        <a:effectLst/>
                        <a:latin typeface="Calibri"/>
                        <a:ea typeface="Calibri"/>
                        <a:cs typeface="Arial"/>
                      </a:endParaRPr>
                    </a:p>
                  </a:txBody>
                  <a:tcPr marL="25695" marR="25695" marT="7708" marB="0" anchor="ct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bl>
          </a:graphicData>
        </a:graphic>
      </p:graphicFrame>
    </p:spTree>
    <p:extLst>
      <p:ext uri="{BB962C8B-B14F-4D97-AF65-F5344CB8AC3E}">
        <p14:creationId xmlns:p14="http://schemas.microsoft.com/office/powerpoint/2010/main" val="31690104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899592" y="3356992"/>
            <a:ext cx="7540352" cy="669032"/>
          </a:xfrm>
        </p:spPr>
        <p:txBody>
          <a:bodyPr/>
          <a:lstStyle/>
          <a:p>
            <a:endParaRPr lang="ar-JO" dirty="0" smtClean="0">
              <a:solidFill>
                <a:srgbClr val="000054"/>
              </a:solidFill>
              <a:latin typeface="Times New Roman" pitchFamily="18" charset="0"/>
              <a:cs typeface="Arial" pitchFamily="34" charset="0"/>
            </a:endParaRPr>
          </a:p>
        </p:txBody>
      </p:sp>
      <p:sp>
        <p:nvSpPr>
          <p:cNvPr id="4" name="عنوان 3"/>
          <p:cNvSpPr>
            <a:spLocks noGrp="1"/>
          </p:cNvSpPr>
          <p:nvPr>
            <p:ph type="ctrTitle"/>
          </p:nvPr>
        </p:nvSpPr>
        <p:spPr>
          <a:xfrm>
            <a:off x="1339552" y="2458343"/>
            <a:ext cx="6400800" cy="682625"/>
          </a:xfrm>
        </p:spPr>
        <p:txBody>
          <a:bodyPr/>
          <a:lstStyle/>
          <a:p>
            <a:pPr algn="ctr"/>
            <a:r>
              <a:rPr lang="ar-IQ" sz="5400" dirty="0">
                <a:solidFill>
                  <a:srgbClr val="000054"/>
                </a:solidFill>
                <a:latin typeface="Times New Roman" pitchFamily="18" charset="0"/>
                <a:cs typeface="Arial" pitchFamily="34" charset="0"/>
              </a:rPr>
              <a:t>تقييم </a:t>
            </a:r>
            <a:r>
              <a:rPr lang="ar-JO" sz="5400" dirty="0" smtClean="0">
                <a:solidFill>
                  <a:srgbClr val="000054"/>
                </a:solidFill>
                <a:latin typeface="Times New Roman" pitchFamily="18" charset="0"/>
                <a:cs typeface="Arial" pitchFamily="34" charset="0"/>
              </a:rPr>
              <a:t>الأداء</a:t>
            </a:r>
            <a:endParaRPr lang="en-US" sz="5400" dirty="0"/>
          </a:p>
        </p:txBody>
      </p:sp>
      <p:pic>
        <p:nvPicPr>
          <p:cNvPr id="1026" name="Picture 2" descr="H:\sadiq sadiq\كتب موارد بشرية\صور للعرض\شعار الجامعة المستنصري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6098" y="90546"/>
            <a:ext cx="1970815" cy="196527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sadiq sadiq\كتب موارد بشرية\صور للعرض\شعار كلية الادارة والاقتصاد.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667" b="96889" l="1778" r="95556">
                        <a14:foregroundMark x1="13333" y1="39556" x2="20444" y2="32000"/>
                        <a14:foregroundMark x1="31556" y1="25333" x2="31556" y2="25333"/>
                        <a14:foregroundMark x1="41778" y1="12889" x2="41778" y2="12889"/>
                        <a14:foregroundMark x1="57333" y1="13778" x2="57333" y2="13778"/>
                        <a14:foregroundMark x1="49778" y1="13778" x2="49778" y2="13778"/>
                        <a14:foregroundMark x1="8889" y1="43111" x2="8889" y2="43111"/>
                        <a14:foregroundMark x1="4889" y1="50222" x2="4889" y2="50222"/>
                        <a14:foregroundMark x1="87556" y1="43111" x2="87556" y2="43111"/>
                        <a14:foregroundMark x1="94222" y1="52444" x2="94222" y2="52444"/>
                        <a14:foregroundMark x1="72889" y1="35111" x2="72889" y2="35111"/>
                        <a14:foregroundMark x1="78667" y1="37778" x2="78667" y2="37778"/>
                        <a14:foregroundMark x1="59556" y1="26667" x2="59556" y2="26667"/>
                        <a14:foregroundMark x1="56444" y1="14222" x2="56444" y2="22222"/>
                        <a14:foregroundMark x1="44000" y1="22222" x2="44000" y2="22222"/>
                        <a14:foregroundMark x1="49333" y1="10667" x2="49333" y2="10667"/>
                        <a14:foregroundMark x1="41778" y1="88444" x2="41778" y2="88444"/>
                        <a14:foregroundMark x1="55111" y1="89333" x2="55111" y2="89333"/>
                        <a14:foregroundMark x1="4889" y1="87111" x2="4889" y2="87111"/>
                        <a14:foregroundMark x1="85778" y1="90667" x2="85778" y2="90667"/>
                        <a14:foregroundMark x1="70667" y1="92444" x2="70667" y2="92444"/>
                        <a14:foregroundMark x1="18222" y1="90222" x2="18222" y2="90222"/>
                        <a14:backgroundMark x1="83111" y1="20889" x2="83111" y2="20889"/>
                        <a14:backgroundMark x1="84444" y1="32000" x2="84444" y2="32000"/>
                        <a14:backgroundMark x1="69778" y1="18667" x2="94667" y2="40889"/>
                      </a14:backgroundRemoval>
                    </a14:imgEffect>
                    <a14:imgEffect>
                      <a14:sharpenSoften amount="14000"/>
                    </a14:imgEffect>
                    <a14:imgEffect>
                      <a14:brightnessContrast contrast="-4000"/>
                    </a14:imgEffect>
                  </a14:imgLayer>
                </a14:imgProps>
              </a:ext>
              <a:ext uri="{28A0092B-C50C-407E-A947-70E740481C1C}">
                <a14:useLocalDpi xmlns:a14="http://schemas.microsoft.com/office/drawing/2010/main" val="0"/>
              </a:ext>
            </a:extLst>
          </a:blip>
          <a:srcRect/>
          <a:stretch>
            <a:fillRect/>
          </a:stretch>
        </p:blipFill>
        <p:spPr bwMode="auto">
          <a:xfrm>
            <a:off x="179512" y="-27384"/>
            <a:ext cx="2143125" cy="1965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53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
                                        <p:tgtEl>
                                          <p:spTgt spid="1026"/>
                                        </p:tgtEl>
                                      </p:cBhvr>
                                    </p:animEffect>
                                    <p:anim calcmode="lin" valueType="num">
                                      <p:cBhvr>
                                        <p:cTn id="8" dur="200" fill="hold"/>
                                        <p:tgtEl>
                                          <p:spTgt spid="1026"/>
                                        </p:tgtEl>
                                        <p:attrNameLst>
                                          <p:attrName>ppt_x</p:attrName>
                                        </p:attrNameLst>
                                      </p:cBhvr>
                                      <p:tavLst>
                                        <p:tav tm="0">
                                          <p:val>
                                            <p:strVal val="#ppt_x"/>
                                          </p:val>
                                        </p:tav>
                                        <p:tav tm="100000">
                                          <p:val>
                                            <p:strVal val="#ppt_x"/>
                                          </p:val>
                                        </p:tav>
                                      </p:tavLst>
                                    </p:anim>
                                    <p:anim calcmode="lin" valueType="num">
                                      <p:cBhvr>
                                        <p:cTn id="9" dur="2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200"/>
                                        <p:tgtEl>
                                          <p:spTgt spid="1027"/>
                                        </p:tgtEl>
                                      </p:cBhvr>
                                    </p:animEffect>
                                    <p:anim calcmode="lin" valueType="num">
                                      <p:cBhvr>
                                        <p:cTn id="13" dur="200" fill="hold"/>
                                        <p:tgtEl>
                                          <p:spTgt spid="1027"/>
                                        </p:tgtEl>
                                        <p:attrNameLst>
                                          <p:attrName>ppt_x</p:attrName>
                                        </p:attrNameLst>
                                      </p:cBhvr>
                                      <p:tavLst>
                                        <p:tav tm="0">
                                          <p:val>
                                            <p:strVal val="#ppt_x"/>
                                          </p:val>
                                        </p:tav>
                                        <p:tav tm="100000">
                                          <p:val>
                                            <p:strVal val="#ppt_x"/>
                                          </p:val>
                                        </p:tav>
                                      </p:tavLst>
                                    </p:anim>
                                    <p:anim calcmode="lin" valueType="num">
                                      <p:cBhvr>
                                        <p:cTn id="14" dur="200" fill="hold"/>
                                        <p:tgtEl>
                                          <p:spTgt spid="1027"/>
                                        </p:tgtEl>
                                        <p:attrNameLst>
                                          <p:attrName>ppt_y</p:attrName>
                                        </p:attrNameLst>
                                      </p:cBhvr>
                                      <p:tavLst>
                                        <p:tav tm="0">
                                          <p:val>
                                            <p:strVal val="#ppt_y+.1"/>
                                          </p:val>
                                        </p:tav>
                                        <p:tav tm="100000">
                                          <p:val>
                                            <p:strVal val="#ppt_y"/>
                                          </p:val>
                                        </p:tav>
                                      </p:tavLst>
                                    </p:anim>
                                  </p:childTnLst>
                                </p:cTn>
                              </p:par>
                            </p:childTnLst>
                          </p:cTn>
                        </p:par>
                        <p:par>
                          <p:cTn id="15" fill="hold">
                            <p:stCondLst>
                              <p:cond delay="2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
                                        <p:tgtEl>
                                          <p:spTgt spid="4"/>
                                        </p:tgtEl>
                                      </p:cBhvr>
                                    </p:animEffect>
                                  </p:childTnLst>
                                </p:cTn>
                              </p:par>
                            </p:childTnLst>
                          </p:cTn>
                        </p:par>
                        <p:par>
                          <p:cTn id="19" fill="hold">
                            <p:stCondLst>
                              <p:cond delay="300"/>
                            </p:stCondLst>
                            <p:childTnLst>
                              <p:par>
                                <p:cTn id="20" presetID="10" presetClass="entr" presetSubtype="0" fill="hold" grpId="0" nodeType="afterEffect" nodePh="1">
                                  <p:stCondLst>
                                    <p:cond delay="0"/>
                                  </p:stCondLst>
                                  <p:endCondLst>
                                    <p:cond evt="begin" delay="0">
                                      <p:tn val="20"/>
                                    </p:cond>
                                  </p:end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lvl="0" algn="r"/>
            <a:r>
              <a:rPr lang="ar-IQ" dirty="0"/>
              <a:t>3- </a:t>
            </a:r>
            <a:r>
              <a:rPr lang="ar-JO" dirty="0"/>
              <a:t>طريقة التدرج البياني </a:t>
            </a:r>
            <a:r>
              <a:rPr lang="ar-JO" dirty="0" smtClean="0"/>
              <a:t>السلوكي</a:t>
            </a:r>
            <a:endParaRPr lang="en-US" dirty="0"/>
          </a:p>
        </p:txBody>
      </p:sp>
      <p:sp>
        <p:nvSpPr>
          <p:cNvPr id="3" name="عنصر نائب للمحتوى 2"/>
          <p:cNvSpPr>
            <a:spLocks noGrp="1"/>
          </p:cNvSpPr>
          <p:nvPr>
            <p:ph idx="1"/>
          </p:nvPr>
        </p:nvSpPr>
        <p:spPr>
          <a:xfrm>
            <a:off x="107504" y="1219200"/>
            <a:ext cx="8731696" cy="4724400"/>
          </a:xfrm>
        </p:spPr>
        <p:txBody>
          <a:bodyPr/>
          <a:lstStyle/>
          <a:p>
            <a:r>
              <a:rPr lang="ar-JO" sz="2400" dirty="0" smtClean="0"/>
              <a:t>وضعت هذه الطريقة  للتغلب على مشاكل طريقة التدرج البياني بإدخال:</a:t>
            </a:r>
          </a:p>
          <a:p>
            <a:pPr marL="0" lvl="0" indent="0">
              <a:buNone/>
            </a:pPr>
            <a:r>
              <a:rPr lang="ar-JO" sz="2400" dirty="0"/>
              <a:t> </a:t>
            </a:r>
            <a:r>
              <a:rPr lang="ar-JO" sz="2400" dirty="0" smtClean="0"/>
              <a:t>        - الجوانب </a:t>
            </a:r>
            <a:r>
              <a:rPr lang="ar-JO" sz="2400" dirty="0"/>
              <a:t>السلوكية في التقييم.</a:t>
            </a:r>
            <a:endParaRPr lang="en-US" sz="2400" dirty="0"/>
          </a:p>
          <a:p>
            <a:pPr marL="0" lvl="0" indent="0">
              <a:buNone/>
            </a:pPr>
            <a:r>
              <a:rPr lang="ar-JO" sz="2400" dirty="0" smtClean="0"/>
              <a:t>         - والوقائع </a:t>
            </a:r>
            <a:r>
              <a:rPr lang="ar-JO" sz="2400" dirty="0"/>
              <a:t>الحرجة للموظف المراد تقييم أدائه.</a:t>
            </a:r>
            <a:endParaRPr lang="en-US" sz="2400" dirty="0"/>
          </a:p>
          <a:p>
            <a:r>
              <a:rPr lang="ar-JO" sz="2400" b="1" dirty="0" smtClean="0"/>
              <a:t>تتميز</a:t>
            </a:r>
            <a:r>
              <a:rPr lang="ar-JO" sz="2400" dirty="0" smtClean="0"/>
              <a:t> هذه الطريقة:</a:t>
            </a:r>
          </a:p>
          <a:p>
            <a:pPr marL="0" indent="0">
              <a:buNone/>
            </a:pPr>
            <a:r>
              <a:rPr lang="ar-JO" sz="2400" dirty="0" smtClean="0"/>
              <a:t> - بالدقة في القياس                       - مقاييس التقييم واضحة ومتعددة </a:t>
            </a:r>
          </a:p>
          <a:p>
            <a:pPr marL="0" indent="0">
              <a:buNone/>
            </a:pPr>
            <a:r>
              <a:rPr lang="ar-JO" sz="2400" dirty="0" smtClean="0"/>
              <a:t> - نماذج سلوكيات الاداء اعدت بدقة   </a:t>
            </a:r>
            <a:r>
              <a:rPr lang="ar-JO" sz="2400" dirty="0"/>
              <a:t>- بالإمكان ربط هذه السلوكيات بمقاييس </a:t>
            </a:r>
            <a:r>
              <a:rPr lang="ar-JO" sz="2400" dirty="0" smtClean="0"/>
              <a:t>معروفة    </a:t>
            </a:r>
          </a:p>
          <a:p>
            <a:pPr marL="0" indent="0">
              <a:buNone/>
            </a:pPr>
            <a:r>
              <a:rPr lang="ar-JO" sz="2400" b="1" dirty="0"/>
              <a:t>ولعل</a:t>
            </a:r>
            <a:r>
              <a:rPr lang="ar-JO" sz="2400" dirty="0" smtClean="0"/>
              <a:t> </a:t>
            </a:r>
            <a:r>
              <a:rPr lang="ar-JO" sz="2400" b="1" dirty="0"/>
              <a:t>ابرز عيوبها </a:t>
            </a:r>
            <a:r>
              <a:rPr lang="ar-JO" sz="2400" dirty="0"/>
              <a:t>أن </a:t>
            </a:r>
            <a:r>
              <a:rPr lang="ar-JO" sz="2400" dirty="0" smtClean="0"/>
              <a:t>:</a:t>
            </a:r>
          </a:p>
          <a:p>
            <a:pPr marL="0" indent="0">
              <a:buNone/>
            </a:pPr>
            <a:r>
              <a:rPr lang="ar-JO" sz="2400" dirty="0" smtClean="0"/>
              <a:t>                  - ما </a:t>
            </a:r>
            <a:r>
              <a:rPr lang="ar-JO" sz="2400" dirty="0"/>
              <a:t>يعتبر سلوك متميز خلال فترة قد لا يكون كذلك في مرحلة </a:t>
            </a:r>
            <a:r>
              <a:rPr lang="ar-JO" sz="2400" dirty="0" smtClean="0"/>
              <a:t>اخرى</a:t>
            </a:r>
          </a:p>
          <a:p>
            <a:pPr marL="0" indent="0">
              <a:buNone/>
            </a:pPr>
            <a:r>
              <a:rPr lang="ar-JO" sz="2400" dirty="0" smtClean="0"/>
              <a:t>                 - أنها </a:t>
            </a:r>
            <a:r>
              <a:rPr lang="ar-JO" sz="2400" dirty="0"/>
              <a:t>طريقة معقدة وتحتاج الى مجهود ووقت </a:t>
            </a:r>
            <a:r>
              <a:rPr lang="ar-JO" sz="2400" dirty="0" smtClean="0"/>
              <a:t>كبير.</a:t>
            </a:r>
          </a:p>
          <a:p>
            <a:pPr marL="0" indent="0">
              <a:buNone/>
            </a:pPr>
            <a:r>
              <a:rPr lang="ar-JO" sz="2400" dirty="0" smtClean="0"/>
              <a:t>                 - انها </a:t>
            </a:r>
            <a:r>
              <a:rPr lang="ar-JO" sz="2400" dirty="0"/>
              <a:t>تتطلب عدة نماذج للتصميم ووفقاً لكل وظيفة او كل </a:t>
            </a:r>
            <a:r>
              <a:rPr lang="ar-JO" sz="2400" dirty="0" smtClean="0"/>
              <a:t>مجموعة.</a:t>
            </a:r>
            <a:endParaRPr lang="en-US" dirty="0"/>
          </a:p>
        </p:txBody>
      </p:sp>
    </p:spTree>
    <p:extLst>
      <p:ext uri="{BB962C8B-B14F-4D97-AF65-F5344CB8AC3E}">
        <p14:creationId xmlns:p14="http://schemas.microsoft.com/office/powerpoint/2010/main" val="280625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 name="مربع نص 5"/>
          <p:cNvSpPr txBox="1"/>
          <p:nvPr/>
        </p:nvSpPr>
        <p:spPr>
          <a:xfrm>
            <a:off x="1187624" y="260648"/>
            <a:ext cx="8352928" cy="707886"/>
          </a:xfrm>
          <a:prstGeom prst="rect">
            <a:avLst/>
          </a:prstGeom>
          <a:noFill/>
        </p:spPr>
        <p:txBody>
          <a:bodyPr wrap="square" rtlCol="1">
            <a:spAutoFit/>
          </a:bodyPr>
          <a:lstStyle/>
          <a:p>
            <a:pPr algn="ctr" rtl="1"/>
            <a:r>
              <a:rPr lang="ar-JO" sz="2000" b="1" dirty="0" smtClean="0"/>
              <a:t>الشكل </a:t>
            </a:r>
            <a:r>
              <a:rPr lang="ar-JO" sz="2000" b="1" dirty="0"/>
              <a:t>(3) </a:t>
            </a:r>
            <a:r>
              <a:rPr lang="ar-SA" sz="2000" b="1" dirty="0"/>
              <a:t>نموذج لطريقة التدرج البياني السلوكي </a:t>
            </a:r>
            <a:r>
              <a:rPr lang="en-US" sz="2000" b="1" dirty="0" smtClean="0"/>
              <a:t>BARS</a:t>
            </a:r>
            <a:r>
              <a:rPr lang="ar-SA" sz="2000" b="1" dirty="0" smtClean="0"/>
              <a:t> </a:t>
            </a:r>
            <a:r>
              <a:rPr lang="ar-SA" sz="2000" b="1" dirty="0"/>
              <a:t>في تقييم أداء مبرمج حاسب آلي (مسؤولية استخدام المهارات الفنية والإنجاز)</a:t>
            </a:r>
            <a:endParaRPr lang="en-US" sz="2000" b="1" dirty="0"/>
          </a:p>
        </p:txBody>
      </p:sp>
      <p:graphicFrame>
        <p:nvGraphicFramePr>
          <p:cNvPr id="3" name="جدول 2"/>
          <p:cNvGraphicFramePr>
            <a:graphicFrameLocks noGrp="1"/>
          </p:cNvGraphicFramePr>
          <p:nvPr>
            <p:extLst>
              <p:ext uri="{D42A27DB-BD31-4B8C-83A1-F6EECF244321}">
                <p14:modId xmlns:p14="http://schemas.microsoft.com/office/powerpoint/2010/main" val="3064021499"/>
              </p:ext>
            </p:extLst>
          </p:nvPr>
        </p:nvGraphicFramePr>
        <p:xfrm>
          <a:off x="899592" y="1040543"/>
          <a:ext cx="7560839" cy="5646957"/>
        </p:xfrm>
        <a:graphic>
          <a:graphicData uri="http://schemas.openxmlformats.org/drawingml/2006/table">
            <a:tbl>
              <a:tblPr rtl="1" firstRow="1" firstCol="1" bandRow="1">
                <a:tableStyleId>{5C22544A-7EE6-4342-B048-85BDC9FD1C3A}</a:tableStyleId>
              </a:tblPr>
              <a:tblGrid>
                <a:gridCol w="2054453"/>
                <a:gridCol w="1005171"/>
                <a:gridCol w="4501215"/>
              </a:tblGrid>
              <a:tr h="642454">
                <a:tc gridSpan="3">
                  <a:txBody>
                    <a:bodyPr/>
                    <a:lstStyle/>
                    <a:p>
                      <a:pPr marL="26035" algn="r" rtl="1">
                        <a:lnSpc>
                          <a:spcPct val="115000"/>
                        </a:lnSpc>
                        <a:spcAft>
                          <a:spcPts val="300"/>
                        </a:spcAft>
                      </a:pPr>
                      <a:r>
                        <a:rPr lang="ar-SA" sz="1600" b="1" dirty="0">
                          <a:solidFill>
                            <a:schemeClr val="tx1"/>
                          </a:solidFill>
                          <a:effectLst/>
                        </a:rPr>
                        <a:t>اسم الموظف ............................  القسم ........................</a:t>
                      </a:r>
                      <a:endParaRPr lang="en-US" sz="1600" b="1" dirty="0">
                        <a:solidFill>
                          <a:schemeClr val="tx1"/>
                        </a:solidFill>
                        <a:effectLst/>
                      </a:endParaRPr>
                    </a:p>
                    <a:p>
                      <a:pPr marL="26035" algn="r" rtl="1">
                        <a:lnSpc>
                          <a:spcPct val="115000"/>
                        </a:lnSpc>
                        <a:spcAft>
                          <a:spcPts val="300"/>
                        </a:spcAft>
                      </a:pPr>
                      <a:r>
                        <a:rPr lang="ar-SA" sz="1600" b="1" dirty="0">
                          <a:solidFill>
                            <a:schemeClr val="tx1"/>
                          </a:solidFill>
                          <a:effectLst/>
                        </a:rPr>
                        <a:t>اسم القائم بالتقييم .......................  التاريخ    /    / </a:t>
                      </a:r>
                      <a:r>
                        <a:rPr lang="en-US" sz="1600" b="1" dirty="0">
                          <a:solidFill>
                            <a:schemeClr val="tx1"/>
                          </a:solidFill>
                          <a:effectLst/>
                        </a:rPr>
                        <a:t>2009</a:t>
                      </a:r>
                      <a:endParaRPr lang="en-US" sz="1600" b="1" dirty="0">
                        <a:solidFill>
                          <a:schemeClr val="tx1"/>
                        </a:solidFill>
                        <a:effectLst/>
                        <a:latin typeface="Calibri"/>
                        <a:ea typeface="Calibri"/>
                        <a:cs typeface="Arial"/>
                      </a:endParaRPr>
                    </a:p>
                  </a:txBody>
                  <a:tcPr marL="68580" marR="68580" marT="9525" marB="0" anchor="ctr"/>
                </a:tc>
                <a:tc hMerge="1">
                  <a:txBody>
                    <a:bodyPr/>
                    <a:lstStyle/>
                    <a:p>
                      <a:pPr rtl="1"/>
                      <a:endParaRPr lang="ar-IQ"/>
                    </a:p>
                  </a:txBody>
                  <a:tcPr/>
                </a:tc>
                <a:tc hMerge="1">
                  <a:txBody>
                    <a:bodyPr/>
                    <a:lstStyle/>
                    <a:p>
                      <a:pPr rtl="1"/>
                      <a:endParaRPr lang="ar-IQ"/>
                    </a:p>
                  </a:txBody>
                  <a:tcPr/>
                </a:tc>
              </a:tr>
              <a:tr h="584288">
                <a:tc gridSpan="3">
                  <a:txBody>
                    <a:bodyPr/>
                    <a:lstStyle/>
                    <a:p>
                      <a:pPr marL="26035" algn="r" rtl="1">
                        <a:lnSpc>
                          <a:spcPct val="115000"/>
                        </a:lnSpc>
                        <a:spcAft>
                          <a:spcPts val="300"/>
                        </a:spcAft>
                      </a:pPr>
                      <a:r>
                        <a:rPr lang="ar-SA" sz="1600" b="1" dirty="0">
                          <a:solidFill>
                            <a:schemeClr val="tx1"/>
                          </a:solidFill>
                          <a:effectLst/>
                        </a:rPr>
                        <a:t>التعليمات: اقرأ مجموعة السلوكيات التالية لعمل موظف ثم ضع علامة (</a:t>
                      </a:r>
                      <a:r>
                        <a:rPr lang="en-US" sz="1600" b="1" dirty="0">
                          <a:solidFill>
                            <a:schemeClr val="tx1"/>
                          </a:solidFill>
                          <a:effectLst/>
                          <a:sym typeface="Wingdings 2"/>
                        </a:rPr>
                        <a:t></a:t>
                      </a:r>
                      <a:r>
                        <a:rPr lang="ar-SA" sz="1600" b="1" dirty="0">
                          <a:solidFill>
                            <a:schemeClr val="tx1"/>
                          </a:solidFill>
                          <a:effectLst/>
                        </a:rPr>
                        <a:t>) أمام الحالة التي تنطبق عليه أكثر من غيرها.</a:t>
                      </a:r>
                      <a:endParaRPr lang="en-US" sz="1600" b="1" dirty="0">
                        <a:solidFill>
                          <a:schemeClr val="tx1"/>
                        </a:solidFill>
                        <a:effectLst/>
                        <a:latin typeface="Calibri"/>
                        <a:ea typeface="Calibri"/>
                        <a:cs typeface="Arial"/>
                      </a:endParaRPr>
                    </a:p>
                  </a:txBody>
                  <a:tcPr marL="68580" marR="68580" marT="9525" marB="0" anchor="ctr"/>
                </a:tc>
                <a:tc hMerge="1">
                  <a:txBody>
                    <a:bodyPr/>
                    <a:lstStyle/>
                    <a:p>
                      <a:pPr rtl="1"/>
                      <a:endParaRPr lang="ar-IQ"/>
                    </a:p>
                  </a:txBody>
                  <a:tcPr/>
                </a:tc>
                <a:tc hMerge="1">
                  <a:txBody>
                    <a:bodyPr/>
                    <a:lstStyle/>
                    <a:p>
                      <a:pPr rtl="1"/>
                      <a:endParaRPr lang="ar-IQ"/>
                    </a:p>
                  </a:txBody>
                  <a:tcPr/>
                </a:tc>
              </a:tr>
              <a:tr h="357146">
                <a:tc>
                  <a:txBody>
                    <a:bodyPr/>
                    <a:lstStyle/>
                    <a:p>
                      <a:pPr marL="26035" algn="ctr" rtl="1">
                        <a:lnSpc>
                          <a:spcPct val="115000"/>
                        </a:lnSpc>
                        <a:spcAft>
                          <a:spcPts val="300"/>
                        </a:spcAft>
                      </a:pPr>
                      <a:r>
                        <a:rPr lang="ar-SA" sz="1600" b="1">
                          <a:solidFill>
                            <a:schemeClr val="tx1"/>
                          </a:solidFill>
                          <a:effectLst/>
                        </a:rPr>
                        <a:t>درجات القياس</a:t>
                      </a:r>
                      <a:endParaRPr lang="en-US" sz="1600" b="1">
                        <a:solidFill>
                          <a:schemeClr val="tx1"/>
                        </a:solidFill>
                        <a:effectLst/>
                        <a:latin typeface="Calibri"/>
                        <a:ea typeface="Calibri"/>
                        <a:cs typeface="Arial"/>
                      </a:endParaRPr>
                    </a:p>
                  </a:txBody>
                  <a:tcPr marL="68580" marR="68580" marT="9525" marB="0" anchor="ctr"/>
                </a:tc>
                <a:tc>
                  <a:txBody>
                    <a:bodyPr/>
                    <a:lstStyle/>
                    <a:p>
                      <a:pPr rtl="1">
                        <a:lnSpc>
                          <a:spcPct val="115000"/>
                        </a:lnSpc>
                      </a:pPr>
                      <a:endParaRPr lang="en-US" sz="1600" b="1">
                        <a:solidFill>
                          <a:schemeClr val="tx1"/>
                        </a:solidFill>
                        <a:effectLst/>
                        <a:latin typeface="Calibri"/>
                      </a:endParaRPr>
                    </a:p>
                  </a:txBody>
                  <a:tcPr marL="68580" marR="68580" marT="9525" marB="0" anchor="ctr"/>
                </a:tc>
                <a:tc>
                  <a:txBody>
                    <a:bodyPr/>
                    <a:lstStyle/>
                    <a:p>
                      <a:pPr marL="26035" algn="ctr" rtl="1">
                        <a:lnSpc>
                          <a:spcPct val="150000"/>
                        </a:lnSpc>
                        <a:spcAft>
                          <a:spcPts val="300"/>
                        </a:spcAft>
                      </a:pPr>
                      <a:r>
                        <a:rPr lang="ar-SA" sz="1600" b="1">
                          <a:solidFill>
                            <a:schemeClr val="tx1"/>
                          </a:solidFill>
                          <a:effectLst/>
                        </a:rPr>
                        <a:t>سلوكيات الأداء</a:t>
                      </a:r>
                      <a:endParaRPr lang="en-US" sz="1600" b="1">
                        <a:solidFill>
                          <a:schemeClr val="tx1"/>
                        </a:solidFill>
                        <a:effectLst/>
                        <a:latin typeface="Calibri"/>
                        <a:ea typeface="Calibri"/>
                        <a:cs typeface="Arial"/>
                      </a:endParaRPr>
                    </a:p>
                  </a:txBody>
                  <a:tcPr marL="68580" marR="68580" marT="9525" marB="0" anchor="b"/>
                </a:tc>
              </a:tr>
              <a:tr h="4044930">
                <a:tc>
                  <a:txBody>
                    <a:bodyPr/>
                    <a:lstStyle/>
                    <a:p>
                      <a:pPr marL="26035" algn="ctr" rtl="1">
                        <a:lnSpc>
                          <a:spcPct val="115000"/>
                        </a:lnSpc>
                        <a:spcAft>
                          <a:spcPts val="300"/>
                        </a:spcAft>
                      </a:pPr>
                      <a:r>
                        <a:rPr lang="ar-SA" sz="1600" b="1">
                          <a:solidFill>
                            <a:schemeClr val="tx1"/>
                          </a:solidFill>
                          <a:effectLst/>
                        </a:rPr>
                        <a:t>ممتاز</a:t>
                      </a:r>
                      <a:endParaRPr lang="en-US" sz="1600" b="1">
                        <a:solidFill>
                          <a:schemeClr val="tx1"/>
                        </a:solidFill>
                        <a:effectLst/>
                      </a:endParaRPr>
                    </a:p>
                    <a:p>
                      <a:pPr marL="26035" algn="ctr" rtl="1">
                        <a:lnSpc>
                          <a:spcPct val="115000"/>
                        </a:lnSpc>
                        <a:spcAft>
                          <a:spcPts val="300"/>
                        </a:spcAft>
                      </a:pPr>
                      <a:r>
                        <a:rPr lang="en-US" sz="1600" b="1">
                          <a:solidFill>
                            <a:schemeClr val="tx1"/>
                          </a:solidFill>
                          <a:effectLst/>
                        </a:rPr>
                        <a:t> </a:t>
                      </a:r>
                    </a:p>
                    <a:p>
                      <a:pPr marL="26035" algn="ctr" rtl="1">
                        <a:lnSpc>
                          <a:spcPct val="115000"/>
                        </a:lnSpc>
                        <a:spcAft>
                          <a:spcPts val="300"/>
                        </a:spcAft>
                      </a:pPr>
                      <a:r>
                        <a:rPr lang="ar-SA" sz="1600" b="1">
                          <a:solidFill>
                            <a:schemeClr val="tx1"/>
                          </a:solidFill>
                          <a:effectLst/>
                        </a:rPr>
                        <a:t>جيد جداً</a:t>
                      </a:r>
                      <a:endParaRPr lang="en-US" sz="1600" b="1">
                        <a:solidFill>
                          <a:schemeClr val="tx1"/>
                        </a:solidFill>
                        <a:effectLst/>
                      </a:endParaRPr>
                    </a:p>
                    <a:p>
                      <a:pPr marL="26035" algn="ctr" rtl="1">
                        <a:lnSpc>
                          <a:spcPct val="115000"/>
                        </a:lnSpc>
                        <a:spcAft>
                          <a:spcPts val="300"/>
                        </a:spcAft>
                      </a:pPr>
                      <a:r>
                        <a:rPr lang="en-US" sz="1600" b="1">
                          <a:solidFill>
                            <a:schemeClr val="tx1"/>
                          </a:solidFill>
                          <a:effectLst/>
                        </a:rPr>
                        <a:t> </a:t>
                      </a:r>
                    </a:p>
                    <a:p>
                      <a:pPr marL="26035" algn="ctr" rtl="1">
                        <a:lnSpc>
                          <a:spcPct val="115000"/>
                        </a:lnSpc>
                        <a:spcAft>
                          <a:spcPts val="300"/>
                        </a:spcAft>
                      </a:pPr>
                      <a:r>
                        <a:rPr lang="ar-SA" sz="1600" b="1">
                          <a:solidFill>
                            <a:schemeClr val="tx1"/>
                          </a:solidFill>
                          <a:effectLst/>
                        </a:rPr>
                        <a:t>جيد</a:t>
                      </a:r>
                      <a:endParaRPr lang="en-US" sz="1600" b="1">
                        <a:solidFill>
                          <a:schemeClr val="tx1"/>
                        </a:solidFill>
                        <a:effectLst/>
                      </a:endParaRPr>
                    </a:p>
                    <a:p>
                      <a:pPr marL="26035" algn="ctr" rtl="1">
                        <a:lnSpc>
                          <a:spcPct val="115000"/>
                        </a:lnSpc>
                        <a:spcAft>
                          <a:spcPts val="300"/>
                        </a:spcAft>
                      </a:pPr>
                      <a:r>
                        <a:rPr lang="en-US" sz="1600" b="1">
                          <a:solidFill>
                            <a:schemeClr val="tx1"/>
                          </a:solidFill>
                          <a:effectLst/>
                        </a:rPr>
                        <a:t> </a:t>
                      </a:r>
                    </a:p>
                    <a:p>
                      <a:pPr marL="26035" algn="ctr" rtl="1">
                        <a:lnSpc>
                          <a:spcPct val="115000"/>
                        </a:lnSpc>
                        <a:spcAft>
                          <a:spcPts val="300"/>
                        </a:spcAft>
                      </a:pPr>
                      <a:r>
                        <a:rPr lang="ar-SA" sz="1600" b="1">
                          <a:solidFill>
                            <a:schemeClr val="tx1"/>
                          </a:solidFill>
                          <a:effectLst/>
                        </a:rPr>
                        <a:t>متوسط</a:t>
                      </a:r>
                      <a:endParaRPr lang="en-US" sz="1600" b="1">
                        <a:solidFill>
                          <a:schemeClr val="tx1"/>
                        </a:solidFill>
                        <a:effectLst/>
                      </a:endParaRPr>
                    </a:p>
                    <a:p>
                      <a:pPr marL="26035" algn="ctr" rtl="1">
                        <a:lnSpc>
                          <a:spcPct val="115000"/>
                        </a:lnSpc>
                        <a:spcAft>
                          <a:spcPts val="300"/>
                        </a:spcAft>
                      </a:pPr>
                      <a:r>
                        <a:rPr lang="en-US" sz="1600" b="1">
                          <a:solidFill>
                            <a:schemeClr val="tx1"/>
                          </a:solidFill>
                          <a:effectLst/>
                        </a:rPr>
                        <a:t> </a:t>
                      </a:r>
                    </a:p>
                    <a:p>
                      <a:pPr marL="26035" algn="ctr" rtl="1">
                        <a:lnSpc>
                          <a:spcPct val="115000"/>
                        </a:lnSpc>
                        <a:spcAft>
                          <a:spcPts val="300"/>
                        </a:spcAft>
                      </a:pPr>
                      <a:r>
                        <a:rPr lang="ar-SA" sz="1600" b="1">
                          <a:solidFill>
                            <a:schemeClr val="tx1"/>
                          </a:solidFill>
                          <a:effectLst/>
                        </a:rPr>
                        <a:t>ضعيف</a:t>
                      </a:r>
                      <a:endParaRPr lang="en-US" sz="1600" b="1">
                        <a:solidFill>
                          <a:schemeClr val="tx1"/>
                        </a:solidFill>
                        <a:effectLst/>
                        <a:latin typeface="Calibri"/>
                        <a:ea typeface="Calibri"/>
                        <a:cs typeface="Arial"/>
                      </a:endParaRPr>
                    </a:p>
                  </a:txBody>
                  <a:tcPr marL="68580" marR="68580" marT="9525" marB="0" anchor="ctr"/>
                </a:tc>
                <a:tc>
                  <a:txBody>
                    <a:bodyPr/>
                    <a:lstStyle/>
                    <a:p>
                      <a:pPr marL="342900" lvl="0" indent="-342900" algn="ctr" rtl="1">
                        <a:lnSpc>
                          <a:spcPct val="150000"/>
                        </a:lnSpc>
                        <a:spcAft>
                          <a:spcPts val="300"/>
                        </a:spcAft>
                        <a:buFont typeface="Symbol"/>
                        <a:buChar char=""/>
                        <a:tabLst>
                          <a:tab pos="457200" algn="l"/>
                        </a:tabLst>
                      </a:pPr>
                      <a:r>
                        <a:rPr lang="en-US" sz="1600" b="1" dirty="0">
                          <a:solidFill>
                            <a:schemeClr val="tx1"/>
                          </a:solidFill>
                          <a:effectLst/>
                        </a:rPr>
                        <a:t>10</a:t>
                      </a:r>
                    </a:p>
                    <a:p>
                      <a:pPr marL="342900" lvl="0" indent="-342900" algn="ctr" rtl="1">
                        <a:lnSpc>
                          <a:spcPct val="150000"/>
                        </a:lnSpc>
                        <a:spcAft>
                          <a:spcPts val="300"/>
                        </a:spcAft>
                        <a:buFont typeface="Symbol"/>
                        <a:buChar char=""/>
                        <a:tabLst>
                          <a:tab pos="457200" algn="l"/>
                        </a:tabLst>
                      </a:pPr>
                      <a:r>
                        <a:rPr lang="en-US" sz="1600" b="1" dirty="0">
                          <a:solidFill>
                            <a:schemeClr val="tx1"/>
                          </a:solidFill>
                          <a:effectLst/>
                        </a:rPr>
                        <a:t>9</a:t>
                      </a:r>
                    </a:p>
                    <a:p>
                      <a:pPr marL="342900" lvl="0" indent="-342900" algn="ctr" rtl="1">
                        <a:lnSpc>
                          <a:spcPct val="150000"/>
                        </a:lnSpc>
                        <a:spcAft>
                          <a:spcPts val="300"/>
                        </a:spcAft>
                        <a:buFont typeface="Symbol"/>
                        <a:buChar char=""/>
                        <a:tabLst>
                          <a:tab pos="457200" algn="l"/>
                        </a:tabLst>
                      </a:pPr>
                      <a:r>
                        <a:rPr lang="en-US" sz="1600" b="1" dirty="0">
                          <a:solidFill>
                            <a:schemeClr val="tx1"/>
                          </a:solidFill>
                          <a:effectLst/>
                        </a:rPr>
                        <a:t>8</a:t>
                      </a:r>
                    </a:p>
                    <a:p>
                      <a:pPr marL="342900" lvl="0" indent="-342900" algn="ctr" rtl="1">
                        <a:lnSpc>
                          <a:spcPct val="150000"/>
                        </a:lnSpc>
                        <a:spcAft>
                          <a:spcPts val="300"/>
                        </a:spcAft>
                        <a:buFont typeface="Symbol"/>
                        <a:buChar char=""/>
                        <a:tabLst>
                          <a:tab pos="457200" algn="l"/>
                        </a:tabLst>
                      </a:pPr>
                      <a:r>
                        <a:rPr lang="en-US" sz="1600" b="1" dirty="0">
                          <a:solidFill>
                            <a:schemeClr val="tx1"/>
                          </a:solidFill>
                          <a:effectLst/>
                        </a:rPr>
                        <a:t>7</a:t>
                      </a:r>
                    </a:p>
                    <a:p>
                      <a:pPr marL="342900" lvl="0" indent="-342900" algn="ctr" rtl="1">
                        <a:lnSpc>
                          <a:spcPct val="150000"/>
                        </a:lnSpc>
                        <a:spcAft>
                          <a:spcPts val="300"/>
                        </a:spcAft>
                        <a:buFont typeface="Symbol"/>
                        <a:buChar char=""/>
                        <a:tabLst>
                          <a:tab pos="457200" algn="l"/>
                        </a:tabLst>
                      </a:pPr>
                      <a:r>
                        <a:rPr lang="en-US" sz="1600" b="1" dirty="0">
                          <a:solidFill>
                            <a:schemeClr val="tx1"/>
                          </a:solidFill>
                          <a:effectLst/>
                        </a:rPr>
                        <a:t>6</a:t>
                      </a:r>
                    </a:p>
                    <a:p>
                      <a:pPr marL="342900" lvl="0" indent="-342900" algn="ctr" rtl="1">
                        <a:lnSpc>
                          <a:spcPct val="150000"/>
                        </a:lnSpc>
                        <a:spcAft>
                          <a:spcPts val="300"/>
                        </a:spcAft>
                        <a:buFont typeface="Symbol"/>
                        <a:buChar char=""/>
                        <a:tabLst>
                          <a:tab pos="457200" algn="l"/>
                        </a:tabLst>
                      </a:pPr>
                      <a:r>
                        <a:rPr lang="en-US" sz="1600" b="1" dirty="0">
                          <a:solidFill>
                            <a:schemeClr val="tx1"/>
                          </a:solidFill>
                          <a:effectLst/>
                        </a:rPr>
                        <a:t>5</a:t>
                      </a:r>
                    </a:p>
                    <a:p>
                      <a:pPr marL="342900" lvl="0" indent="-342900" algn="ctr" rtl="1">
                        <a:lnSpc>
                          <a:spcPct val="150000"/>
                        </a:lnSpc>
                        <a:spcAft>
                          <a:spcPts val="300"/>
                        </a:spcAft>
                        <a:buFont typeface="Symbol"/>
                        <a:buChar char=""/>
                        <a:tabLst>
                          <a:tab pos="457200" algn="l"/>
                        </a:tabLst>
                      </a:pPr>
                      <a:r>
                        <a:rPr lang="en-US" sz="1600" b="1" dirty="0">
                          <a:solidFill>
                            <a:schemeClr val="tx1"/>
                          </a:solidFill>
                          <a:effectLst/>
                        </a:rPr>
                        <a:t>4</a:t>
                      </a:r>
                    </a:p>
                    <a:p>
                      <a:pPr marL="342900" lvl="0" indent="-342900" algn="ctr" rtl="1">
                        <a:lnSpc>
                          <a:spcPct val="150000"/>
                        </a:lnSpc>
                        <a:spcAft>
                          <a:spcPts val="300"/>
                        </a:spcAft>
                        <a:buFont typeface="Symbol"/>
                        <a:buChar char=""/>
                        <a:tabLst>
                          <a:tab pos="457200" algn="l"/>
                        </a:tabLst>
                      </a:pPr>
                      <a:r>
                        <a:rPr lang="en-US" sz="1600" b="1" dirty="0">
                          <a:solidFill>
                            <a:schemeClr val="tx1"/>
                          </a:solidFill>
                          <a:effectLst/>
                        </a:rPr>
                        <a:t>3</a:t>
                      </a:r>
                    </a:p>
                    <a:p>
                      <a:pPr marL="342900" lvl="0" indent="-342900" algn="ctr" rtl="1">
                        <a:lnSpc>
                          <a:spcPct val="150000"/>
                        </a:lnSpc>
                        <a:spcAft>
                          <a:spcPts val="300"/>
                        </a:spcAft>
                        <a:buFont typeface="Symbol"/>
                        <a:buChar char=""/>
                        <a:tabLst>
                          <a:tab pos="457200" algn="l"/>
                        </a:tabLst>
                      </a:pPr>
                      <a:r>
                        <a:rPr lang="en-US" sz="1600" b="1" dirty="0">
                          <a:solidFill>
                            <a:schemeClr val="tx1"/>
                          </a:solidFill>
                          <a:effectLst/>
                        </a:rPr>
                        <a:t>2</a:t>
                      </a:r>
                    </a:p>
                    <a:p>
                      <a:pPr marL="342900" lvl="0" indent="-342900" algn="ctr" rtl="1">
                        <a:lnSpc>
                          <a:spcPct val="150000"/>
                        </a:lnSpc>
                        <a:spcAft>
                          <a:spcPts val="300"/>
                        </a:spcAft>
                        <a:buFont typeface="Symbol"/>
                        <a:buChar char=""/>
                        <a:tabLst>
                          <a:tab pos="457200" algn="l"/>
                        </a:tabLst>
                      </a:pPr>
                      <a:r>
                        <a:rPr lang="en-US" sz="1600" b="1" dirty="0">
                          <a:solidFill>
                            <a:schemeClr val="tx1"/>
                          </a:solidFill>
                          <a:effectLst/>
                        </a:rPr>
                        <a:t>1</a:t>
                      </a:r>
                      <a:endParaRPr lang="en-US" sz="1600" b="1" dirty="0">
                        <a:solidFill>
                          <a:schemeClr val="tx1"/>
                        </a:solidFill>
                        <a:effectLst/>
                        <a:latin typeface="Calibri"/>
                        <a:ea typeface="Calibri"/>
                        <a:cs typeface="Arial"/>
                      </a:endParaRPr>
                    </a:p>
                  </a:txBody>
                  <a:tcPr marL="68580" marR="68580" marT="9525" marB="0" anchor="ctr"/>
                </a:tc>
                <a:tc>
                  <a:txBody>
                    <a:bodyPr/>
                    <a:lstStyle/>
                    <a:p>
                      <a:pPr marL="342900" lvl="0" indent="-342900" algn="r" rtl="1">
                        <a:lnSpc>
                          <a:spcPct val="150000"/>
                        </a:lnSpc>
                        <a:spcAft>
                          <a:spcPts val="300"/>
                        </a:spcAft>
                        <a:buFont typeface="Symbol"/>
                        <a:buChar char=""/>
                        <a:tabLst>
                          <a:tab pos="457200" algn="l"/>
                        </a:tabLst>
                      </a:pPr>
                      <a:r>
                        <a:rPr lang="ar-SA" sz="1600" b="1" dirty="0">
                          <a:solidFill>
                            <a:schemeClr val="tx1"/>
                          </a:solidFill>
                          <a:effectLst/>
                        </a:rPr>
                        <a:t>- يقوم باستخدام كل مهاراته الفنية ، وينجز كل المهام بطريقة رائعة.</a:t>
                      </a:r>
                      <a:endParaRPr lang="en-US" sz="1600" b="1" dirty="0">
                        <a:solidFill>
                          <a:schemeClr val="tx1"/>
                        </a:solidFill>
                        <a:effectLst/>
                      </a:endParaRPr>
                    </a:p>
                    <a:p>
                      <a:pPr marL="342900" lvl="0" indent="-342900" algn="r" rtl="1">
                        <a:lnSpc>
                          <a:spcPct val="150000"/>
                        </a:lnSpc>
                        <a:spcAft>
                          <a:spcPts val="300"/>
                        </a:spcAft>
                        <a:buFont typeface="Symbol"/>
                        <a:buChar char=""/>
                        <a:tabLst>
                          <a:tab pos="457200" algn="l"/>
                        </a:tabLst>
                      </a:pPr>
                      <a:r>
                        <a:rPr lang="ar-SA" sz="1600" b="1" dirty="0">
                          <a:solidFill>
                            <a:schemeClr val="tx1"/>
                          </a:solidFill>
                          <a:effectLst/>
                        </a:rPr>
                        <a:t>- يقوم في معظم الأوقات باستخدام جزء كبير من المهارات الفنية ، وينجز معظم المهام بطريقة جيدة.</a:t>
                      </a:r>
                      <a:endParaRPr lang="en-US" sz="1600" b="1" dirty="0">
                        <a:solidFill>
                          <a:schemeClr val="tx1"/>
                        </a:solidFill>
                        <a:effectLst/>
                      </a:endParaRPr>
                    </a:p>
                    <a:p>
                      <a:pPr marL="342900" lvl="0" indent="-342900" algn="r" rtl="1">
                        <a:lnSpc>
                          <a:spcPct val="150000"/>
                        </a:lnSpc>
                        <a:spcAft>
                          <a:spcPts val="300"/>
                        </a:spcAft>
                        <a:buFont typeface="Symbol"/>
                        <a:buChar char=""/>
                        <a:tabLst>
                          <a:tab pos="457200" algn="l"/>
                        </a:tabLst>
                      </a:pPr>
                      <a:r>
                        <a:rPr lang="ar-SA" sz="1600" b="1" dirty="0">
                          <a:solidFill>
                            <a:schemeClr val="tx1"/>
                          </a:solidFill>
                          <a:effectLst/>
                        </a:rPr>
                        <a:t>- قادر على أن يستخدم بعض المهارات الفنية وينجز معظم المهام.</a:t>
                      </a:r>
                      <a:endParaRPr lang="en-US" sz="1600" b="1" dirty="0">
                        <a:solidFill>
                          <a:schemeClr val="tx1"/>
                        </a:solidFill>
                        <a:effectLst/>
                      </a:endParaRPr>
                    </a:p>
                    <a:p>
                      <a:pPr marL="342900" lvl="0" indent="-342900" algn="r" rtl="1">
                        <a:lnSpc>
                          <a:spcPct val="150000"/>
                        </a:lnSpc>
                        <a:spcAft>
                          <a:spcPts val="300"/>
                        </a:spcAft>
                        <a:buFont typeface="Symbol"/>
                        <a:buChar char=""/>
                        <a:tabLst>
                          <a:tab pos="457200" algn="l"/>
                        </a:tabLst>
                      </a:pPr>
                      <a:r>
                        <a:rPr lang="ar-SA" sz="1600" b="1" dirty="0">
                          <a:solidFill>
                            <a:schemeClr val="tx1"/>
                          </a:solidFill>
                          <a:effectLst/>
                        </a:rPr>
                        <a:t>- يواجه صعوبة في استخدام المهارات الفنية وينجز معظم المهام متأخراً.</a:t>
                      </a:r>
                      <a:endParaRPr lang="en-US" sz="1600" b="1" dirty="0">
                        <a:solidFill>
                          <a:schemeClr val="tx1"/>
                        </a:solidFill>
                        <a:effectLst/>
                      </a:endParaRPr>
                    </a:p>
                    <a:p>
                      <a:pPr marL="342900" lvl="0" indent="-342900" algn="r" rtl="1">
                        <a:lnSpc>
                          <a:spcPct val="150000"/>
                        </a:lnSpc>
                        <a:spcAft>
                          <a:spcPts val="300"/>
                        </a:spcAft>
                        <a:buFont typeface="Symbol"/>
                        <a:buChar char=""/>
                        <a:tabLst>
                          <a:tab pos="457200" algn="l"/>
                        </a:tabLst>
                      </a:pPr>
                      <a:r>
                        <a:rPr lang="ar-SA" sz="1600" b="1" dirty="0">
                          <a:solidFill>
                            <a:schemeClr val="tx1"/>
                          </a:solidFill>
                          <a:effectLst/>
                        </a:rPr>
                        <a:t>- يواجه صعوبات كثيرة في استخدام المهارات ، وينجز المهام متأخراً بسبب هذه الصعوبات.</a:t>
                      </a:r>
                      <a:endParaRPr lang="en-US" sz="1600" b="1" dirty="0">
                        <a:solidFill>
                          <a:schemeClr val="tx1"/>
                        </a:solidFill>
                        <a:effectLst/>
                        <a:latin typeface="Calibri"/>
                        <a:ea typeface="Calibri"/>
                        <a:cs typeface="Arial"/>
                      </a:endParaRPr>
                    </a:p>
                  </a:txBody>
                  <a:tcPr marL="68580" marR="68580" marT="9525" marB="0" anchor="ctr"/>
                </a:tc>
              </a:tr>
            </a:tbl>
          </a:graphicData>
        </a:graphic>
      </p:graphicFrame>
    </p:spTree>
    <p:extLst>
      <p:ext uri="{BB962C8B-B14F-4D97-AF65-F5344CB8AC3E}">
        <p14:creationId xmlns:p14="http://schemas.microsoft.com/office/powerpoint/2010/main" val="38066014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lvl="0" algn="r"/>
            <a:r>
              <a:rPr lang="ar-JO" dirty="0" smtClean="0"/>
              <a:t>4- طريقة </a:t>
            </a:r>
            <a:r>
              <a:rPr lang="ar-JO" dirty="0"/>
              <a:t>الوقائع الحرجة </a:t>
            </a:r>
            <a:r>
              <a:rPr lang="ar-JO" dirty="0" smtClean="0"/>
              <a:t>:</a:t>
            </a:r>
            <a:endParaRPr lang="en-US" dirty="0"/>
          </a:p>
        </p:txBody>
      </p:sp>
      <p:sp>
        <p:nvSpPr>
          <p:cNvPr id="3" name="عنصر نائب للمحتوى 2"/>
          <p:cNvSpPr>
            <a:spLocks noGrp="1"/>
          </p:cNvSpPr>
          <p:nvPr>
            <p:ph idx="1"/>
          </p:nvPr>
        </p:nvSpPr>
        <p:spPr>
          <a:xfrm>
            <a:off x="251520" y="1219200"/>
            <a:ext cx="8587680" cy="4724400"/>
          </a:xfrm>
        </p:spPr>
        <p:txBody>
          <a:bodyPr/>
          <a:lstStyle/>
          <a:p>
            <a:pPr algn="justLow"/>
            <a:r>
              <a:rPr lang="ar-JO" dirty="0"/>
              <a:t>يتم تقييم الاداء </a:t>
            </a:r>
            <a:r>
              <a:rPr lang="ar-JO" dirty="0" smtClean="0"/>
              <a:t>استنادا </a:t>
            </a:r>
            <a:r>
              <a:rPr lang="ar-JO" dirty="0"/>
              <a:t>الى سلوكيات الموظف أثناء العمل ويقوم المدير المباشر بتسجيل الوقائع والاحداث التي تطراً خلال عمل الموظف كانت جيدة ام سيئة في ملف الموظف, وعند عملية التقييم يراجع المدير هذا </a:t>
            </a:r>
            <a:r>
              <a:rPr lang="ar-JO" dirty="0" smtClean="0"/>
              <a:t>الملف.</a:t>
            </a:r>
            <a:endParaRPr lang="en-US" dirty="0"/>
          </a:p>
          <a:p>
            <a:pPr algn="justLow"/>
            <a:r>
              <a:rPr lang="ar-JO" dirty="0"/>
              <a:t> </a:t>
            </a:r>
            <a:r>
              <a:rPr lang="ar-JO" b="1" dirty="0"/>
              <a:t>وتتميز</a:t>
            </a:r>
            <a:r>
              <a:rPr lang="ar-JO" dirty="0"/>
              <a:t> </a:t>
            </a:r>
            <a:r>
              <a:rPr lang="ar-JO" dirty="0" smtClean="0"/>
              <a:t>:- بقلة </a:t>
            </a:r>
            <a:r>
              <a:rPr lang="ar-JO" dirty="0"/>
              <a:t>التحيز الشخصي </a:t>
            </a:r>
            <a:r>
              <a:rPr lang="ar-JO" dirty="0" smtClean="0"/>
              <a:t> -اقترانها </a:t>
            </a:r>
            <a:r>
              <a:rPr lang="ar-JO" dirty="0"/>
              <a:t>بأحداث أو وقائع جوهرية.</a:t>
            </a:r>
            <a:endParaRPr lang="en-US" dirty="0"/>
          </a:p>
          <a:p>
            <a:pPr marL="0" lvl="0" indent="0" algn="justLow">
              <a:buNone/>
            </a:pPr>
            <a:r>
              <a:rPr lang="ar-JO" b="1" dirty="0" smtClean="0"/>
              <a:t>     عيوبها </a:t>
            </a:r>
            <a:r>
              <a:rPr lang="ar-JO" dirty="0" smtClean="0"/>
              <a:t>:  - تستدعي </a:t>
            </a:r>
            <a:r>
              <a:rPr lang="ar-JO" dirty="0"/>
              <a:t>نوع من الرقابة المباشرة.</a:t>
            </a:r>
            <a:endParaRPr lang="en-US" dirty="0"/>
          </a:p>
          <a:p>
            <a:pPr marL="0" lvl="0" indent="0" algn="justLow">
              <a:buNone/>
            </a:pPr>
            <a:r>
              <a:rPr lang="ar-JO" dirty="0" smtClean="0"/>
              <a:t>                 - واحتمال </a:t>
            </a:r>
            <a:r>
              <a:rPr lang="ar-JO" dirty="0"/>
              <a:t>الميل الفطري للمشرف نحو تسجيل </a:t>
            </a:r>
            <a:r>
              <a:rPr lang="ar-JO" dirty="0" smtClean="0"/>
              <a:t>الوقائع السيئة و                  تقليل </a:t>
            </a:r>
            <a:r>
              <a:rPr lang="ar-JO" dirty="0"/>
              <a:t>شأن الانجازات </a:t>
            </a:r>
            <a:r>
              <a:rPr lang="ar-JO" dirty="0" smtClean="0"/>
              <a:t>الايجابية.</a:t>
            </a:r>
            <a:endParaRPr lang="en-US" dirty="0"/>
          </a:p>
          <a:p>
            <a:pPr marL="0" indent="0" algn="justLow">
              <a:buNone/>
            </a:pPr>
            <a:r>
              <a:rPr lang="ar-JO" dirty="0" smtClean="0"/>
              <a:t>                 - ولا </a:t>
            </a:r>
            <a:r>
              <a:rPr lang="ar-JO" dirty="0"/>
              <a:t>يكون مجدياً لمقارنة الموظفين من أجل اتخاذ </a:t>
            </a:r>
            <a:r>
              <a:rPr lang="ar-JO" dirty="0" smtClean="0"/>
              <a:t>قرارات </a:t>
            </a:r>
            <a:endParaRPr lang="ar-JO" dirty="0"/>
          </a:p>
          <a:p>
            <a:pPr marL="0" indent="0" algn="justLow">
              <a:buNone/>
            </a:pPr>
            <a:r>
              <a:rPr lang="ar-JO" dirty="0" smtClean="0"/>
              <a:t>                           خاصة </a:t>
            </a:r>
            <a:r>
              <a:rPr lang="ar-JO" dirty="0"/>
              <a:t>بالأجور والرواتب</a:t>
            </a:r>
            <a:r>
              <a:rPr lang="ar-JO" dirty="0" smtClean="0"/>
              <a:t>.</a:t>
            </a:r>
            <a:endParaRPr lang="en-US" dirty="0"/>
          </a:p>
        </p:txBody>
      </p:sp>
      <p:sp>
        <p:nvSpPr>
          <p:cNvPr id="4" name="عنصر نائب للتذييل 3"/>
          <p:cNvSpPr>
            <a:spLocks noGrp="1"/>
          </p:cNvSpPr>
          <p:nvPr>
            <p:ph type="ftr" sz="quarter" idx="11"/>
          </p:nvPr>
        </p:nvSpPr>
        <p:spPr/>
        <p:txBody>
          <a:bodyPr/>
          <a:lstStyle/>
          <a:p>
            <a:r>
              <a:rPr lang="en-US" smtClean="0"/>
              <a:t>www.themegallery.com</a:t>
            </a:r>
            <a:endParaRPr lang="en-US"/>
          </a:p>
        </p:txBody>
      </p:sp>
    </p:spTree>
    <p:extLst>
      <p:ext uri="{BB962C8B-B14F-4D97-AF65-F5344CB8AC3E}">
        <p14:creationId xmlns:p14="http://schemas.microsoft.com/office/powerpoint/2010/main" val="69307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lvl="0" algn="r"/>
            <a:r>
              <a:rPr lang="ar-JO" dirty="0" smtClean="0"/>
              <a:t>5- طريقة التقرير المكتوب :</a:t>
            </a:r>
            <a:endParaRPr lang="en-US" dirty="0"/>
          </a:p>
        </p:txBody>
      </p:sp>
      <p:sp>
        <p:nvSpPr>
          <p:cNvPr id="3" name="عنصر نائب للمحتوى 2"/>
          <p:cNvSpPr>
            <a:spLocks noGrp="1"/>
          </p:cNvSpPr>
          <p:nvPr>
            <p:ph idx="1"/>
          </p:nvPr>
        </p:nvSpPr>
        <p:spPr>
          <a:xfrm>
            <a:off x="251520" y="1219200"/>
            <a:ext cx="8587680" cy="4724400"/>
          </a:xfrm>
        </p:spPr>
        <p:txBody>
          <a:bodyPr/>
          <a:lstStyle/>
          <a:p>
            <a:pPr algn="justLow"/>
            <a:r>
              <a:rPr lang="ar-JO" dirty="0"/>
              <a:t>وهي طريقة بسيطة حيث يقوم المدير أو المشرف بكتابة تقرير تفصيلي عن الموظف يصف فيه نقاط القوة ونقاط الضعف إضافة الى ما يمتلكه من مهارات يمكن تطويرها مستقبلاً.</a:t>
            </a:r>
            <a:endParaRPr lang="en-US" dirty="0"/>
          </a:p>
          <a:p>
            <a:pPr algn="justLow"/>
            <a:r>
              <a:rPr lang="ar-JO" b="1" dirty="0"/>
              <a:t>من عيوبها </a:t>
            </a:r>
            <a:endParaRPr lang="ar-JO" b="1" dirty="0" smtClean="0"/>
          </a:p>
          <a:p>
            <a:pPr marL="0" indent="0" algn="justLow">
              <a:buNone/>
            </a:pPr>
            <a:r>
              <a:rPr lang="ar-JO" dirty="0" smtClean="0"/>
              <a:t> - لا </a:t>
            </a:r>
            <a:r>
              <a:rPr lang="ar-JO" dirty="0"/>
              <a:t>تمتلك مواصفات معيارية خاصة بشكل التقرير وما هي مكنوناته ومدى </a:t>
            </a:r>
            <a:r>
              <a:rPr lang="ar-JO" dirty="0" smtClean="0"/>
              <a:t>   </a:t>
            </a:r>
          </a:p>
          <a:p>
            <a:pPr marL="0" indent="0" algn="justLow">
              <a:buNone/>
            </a:pPr>
            <a:r>
              <a:rPr lang="ar-JO" dirty="0"/>
              <a:t> </a:t>
            </a:r>
            <a:r>
              <a:rPr lang="ar-JO" dirty="0" smtClean="0"/>
              <a:t>   طوله.</a:t>
            </a:r>
          </a:p>
          <a:p>
            <a:pPr marL="0" indent="0" algn="justLow">
              <a:buNone/>
            </a:pPr>
            <a:r>
              <a:rPr lang="ar-JO" dirty="0" smtClean="0"/>
              <a:t> - إنها </a:t>
            </a:r>
            <a:r>
              <a:rPr lang="ar-JO" dirty="0"/>
              <a:t>تعتمد على مهارة القائم بإعداده , مما يفقد التقرير عنصر </a:t>
            </a:r>
            <a:r>
              <a:rPr lang="ar-JO" dirty="0" smtClean="0"/>
              <a:t>المقارنة مع </a:t>
            </a:r>
          </a:p>
          <a:p>
            <a:pPr marL="0" indent="0" algn="justLow">
              <a:buNone/>
            </a:pPr>
            <a:r>
              <a:rPr lang="ar-JO" dirty="0"/>
              <a:t> </a:t>
            </a:r>
            <a:r>
              <a:rPr lang="ar-JO" dirty="0" smtClean="0"/>
              <a:t>  التقارير </a:t>
            </a:r>
            <a:r>
              <a:rPr lang="ar-JO" dirty="0"/>
              <a:t>الاخرى التي يمدها مشرفين مختلفين</a:t>
            </a:r>
            <a:r>
              <a:rPr lang="ar-JO" dirty="0" smtClean="0"/>
              <a:t>.</a:t>
            </a:r>
            <a:endParaRPr lang="en-US" dirty="0"/>
          </a:p>
        </p:txBody>
      </p:sp>
    </p:spTree>
    <p:extLst>
      <p:ext uri="{BB962C8B-B14F-4D97-AF65-F5344CB8AC3E}">
        <p14:creationId xmlns:p14="http://schemas.microsoft.com/office/powerpoint/2010/main" val="41143459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016000" y="404664"/>
            <a:ext cx="4072576" cy="584775"/>
          </a:xfrm>
          <a:prstGeom prst="rect">
            <a:avLst/>
          </a:prstGeom>
        </p:spPr>
        <p:txBody>
          <a:bodyPr wrap="square">
            <a:spAutoFit/>
          </a:bodyPr>
          <a:lstStyle/>
          <a:p>
            <a:pPr algn="ctr"/>
            <a:r>
              <a:rPr lang="ar-IQ" sz="3200" b="1" dirty="0" smtClean="0">
                <a:solidFill>
                  <a:srgbClr val="7030A0"/>
                </a:solidFill>
              </a:rPr>
              <a:t>ثانيا: معايير التقييم النسبية</a:t>
            </a:r>
            <a:endParaRPr lang="ar-IQ" sz="3200" b="1" dirty="0">
              <a:solidFill>
                <a:srgbClr val="7030A0"/>
              </a:solidFill>
            </a:endParaRPr>
          </a:p>
        </p:txBody>
      </p:sp>
      <p:sp>
        <p:nvSpPr>
          <p:cNvPr id="6" name="مربع نص 5"/>
          <p:cNvSpPr txBox="1"/>
          <p:nvPr/>
        </p:nvSpPr>
        <p:spPr>
          <a:xfrm>
            <a:off x="179512" y="1124744"/>
            <a:ext cx="8712968" cy="954107"/>
          </a:xfrm>
          <a:prstGeom prst="rect">
            <a:avLst/>
          </a:prstGeom>
          <a:noFill/>
        </p:spPr>
        <p:txBody>
          <a:bodyPr wrap="square" rtlCol="1">
            <a:spAutoFit/>
          </a:bodyPr>
          <a:lstStyle/>
          <a:p>
            <a:pPr algn="r" rtl="1"/>
            <a:r>
              <a:rPr lang="ar-JO" sz="2800" dirty="0"/>
              <a:t>وهي </a:t>
            </a:r>
            <a:r>
              <a:rPr lang="ar-JO" sz="2800" dirty="0">
                <a:solidFill>
                  <a:srgbClr val="00B050"/>
                </a:solidFill>
              </a:rPr>
              <a:t>طرق نسبية </a:t>
            </a:r>
            <a:r>
              <a:rPr lang="ar-JO" sz="2800" dirty="0"/>
              <a:t>بمعنى أن أداء الموظف يتم تقييمه بالمقارنة مع أداء الاخرين في </a:t>
            </a:r>
            <a:r>
              <a:rPr lang="ar-JO" sz="2800" dirty="0" smtClean="0"/>
              <a:t>القسم</a:t>
            </a:r>
            <a:r>
              <a:rPr lang="ar-IQ" sz="2800" dirty="0" smtClean="0"/>
              <a:t> وتتضمن :</a:t>
            </a:r>
            <a:endParaRPr lang="en-US" sz="2800" dirty="0"/>
          </a:p>
        </p:txBody>
      </p:sp>
      <p:sp>
        <p:nvSpPr>
          <p:cNvPr id="7" name="مربع نص 6"/>
          <p:cNvSpPr txBox="1"/>
          <p:nvPr/>
        </p:nvSpPr>
        <p:spPr>
          <a:xfrm>
            <a:off x="4016001" y="2362641"/>
            <a:ext cx="415640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defPPr>
              <a:defRPr lang="en-US"/>
            </a:defPPr>
            <a:lvl1pPr algn="r">
              <a:defRPr sz="2400" b="1">
                <a:solidFill>
                  <a:schemeClr val="tx2"/>
                </a:solidFill>
              </a:defRPr>
            </a:lvl1pPr>
          </a:lstStyle>
          <a:p>
            <a:r>
              <a:rPr lang="ar-IQ" sz="3600" dirty="0"/>
              <a:t>1 - </a:t>
            </a:r>
            <a:r>
              <a:rPr lang="ar-JO" sz="3600" dirty="0"/>
              <a:t>طريقة الترتيب البسيط </a:t>
            </a:r>
            <a:endParaRPr lang="ar-IQ" sz="3600" dirty="0"/>
          </a:p>
        </p:txBody>
      </p:sp>
      <p:sp>
        <p:nvSpPr>
          <p:cNvPr id="54" name="مربع نص 53"/>
          <p:cNvSpPr txBox="1"/>
          <p:nvPr/>
        </p:nvSpPr>
        <p:spPr>
          <a:xfrm>
            <a:off x="1403648" y="3356992"/>
            <a:ext cx="464864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1">
            <a:spAutoFit/>
          </a:bodyPr>
          <a:lstStyle/>
          <a:p>
            <a:pPr algn="r"/>
            <a:r>
              <a:rPr lang="ar-IQ" sz="3600" dirty="0" smtClean="0">
                <a:solidFill>
                  <a:schemeClr val="tx2"/>
                </a:solidFill>
              </a:rPr>
              <a:t>2- </a:t>
            </a:r>
            <a:r>
              <a:rPr lang="ar-JO" sz="3600" b="1" dirty="0" smtClean="0">
                <a:solidFill>
                  <a:schemeClr val="tx2"/>
                </a:solidFill>
              </a:rPr>
              <a:t>طريقة </a:t>
            </a:r>
            <a:r>
              <a:rPr lang="ar-JO" sz="3600" b="1" dirty="0">
                <a:solidFill>
                  <a:schemeClr val="tx2"/>
                </a:solidFill>
              </a:rPr>
              <a:t>التوزيع </a:t>
            </a:r>
            <a:r>
              <a:rPr lang="ar-JO" sz="3600" b="1" dirty="0" smtClean="0">
                <a:solidFill>
                  <a:schemeClr val="tx2"/>
                </a:solidFill>
              </a:rPr>
              <a:t>الاجباري </a:t>
            </a:r>
            <a:endParaRPr lang="ar-IQ" sz="2800" dirty="0">
              <a:solidFill>
                <a:schemeClr val="tx2"/>
              </a:solidFill>
            </a:endParaRPr>
          </a:p>
        </p:txBody>
      </p:sp>
      <p:sp>
        <p:nvSpPr>
          <p:cNvPr id="55" name="مربع نص 54"/>
          <p:cNvSpPr txBox="1"/>
          <p:nvPr/>
        </p:nvSpPr>
        <p:spPr>
          <a:xfrm>
            <a:off x="3707904" y="4263478"/>
            <a:ext cx="4464496"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1">
            <a:spAutoFit/>
          </a:bodyPr>
          <a:lstStyle/>
          <a:p>
            <a:pPr algn="r" rtl="1"/>
            <a:r>
              <a:rPr lang="ar-IQ" sz="3600" b="1" dirty="0">
                <a:solidFill>
                  <a:schemeClr val="tx2"/>
                </a:solidFill>
              </a:rPr>
              <a:t>3- </a:t>
            </a:r>
            <a:r>
              <a:rPr lang="ar-JO" sz="3600" b="1" dirty="0">
                <a:solidFill>
                  <a:schemeClr val="tx2"/>
                </a:solidFill>
              </a:rPr>
              <a:t>طريقة </a:t>
            </a:r>
            <a:r>
              <a:rPr lang="ar-JO" sz="3600" b="1" dirty="0" smtClean="0">
                <a:solidFill>
                  <a:schemeClr val="tx2"/>
                </a:solidFill>
              </a:rPr>
              <a:t>المقارنات الزوجية </a:t>
            </a:r>
            <a:endParaRPr lang="en-US" sz="3600" b="1" dirty="0">
              <a:solidFill>
                <a:schemeClr val="tx2"/>
              </a:solidFill>
            </a:endParaRPr>
          </a:p>
        </p:txBody>
      </p:sp>
    </p:spTree>
    <p:extLst>
      <p:ext uri="{BB962C8B-B14F-4D97-AF65-F5344CB8AC3E}">
        <p14:creationId xmlns:p14="http://schemas.microsoft.com/office/powerpoint/2010/main" val="42397583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anim calcmode="lin" valueType="num">
                                      <p:cBhvr>
                                        <p:cTn id="27" dur="500" fill="hold"/>
                                        <p:tgtEl>
                                          <p:spTgt spid="54"/>
                                        </p:tgtEl>
                                        <p:attrNameLst>
                                          <p:attrName>ppt_x</p:attrName>
                                        </p:attrNameLst>
                                      </p:cBhvr>
                                      <p:tavLst>
                                        <p:tav tm="0">
                                          <p:val>
                                            <p:strVal val="#ppt_x"/>
                                          </p:val>
                                        </p:tav>
                                        <p:tav tm="100000">
                                          <p:val>
                                            <p:strVal val="#ppt_x"/>
                                          </p:val>
                                        </p:tav>
                                      </p:tavLst>
                                    </p:anim>
                                    <p:anim calcmode="lin" valueType="num">
                                      <p:cBhvr>
                                        <p:cTn id="28"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1000"/>
                                        <p:tgtEl>
                                          <p:spTgt spid="55"/>
                                        </p:tgtEl>
                                      </p:cBhvr>
                                    </p:animEffect>
                                    <p:anim calcmode="lin" valueType="num">
                                      <p:cBhvr>
                                        <p:cTn id="34" dur="1000" fill="hold"/>
                                        <p:tgtEl>
                                          <p:spTgt spid="55"/>
                                        </p:tgtEl>
                                        <p:attrNameLst>
                                          <p:attrName>ppt_x</p:attrName>
                                        </p:attrNameLst>
                                      </p:cBhvr>
                                      <p:tavLst>
                                        <p:tav tm="0">
                                          <p:val>
                                            <p:strVal val="#ppt_x"/>
                                          </p:val>
                                        </p:tav>
                                        <p:tav tm="100000">
                                          <p:val>
                                            <p:strVal val="#ppt_x"/>
                                          </p:val>
                                        </p:tav>
                                      </p:tavLst>
                                    </p:anim>
                                    <p:anim calcmode="lin" valueType="num">
                                      <p:cBhvr>
                                        <p:cTn id="35"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P spid="54" grpId="0" animBg="1"/>
      <p:bldP spid="5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lvl="0" algn="r"/>
            <a:r>
              <a:rPr lang="ar-JO" dirty="0" smtClean="0"/>
              <a:t>1- طريقة </a:t>
            </a:r>
            <a:r>
              <a:rPr lang="ar-JO" dirty="0"/>
              <a:t>الترتيب البسيط </a:t>
            </a:r>
            <a:r>
              <a:rPr lang="ar-JO" dirty="0" smtClean="0"/>
              <a:t>:</a:t>
            </a:r>
            <a:endParaRPr lang="en-US" dirty="0"/>
          </a:p>
        </p:txBody>
      </p:sp>
      <p:sp>
        <p:nvSpPr>
          <p:cNvPr id="3" name="عنصر نائب للمحتوى 2"/>
          <p:cNvSpPr>
            <a:spLocks noGrp="1"/>
          </p:cNvSpPr>
          <p:nvPr>
            <p:ph idx="1"/>
          </p:nvPr>
        </p:nvSpPr>
        <p:spPr>
          <a:xfrm>
            <a:off x="251520" y="1219200"/>
            <a:ext cx="8587680" cy="4724400"/>
          </a:xfrm>
        </p:spPr>
        <p:txBody>
          <a:bodyPr/>
          <a:lstStyle/>
          <a:p>
            <a:pPr algn="justLow"/>
            <a:r>
              <a:rPr lang="ar-JO" dirty="0"/>
              <a:t>يقوم مدير القسم بإعداد قائمة بأسماء العاملين معه ويقوم بترتيبهم تصاعدياً أو تنازلياً اعتماداً على أحسنهم كفاءة وأقلهم وذلك بإعطاء رقم (1) مثلاُ للأحسن ثم يتدرج حتى يصل الى نهاية القائمة الذي يمثل الاسوأ, وتتم المقارنة </a:t>
            </a:r>
            <a:r>
              <a:rPr lang="ar-JO" dirty="0" smtClean="0"/>
              <a:t>ليس </a:t>
            </a:r>
            <a:r>
              <a:rPr lang="ar-JO" dirty="0"/>
              <a:t>استناداً الى معايير وظيفية.</a:t>
            </a:r>
            <a:endParaRPr lang="en-US" dirty="0"/>
          </a:p>
          <a:p>
            <a:pPr lvl="0" algn="justLow"/>
            <a:r>
              <a:rPr lang="ar-JO" dirty="0"/>
              <a:t>من مميزات هذه الطريقة أنها سهلة في تقييم الموظفين.</a:t>
            </a:r>
            <a:endParaRPr lang="en-US" dirty="0"/>
          </a:p>
          <a:p>
            <a:pPr lvl="0" algn="justLow"/>
            <a:r>
              <a:rPr lang="ar-JO" dirty="0"/>
              <a:t>وتبدو سلبية هذه الطريقة في احتمال تحيز المدير في عملية الترتيب</a:t>
            </a:r>
            <a:r>
              <a:rPr lang="ar-JO" dirty="0" smtClean="0"/>
              <a:t>,    لذلك </a:t>
            </a:r>
            <a:r>
              <a:rPr lang="ar-JO" dirty="0"/>
              <a:t>يفضل قيام أكثر من شخص بعملية الترتيب الى جانب </a:t>
            </a:r>
            <a:r>
              <a:rPr lang="ar-JO" dirty="0" smtClean="0"/>
              <a:t>المدير        شريطة إلمامهم فعلاً بأداء الموظفين الذين سيتم تقييم أعمالهم. </a:t>
            </a:r>
            <a:endParaRPr lang="en-US" dirty="0"/>
          </a:p>
        </p:txBody>
      </p:sp>
    </p:spTree>
    <p:extLst>
      <p:ext uri="{BB962C8B-B14F-4D97-AF65-F5344CB8AC3E}">
        <p14:creationId xmlns:p14="http://schemas.microsoft.com/office/powerpoint/2010/main" val="67701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lvl="0" algn="r"/>
            <a:r>
              <a:rPr lang="ar-JO" dirty="0" smtClean="0"/>
              <a:t>3- طريقة </a:t>
            </a:r>
            <a:r>
              <a:rPr lang="ar-JO" dirty="0"/>
              <a:t>التوزيع الاجباري </a:t>
            </a:r>
            <a:r>
              <a:rPr lang="ar-JO" dirty="0" smtClean="0"/>
              <a:t>:</a:t>
            </a:r>
            <a:endParaRPr lang="en-US" dirty="0"/>
          </a:p>
        </p:txBody>
      </p:sp>
      <p:sp>
        <p:nvSpPr>
          <p:cNvPr id="3" name="عنصر نائب للمحتوى 2"/>
          <p:cNvSpPr>
            <a:spLocks noGrp="1"/>
          </p:cNvSpPr>
          <p:nvPr>
            <p:ph idx="1"/>
          </p:nvPr>
        </p:nvSpPr>
        <p:spPr>
          <a:xfrm>
            <a:off x="395536" y="1219200"/>
            <a:ext cx="8443664" cy="5162128"/>
          </a:xfrm>
        </p:spPr>
        <p:txBody>
          <a:bodyPr/>
          <a:lstStyle/>
          <a:p>
            <a:pPr algn="justLow"/>
            <a:r>
              <a:rPr lang="ar-JO" dirty="0"/>
              <a:t>تأخذ </a:t>
            </a:r>
            <a:r>
              <a:rPr lang="ar-JO" dirty="0" smtClean="0"/>
              <a:t>شكل </a:t>
            </a:r>
            <a:r>
              <a:rPr lang="ar-JO" dirty="0"/>
              <a:t>الترتيب والمقارنة </a:t>
            </a:r>
            <a:r>
              <a:rPr lang="ar-JO" dirty="0" smtClean="0"/>
              <a:t>على </a:t>
            </a:r>
            <a:r>
              <a:rPr lang="ar-JO" dirty="0"/>
              <a:t>أساس </a:t>
            </a:r>
            <a:r>
              <a:rPr lang="ar-JO" b="1" dirty="0"/>
              <a:t>مجموعات وليس افراد</a:t>
            </a:r>
            <a:r>
              <a:rPr lang="ar-JO" dirty="0"/>
              <a:t>, اذ يقوم المشرف بكتابة أسماء مرؤوسيه المراد تقييم أدائهم على بطاقات صغيرة بحيث يكون لكل أسم بطاقة واحدة فقط, ثم يرتب هذه البطاقات على مجموعات وفقاً لظاهرة التوزيع الطبيعي وذلك بعد مقارنة أداء الاشخاص بعضهم ببعض وعلى النحو التالي : </a:t>
            </a:r>
            <a:endParaRPr lang="ar-JO" dirty="0" smtClean="0"/>
          </a:p>
          <a:p>
            <a:pPr marL="0" indent="0" algn="justLow">
              <a:buNone/>
            </a:pPr>
            <a:r>
              <a:rPr lang="ar-JO" dirty="0" smtClean="0"/>
              <a:t>                          10</a:t>
            </a:r>
            <a:r>
              <a:rPr lang="ar-JO" dirty="0"/>
              <a:t>% من العاملين ذوي أداء منخفض جداً</a:t>
            </a:r>
            <a:endParaRPr lang="en-US" dirty="0"/>
          </a:p>
          <a:p>
            <a:pPr marL="0" indent="0" algn="justLow">
              <a:buNone/>
            </a:pPr>
            <a:r>
              <a:rPr lang="ar-JO" dirty="0" smtClean="0"/>
              <a:t>                          20</a:t>
            </a:r>
            <a:r>
              <a:rPr lang="ar-JO" dirty="0"/>
              <a:t>% من العاملين ذوي أداء منخفض</a:t>
            </a:r>
            <a:endParaRPr lang="en-US" dirty="0"/>
          </a:p>
          <a:p>
            <a:pPr marL="0" indent="0" algn="justLow">
              <a:buNone/>
            </a:pPr>
            <a:r>
              <a:rPr lang="ar-JO" dirty="0" smtClean="0"/>
              <a:t>                          40</a:t>
            </a:r>
            <a:r>
              <a:rPr lang="ar-JO" dirty="0"/>
              <a:t>% من العاملين ذوي أداء </a:t>
            </a:r>
            <a:r>
              <a:rPr lang="ar-JO" dirty="0" smtClean="0"/>
              <a:t>متوسط</a:t>
            </a:r>
            <a:r>
              <a:rPr lang="ar-JO" dirty="0"/>
              <a:t> </a:t>
            </a:r>
            <a:endParaRPr lang="ar-JO" dirty="0" smtClean="0"/>
          </a:p>
          <a:p>
            <a:pPr marL="0" indent="0" algn="justLow">
              <a:buNone/>
            </a:pPr>
            <a:r>
              <a:rPr lang="ar-JO" dirty="0"/>
              <a:t> </a:t>
            </a:r>
            <a:r>
              <a:rPr lang="ar-JO" dirty="0" smtClean="0"/>
              <a:t>                         20</a:t>
            </a:r>
            <a:r>
              <a:rPr lang="ar-JO" dirty="0"/>
              <a:t>% من العاملين ذوي أداء مرتفع</a:t>
            </a:r>
            <a:endParaRPr lang="en-US" dirty="0"/>
          </a:p>
          <a:p>
            <a:pPr marL="0" indent="0" algn="justLow">
              <a:buNone/>
            </a:pPr>
            <a:r>
              <a:rPr lang="ar-JO" dirty="0" smtClean="0"/>
              <a:t>                          10</a:t>
            </a:r>
            <a:r>
              <a:rPr lang="ar-JO" dirty="0"/>
              <a:t>% من العاملين ذوي أداء مرتفع </a:t>
            </a:r>
            <a:r>
              <a:rPr lang="ar-JO" dirty="0" smtClean="0"/>
              <a:t>جداً</a:t>
            </a:r>
            <a:endParaRPr lang="en-US" dirty="0"/>
          </a:p>
        </p:txBody>
      </p:sp>
    </p:spTree>
    <p:extLst>
      <p:ext uri="{BB962C8B-B14F-4D97-AF65-F5344CB8AC3E}">
        <p14:creationId xmlns:p14="http://schemas.microsoft.com/office/powerpoint/2010/main" val="303981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JO" dirty="0"/>
              <a:t>شركة ميرك </a:t>
            </a:r>
            <a:r>
              <a:rPr lang="en-US" dirty="0" err="1"/>
              <a:t>Merk</a:t>
            </a:r>
            <a:r>
              <a:rPr lang="en-US" dirty="0"/>
              <a:t> Co</a:t>
            </a:r>
          </a:p>
        </p:txBody>
      </p:sp>
      <p:sp>
        <p:nvSpPr>
          <p:cNvPr id="3" name="عنصر نائب للمحتوى 2"/>
          <p:cNvSpPr>
            <a:spLocks noGrp="1"/>
          </p:cNvSpPr>
          <p:nvPr>
            <p:ph idx="1"/>
          </p:nvPr>
        </p:nvSpPr>
        <p:spPr>
          <a:xfrm>
            <a:off x="251520" y="1219200"/>
            <a:ext cx="8587680" cy="4724400"/>
          </a:xfrm>
        </p:spPr>
        <p:txBody>
          <a:bodyPr/>
          <a:lstStyle/>
          <a:p>
            <a:pPr marL="0" indent="0" algn="justLow">
              <a:buNone/>
            </a:pPr>
            <a:r>
              <a:rPr lang="ar-JO" dirty="0" smtClean="0"/>
              <a:t>حوالي </a:t>
            </a:r>
            <a:r>
              <a:rPr lang="ar-JO" dirty="0"/>
              <a:t>31000 </a:t>
            </a:r>
            <a:r>
              <a:rPr lang="ar-JO" dirty="0" smtClean="0"/>
              <a:t>موظف</a:t>
            </a:r>
          </a:p>
          <a:p>
            <a:pPr marL="0" indent="0" algn="justLow">
              <a:buNone/>
            </a:pPr>
            <a:r>
              <a:rPr lang="ar-JO" dirty="0" smtClean="0"/>
              <a:t>وجدت </a:t>
            </a:r>
            <a:r>
              <a:rPr lang="ar-JO" dirty="0"/>
              <a:t>أن 80%  من الموظفين يحصلون على أربعة نقاط من المقياس المكون من خمس نقاط. </a:t>
            </a:r>
            <a:endParaRPr lang="ar-JO" dirty="0" smtClean="0"/>
          </a:p>
          <a:p>
            <a:pPr marL="0" indent="0" algn="justLow">
              <a:buNone/>
            </a:pPr>
            <a:r>
              <a:rPr lang="ar-JO" dirty="0" smtClean="0"/>
              <a:t>بعد استخدم </a:t>
            </a:r>
            <a:r>
              <a:rPr lang="ar-JO" dirty="0"/>
              <a:t>أسلوب التوزيع الاجباري لجميع الموظفين </a:t>
            </a:r>
            <a:r>
              <a:rPr lang="ar-JO" dirty="0" smtClean="0"/>
              <a:t>:-</a:t>
            </a:r>
          </a:p>
          <a:p>
            <a:pPr marL="0" indent="0" algn="justLow">
              <a:buNone/>
            </a:pPr>
            <a:r>
              <a:rPr lang="ar-JO" dirty="0" smtClean="0"/>
              <a:t>5</a:t>
            </a:r>
            <a:r>
              <a:rPr lang="ar-JO" dirty="0"/>
              <a:t>% من موظفي الاقسام تلقي معدلات ورواتب</a:t>
            </a:r>
            <a:r>
              <a:rPr lang="en-US" dirty="0"/>
              <a:t>Ex  )</a:t>
            </a:r>
            <a:r>
              <a:rPr lang="ar-JO" dirty="0"/>
              <a:t>استثنائي</a:t>
            </a:r>
            <a:r>
              <a:rPr lang="en-US" dirty="0"/>
              <a:t>(</a:t>
            </a:r>
            <a:r>
              <a:rPr lang="ar-JO" dirty="0"/>
              <a:t>, </a:t>
            </a:r>
          </a:p>
          <a:p>
            <a:pPr marL="0" indent="0" algn="justLow">
              <a:buNone/>
            </a:pPr>
            <a:r>
              <a:rPr lang="ar-JO" dirty="0" smtClean="0"/>
              <a:t>15</a:t>
            </a:r>
            <a:r>
              <a:rPr lang="ar-JO" dirty="0"/>
              <a:t>% </a:t>
            </a:r>
            <a:r>
              <a:rPr lang="en-US" dirty="0"/>
              <a:t>WD </a:t>
            </a:r>
            <a:r>
              <a:rPr lang="ar-JO" dirty="0"/>
              <a:t>(مع وجود فارق) </a:t>
            </a:r>
            <a:endParaRPr lang="ar-JO" dirty="0" smtClean="0"/>
          </a:p>
          <a:p>
            <a:pPr marL="0" indent="0" algn="justLow">
              <a:buNone/>
            </a:pPr>
            <a:r>
              <a:rPr lang="ar-JO" dirty="0" smtClean="0"/>
              <a:t>الغالبية </a:t>
            </a:r>
            <a:r>
              <a:rPr lang="ar-JO" dirty="0"/>
              <a:t>أي 70% تحت فئة معدل ميرك العالي </a:t>
            </a:r>
            <a:r>
              <a:rPr lang="en-US" dirty="0"/>
              <a:t>HS</a:t>
            </a:r>
            <a:r>
              <a:rPr lang="ar-JO" dirty="0"/>
              <a:t>. فهذا النظام </a:t>
            </a:r>
            <a:r>
              <a:rPr lang="ar-JO" dirty="0" smtClean="0"/>
              <a:t>يجبر</a:t>
            </a:r>
          </a:p>
          <a:p>
            <a:pPr marL="0" indent="0" algn="justLow">
              <a:buNone/>
            </a:pPr>
            <a:r>
              <a:rPr lang="ar-JO" dirty="0" smtClean="0"/>
              <a:t>      المراقب </a:t>
            </a:r>
            <a:r>
              <a:rPr lang="ar-JO" dirty="0"/>
              <a:t>والمشرف لتحديد نسبة لا تزيد عن 20% من موظفيه فوق </a:t>
            </a:r>
            <a:r>
              <a:rPr lang="ar-JO" dirty="0" smtClean="0"/>
              <a:t> </a:t>
            </a:r>
          </a:p>
          <a:p>
            <a:pPr marL="0" indent="0" algn="justLow">
              <a:buNone/>
            </a:pPr>
            <a:r>
              <a:rPr lang="ar-JO" dirty="0"/>
              <a:t> </a:t>
            </a:r>
            <a:r>
              <a:rPr lang="ar-JO" dirty="0" smtClean="0"/>
              <a:t>               المتوسط </a:t>
            </a:r>
            <a:r>
              <a:rPr lang="ar-JO" dirty="0"/>
              <a:t>مقارنة بأقرانهم </a:t>
            </a:r>
            <a:r>
              <a:rPr lang="ar-JO" dirty="0" smtClean="0"/>
              <a:t>.</a:t>
            </a:r>
            <a:endParaRPr lang="en-US" dirty="0"/>
          </a:p>
        </p:txBody>
      </p:sp>
    </p:spTree>
    <p:extLst>
      <p:ext uri="{BB962C8B-B14F-4D97-AF65-F5344CB8AC3E}">
        <p14:creationId xmlns:p14="http://schemas.microsoft.com/office/powerpoint/2010/main" val="174128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JO" dirty="0"/>
              <a:t>تتميز هذه الطريقة بأنها </a:t>
            </a:r>
            <a:r>
              <a:rPr lang="ar-JO" dirty="0" smtClean="0"/>
              <a:t>:</a:t>
            </a:r>
            <a:endParaRPr lang="en-US" dirty="0"/>
          </a:p>
        </p:txBody>
      </p:sp>
      <p:sp>
        <p:nvSpPr>
          <p:cNvPr id="3" name="عنصر نائب للمحتوى 2"/>
          <p:cNvSpPr>
            <a:spLocks noGrp="1"/>
          </p:cNvSpPr>
          <p:nvPr>
            <p:ph idx="1"/>
          </p:nvPr>
        </p:nvSpPr>
        <p:spPr>
          <a:xfrm>
            <a:off x="107504" y="1052736"/>
            <a:ext cx="8521824" cy="4724400"/>
          </a:xfrm>
        </p:spPr>
        <p:txBody>
          <a:bodyPr/>
          <a:lstStyle/>
          <a:p>
            <a:pPr lvl="0" algn="justLow"/>
            <a:r>
              <a:rPr lang="ar-JO" sz="2400" dirty="0" smtClean="0"/>
              <a:t>تبعث </a:t>
            </a:r>
            <a:r>
              <a:rPr lang="ar-JO" sz="2400" dirty="0"/>
              <a:t>روح المنافسة والحماسة بين المرؤوسين </a:t>
            </a:r>
            <a:r>
              <a:rPr lang="ar-JO" sz="2400" dirty="0" smtClean="0"/>
              <a:t>فيؤدوا </a:t>
            </a:r>
            <a:r>
              <a:rPr lang="ar-JO" sz="2400" dirty="0"/>
              <a:t>أعمالهم بصورة أفضل ليحتلوا مكانة أعلى في قائمة الترتيب.</a:t>
            </a:r>
            <a:endParaRPr lang="en-US" sz="2400" dirty="0"/>
          </a:p>
          <a:p>
            <a:pPr lvl="0" algn="justLow"/>
            <a:r>
              <a:rPr lang="ar-JO" sz="2400" dirty="0"/>
              <a:t>سهولة وسرعة عملية التقييم خاصة عندما يكون عدد المرؤوسين قليل.</a:t>
            </a:r>
            <a:endParaRPr lang="en-US" sz="2400" dirty="0"/>
          </a:p>
          <a:p>
            <a:pPr marL="0" indent="0" algn="justLow">
              <a:buNone/>
            </a:pPr>
            <a:endParaRPr lang="en-US" sz="1200" dirty="0"/>
          </a:p>
          <a:p>
            <a:pPr marL="0" indent="0" algn="justLow">
              <a:buNone/>
            </a:pPr>
            <a:r>
              <a:rPr lang="ar-JO" b="1" dirty="0"/>
              <a:t>يعاب على هذه الطريقة :</a:t>
            </a:r>
            <a:endParaRPr lang="en-US" dirty="0"/>
          </a:p>
          <a:p>
            <a:pPr lvl="0" algn="justLow"/>
            <a:r>
              <a:rPr lang="ar-JO" sz="2400" dirty="0"/>
              <a:t>افتقادها للموضوعية نظرا لاعتمادها الرأي الشخصي للمشرف.</a:t>
            </a:r>
            <a:endParaRPr lang="en-US" sz="2400" dirty="0"/>
          </a:p>
          <a:p>
            <a:pPr lvl="0" algn="justLow"/>
            <a:r>
              <a:rPr lang="ar-JO" sz="2400" dirty="0"/>
              <a:t>نتائج التقييم تكون عامة غير تفصيلية فنتائج التقييم لا توضح نقاط القوة أو الضعف في أداء المرؤوسين</a:t>
            </a:r>
            <a:endParaRPr lang="en-US" sz="2400" dirty="0"/>
          </a:p>
          <a:p>
            <a:pPr lvl="0" algn="justLow"/>
            <a:r>
              <a:rPr lang="ar-JO" sz="2400" dirty="0"/>
              <a:t>صعوبة استخدام هذه الطريقة عندما يكون عدد الموظفين </a:t>
            </a:r>
            <a:r>
              <a:rPr lang="ar-JO" sz="2400" dirty="0" smtClean="0"/>
              <a:t>صغير.</a:t>
            </a:r>
            <a:endParaRPr lang="en-US" dirty="0"/>
          </a:p>
        </p:txBody>
      </p:sp>
    </p:spTree>
    <p:extLst>
      <p:ext uri="{BB962C8B-B14F-4D97-AF65-F5344CB8AC3E}">
        <p14:creationId xmlns:p14="http://schemas.microsoft.com/office/powerpoint/2010/main" val="348318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lvl="0" algn="r"/>
            <a:r>
              <a:rPr lang="ar-JO" dirty="0" smtClean="0"/>
              <a:t>3- طريقة </a:t>
            </a:r>
            <a:r>
              <a:rPr lang="ar-JO" dirty="0"/>
              <a:t>المقارنات الزوجية (الثنائية) </a:t>
            </a:r>
            <a:r>
              <a:rPr lang="ar-JO" dirty="0" smtClean="0"/>
              <a:t>:</a:t>
            </a:r>
            <a:endParaRPr lang="en-US" dirty="0"/>
          </a:p>
        </p:txBody>
      </p:sp>
      <p:sp>
        <p:nvSpPr>
          <p:cNvPr id="3" name="عنصر نائب للمحتوى 2"/>
          <p:cNvSpPr>
            <a:spLocks noGrp="1"/>
          </p:cNvSpPr>
          <p:nvPr>
            <p:ph idx="1"/>
          </p:nvPr>
        </p:nvSpPr>
        <p:spPr>
          <a:xfrm>
            <a:off x="251520" y="1219200"/>
            <a:ext cx="8587680" cy="4724400"/>
          </a:xfrm>
        </p:spPr>
        <p:txBody>
          <a:bodyPr/>
          <a:lstStyle/>
          <a:p>
            <a:pPr algn="justLow"/>
            <a:r>
              <a:rPr lang="ar-JO" dirty="0"/>
              <a:t>تساهم هذه الطريقة في جعل طريقة الترتيب أكثر دقة, حيث يتم </a:t>
            </a:r>
            <a:r>
              <a:rPr lang="ar-JO" b="1" dirty="0"/>
              <a:t>مقارنة كل فرد بالنسبة لكل خاصية بباقي الافراد</a:t>
            </a:r>
            <a:r>
              <a:rPr lang="ar-JO" dirty="0"/>
              <a:t>.</a:t>
            </a:r>
            <a:endParaRPr lang="en-US" dirty="0"/>
          </a:p>
          <a:p>
            <a:pPr marL="0" indent="0" algn="justLow">
              <a:buNone/>
            </a:pPr>
            <a:r>
              <a:rPr lang="ar-JO" dirty="0"/>
              <a:t>ب</a:t>
            </a:r>
            <a:r>
              <a:rPr lang="ar-JO" dirty="0" smtClean="0"/>
              <a:t>فرض </a:t>
            </a:r>
            <a:r>
              <a:rPr lang="ar-JO" dirty="0"/>
              <a:t>أن هناك 5 أفراد بحاجة الى تقييم , </a:t>
            </a:r>
            <a:r>
              <a:rPr lang="ar-JO" dirty="0" smtClean="0"/>
              <a:t>وعند </a:t>
            </a:r>
            <a:r>
              <a:rPr lang="ar-JO" dirty="0"/>
              <a:t>كل مقارنة يجب أن نحدد ما اذا كان الفرد أفضل من الاخر بالنسبة لخاصية معينة فيحصل على (+) أما إذا لم يكن كذلك فيحصل على (-), ثم يتم تجميع عدد المرات التي يكون فيها الفرد أفضل من الاخرين وبناء عليه يتم الحكم على مستوى أدائه. وفي الشكل أدناه يتضح أن "مريم" أفضل الافراد بالنسبة لجودة العمل, حيث حصلت على أعلى الاشارات الموجبة بالنسبة لزملائها. أما "أركان" فحصلت على المرتبة الاولى بالنسبة لخاصية الابداع مقارنة </a:t>
            </a:r>
            <a:r>
              <a:rPr lang="ar-JO" dirty="0" smtClean="0"/>
              <a:t>بزملائها</a:t>
            </a:r>
            <a:r>
              <a:rPr lang="ar-JO" dirty="0"/>
              <a:t>. </a:t>
            </a:r>
            <a:endParaRPr lang="en-US" dirty="0"/>
          </a:p>
          <a:p>
            <a:endParaRPr lang="en-US" dirty="0"/>
          </a:p>
        </p:txBody>
      </p:sp>
      <p:sp>
        <p:nvSpPr>
          <p:cNvPr id="4" name="عنصر نائب للتذييل 3"/>
          <p:cNvSpPr>
            <a:spLocks noGrp="1"/>
          </p:cNvSpPr>
          <p:nvPr>
            <p:ph type="ftr" sz="quarter" idx="11"/>
          </p:nvPr>
        </p:nvSpPr>
        <p:spPr/>
        <p:txBody>
          <a:bodyPr/>
          <a:lstStyle/>
          <a:p>
            <a:r>
              <a:rPr lang="en-US" smtClean="0"/>
              <a:t>www.themegallery.com</a:t>
            </a:r>
            <a:endParaRPr lang="en-US"/>
          </a:p>
        </p:txBody>
      </p:sp>
    </p:spTree>
    <p:extLst>
      <p:ext uri="{BB962C8B-B14F-4D97-AF65-F5344CB8AC3E}">
        <p14:creationId xmlns:p14="http://schemas.microsoft.com/office/powerpoint/2010/main" val="398688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051720" y="404664"/>
            <a:ext cx="6934200" cy="563562"/>
          </a:xfrm>
        </p:spPr>
        <p:txBody>
          <a:bodyPr/>
          <a:lstStyle/>
          <a:p>
            <a:pPr algn="r"/>
            <a:r>
              <a:rPr lang="ar-JO" dirty="0" smtClean="0"/>
              <a:t>سيتم الطرق الى </a:t>
            </a:r>
            <a:r>
              <a:rPr lang="ar-IQ" dirty="0" smtClean="0"/>
              <a:t>:-</a:t>
            </a:r>
            <a:endParaRPr lang="en-US" dirty="0"/>
          </a:p>
        </p:txBody>
      </p:sp>
      <p:sp>
        <p:nvSpPr>
          <p:cNvPr id="3" name="مربع نص 2"/>
          <p:cNvSpPr txBox="1"/>
          <p:nvPr/>
        </p:nvSpPr>
        <p:spPr>
          <a:xfrm>
            <a:off x="1547664" y="973172"/>
            <a:ext cx="6480720" cy="4832092"/>
          </a:xfrm>
          <a:prstGeom prst="rect">
            <a:avLst/>
          </a:prstGeom>
          <a:noFill/>
        </p:spPr>
        <p:txBody>
          <a:bodyPr wrap="square" rtlCol="0">
            <a:spAutoFit/>
          </a:bodyPr>
          <a:lstStyle/>
          <a:p>
            <a:pPr algn="r" rtl="1" eaLnBrk="0" hangingPunct="0"/>
            <a:r>
              <a:rPr lang="ar-IQ" sz="2400" b="1" dirty="0">
                <a:solidFill>
                  <a:schemeClr val="tx2"/>
                </a:solidFill>
              </a:rPr>
              <a:t>- </a:t>
            </a:r>
            <a:r>
              <a:rPr lang="ar-IQ" sz="2800" b="1" dirty="0">
                <a:solidFill>
                  <a:schemeClr val="tx2"/>
                </a:solidFill>
              </a:rPr>
              <a:t>مفهوم تقييم الاداء </a:t>
            </a:r>
          </a:p>
          <a:p>
            <a:pPr algn="r" rtl="1" eaLnBrk="0" hangingPunct="0"/>
            <a:r>
              <a:rPr lang="ar-IQ" sz="2800" b="1" dirty="0">
                <a:solidFill>
                  <a:schemeClr val="tx2"/>
                </a:solidFill>
              </a:rPr>
              <a:t>- خصائص تقييم الاداء </a:t>
            </a:r>
          </a:p>
          <a:p>
            <a:pPr algn="r" rtl="1" eaLnBrk="0" hangingPunct="0"/>
            <a:r>
              <a:rPr lang="ar-IQ" sz="2800" b="1" dirty="0">
                <a:solidFill>
                  <a:schemeClr val="tx2"/>
                </a:solidFill>
              </a:rPr>
              <a:t>- أهمية تقييم الاداء </a:t>
            </a:r>
          </a:p>
          <a:p>
            <a:pPr algn="r" rtl="1" eaLnBrk="0" hangingPunct="0"/>
            <a:r>
              <a:rPr lang="ar-IQ" sz="2800" b="1" dirty="0">
                <a:solidFill>
                  <a:schemeClr val="tx2"/>
                </a:solidFill>
              </a:rPr>
              <a:t>- مراحل تقييم الاداء </a:t>
            </a:r>
          </a:p>
          <a:p>
            <a:pPr algn="r" rtl="1" eaLnBrk="0" hangingPunct="0"/>
            <a:r>
              <a:rPr lang="ar-IQ" sz="2800" b="1" dirty="0">
                <a:solidFill>
                  <a:schemeClr val="tx2"/>
                </a:solidFill>
              </a:rPr>
              <a:t>- متطلبات عملية التقييم</a:t>
            </a:r>
          </a:p>
          <a:p>
            <a:pPr algn="r" rtl="1" eaLnBrk="0" hangingPunct="0"/>
            <a:r>
              <a:rPr lang="ar-IQ" sz="2800" b="1" dirty="0">
                <a:solidFill>
                  <a:schemeClr val="tx2"/>
                </a:solidFill>
              </a:rPr>
              <a:t>- معايير تقييم الاداء وخصائص تلك المعايير </a:t>
            </a:r>
          </a:p>
          <a:p>
            <a:pPr algn="r" rtl="1" eaLnBrk="0" hangingPunct="0"/>
            <a:r>
              <a:rPr lang="ar-JO" sz="2800" b="1" dirty="0" smtClean="0">
                <a:solidFill>
                  <a:schemeClr val="tx2"/>
                </a:solidFill>
              </a:rPr>
              <a:t>- </a:t>
            </a:r>
            <a:r>
              <a:rPr lang="ar-IQ" sz="2800" b="1" dirty="0" smtClean="0">
                <a:solidFill>
                  <a:schemeClr val="tx2"/>
                </a:solidFill>
              </a:rPr>
              <a:t>طرق </a:t>
            </a:r>
            <a:r>
              <a:rPr lang="ar-IQ" sz="2800" b="1" dirty="0">
                <a:solidFill>
                  <a:schemeClr val="tx2"/>
                </a:solidFill>
              </a:rPr>
              <a:t>تقييم الاداء ومميزات وعيوب كل طريقة</a:t>
            </a:r>
            <a:endParaRPr lang="ar-JO" sz="2800" b="1" dirty="0">
              <a:solidFill>
                <a:schemeClr val="tx2"/>
              </a:solidFill>
            </a:endParaRPr>
          </a:p>
          <a:p>
            <a:pPr algn="r" rtl="1" eaLnBrk="0" hangingPunct="0"/>
            <a:r>
              <a:rPr lang="ar-JO" sz="2800" b="1" dirty="0" smtClean="0">
                <a:solidFill>
                  <a:schemeClr val="tx2"/>
                </a:solidFill>
              </a:rPr>
              <a:t>- من </a:t>
            </a:r>
            <a:r>
              <a:rPr lang="ar-JO" sz="2800" b="1" dirty="0">
                <a:solidFill>
                  <a:schemeClr val="tx2"/>
                </a:solidFill>
              </a:rPr>
              <a:t>يقيم الأداء ؟</a:t>
            </a:r>
          </a:p>
          <a:p>
            <a:pPr algn="r" rtl="1" eaLnBrk="0" hangingPunct="0"/>
            <a:r>
              <a:rPr lang="ar-JO" sz="2800" b="1" dirty="0" smtClean="0">
                <a:solidFill>
                  <a:schemeClr val="tx2"/>
                </a:solidFill>
              </a:rPr>
              <a:t>- </a:t>
            </a:r>
            <a:r>
              <a:rPr lang="ar-IQ" sz="2800" b="1" dirty="0" smtClean="0">
                <a:solidFill>
                  <a:schemeClr val="tx2"/>
                </a:solidFill>
              </a:rPr>
              <a:t>مشكلات </a:t>
            </a:r>
            <a:r>
              <a:rPr lang="ar-IQ" sz="2800" b="1" dirty="0">
                <a:solidFill>
                  <a:schemeClr val="tx2"/>
                </a:solidFill>
              </a:rPr>
              <a:t>عملية تقييم الأداء</a:t>
            </a:r>
            <a:endParaRPr lang="en-US" sz="2800" b="1" dirty="0">
              <a:solidFill>
                <a:schemeClr val="tx2"/>
              </a:solidFill>
            </a:endParaRPr>
          </a:p>
          <a:p>
            <a:pPr algn="r" rtl="1" eaLnBrk="0" hangingPunct="0"/>
            <a:r>
              <a:rPr lang="ar-JO" sz="2800" b="1" dirty="0" smtClean="0">
                <a:solidFill>
                  <a:schemeClr val="tx2"/>
                </a:solidFill>
              </a:rPr>
              <a:t>- </a:t>
            </a:r>
            <a:r>
              <a:rPr lang="ar-IQ" sz="2800" b="1" dirty="0" smtClean="0">
                <a:solidFill>
                  <a:schemeClr val="tx2"/>
                </a:solidFill>
              </a:rPr>
              <a:t>حق </a:t>
            </a:r>
            <a:r>
              <a:rPr lang="ar-IQ" sz="2800" b="1" dirty="0">
                <a:solidFill>
                  <a:schemeClr val="tx2"/>
                </a:solidFill>
              </a:rPr>
              <a:t>التظلم من تقييم الادا</a:t>
            </a:r>
            <a:r>
              <a:rPr lang="ar-IQ" sz="2400" b="1" dirty="0">
                <a:solidFill>
                  <a:schemeClr val="tx2"/>
                </a:solidFill>
              </a:rPr>
              <a:t>ء</a:t>
            </a:r>
            <a:endParaRPr lang="en-US" sz="2400" b="1" dirty="0">
              <a:solidFill>
                <a:schemeClr val="tx2"/>
              </a:solidFill>
            </a:endParaRP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500" fill="hold"/>
                                        <p:tgtEl>
                                          <p:spTgt spid="58370"/>
                                        </p:tgtEl>
                                        <p:attrNameLst>
                                          <p:attrName>ppt_w</p:attrName>
                                        </p:attrNameLst>
                                      </p:cBhvr>
                                      <p:tavLst>
                                        <p:tav tm="0">
                                          <p:val>
                                            <p:fltVal val="0"/>
                                          </p:val>
                                        </p:tav>
                                        <p:tav tm="100000">
                                          <p:val>
                                            <p:strVal val="#ppt_w"/>
                                          </p:val>
                                        </p:tav>
                                      </p:tavLst>
                                    </p:anim>
                                    <p:anim calcmode="lin" valueType="num">
                                      <p:cBhvr>
                                        <p:cTn id="8" dur="500" fill="hold"/>
                                        <p:tgtEl>
                                          <p:spTgt spid="58370"/>
                                        </p:tgtEl>
                                        <p:attrNameLst>
                                          <p:attrName>ppt_h</p:attrName>
                                        </p:attrNameLst>
                                      </p:cBhvr>
                                      <p:tavLst>
                                        <p:tav tm="0">
                                          <p:val>
                                            <p:fltVal val="0"/>
                                          </p:val>
                                        </p:tav>
                                        <p:tav tm="100000">
                                          <p:val>
                                            <p:strVal val="#ppt_h"/>
                                          </p:val>
                                        </p:tav>
                                      </p:tavLst>
                                    </p:anim>
                                    <p:animEffect transition="in" filter="fade">
                                      <p:cBhvr>
                                        <p:cTn id="9" dur="500"/>
                                        <p:tgtEl>
                                          <p:spTgt spid="58370"/>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1300"/>
                                        <p:tgtEl>
                                          <p:spTgt spid="3">
                                            <p:txEl>
                                              <p:pRg st="1" end="1"/>
                                            </p:txEl>
                                          </p:spTgt>
                                        </p:tgtEl>
                                      </p:cBhvr>
                                    </p:animEffect>
                                  </p:childTnLst>
                                </p:cTn>
                              </p:par>
                            </p:childTnLst>
                          </p:cTn>
                        </p:par>
                        <p:par>
                          <p:cTn id="14" fill="hold">
                            <p:stCondLst>
                              <p:cond delay="1800"/>
                            </p:stCondLst>
                            <p:childTnLst>
                              <p:par>
                                <p:cTn id="15" presetID="16" presetClass="entr" presetSubtype="21"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1300"/>
                                        <p:tgtEl>
                                          <p:spTgt spid="3">
                                            <p:txEl>
                                              <p:pRg st="2" end="2"/>
                                            </p:txEl>
                                          </p:spTgt>
                                        </p:tgtEl>
                                      </p:cBhvr>
                                    </p:animEffect>
                                  </p:childTnLst>
                                </p:cTn>
                              </p:par>
                            </p:childTnLst>
                          </p:cTn>
                        </p:par>
                        <p:par>
                          <p:cTn id="18" fill="hold">
                            <p:stCondLst>
                              <p:cond delay="3100"/>
                            </p:stCondLst>
                            <p:childTnLst>
                              <p:par>
                                <p:cTn id="19" presetID="16" presetClass="entr" presetSubtype="21"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1300"/>
                                        <p:tgtEl>
                                          <p:spTgt spid="3">
                                            <p:txEl>
                                              <p:pRg st="3" end="3"/>
                                            </p:txEl>
                                          </p:spTgt>
                                        </p:tgtEl>
                                      </p:cBhvr>
                                    </p:animEffect>
                                  </p:childTnLst>
                                </p:cTn>
                              </p:par>
                            </p:childTnLst>
                          </p:cTn>
                        </p:par>
                        <p:par>
                          <p:cTn id="22" fill="hold">
                            <p:stCondLst>
                              <p:cond delay="4400"/>
                            </p:stCondLst>
                            <p:childTnLst>
                              <p:par>
                                <p:cTn id="23" presetID="16" presetClass="entr" presetSubtype="21"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1300"/>
                                        <p:tgtEl>
                                          <p:spTgt spid="3">
                                            <p:txEl>
                                              <p:pRg st="4" end="4"/>
                                            </p:txEl>
                                          </p:spTgt>
                                        </p:tgtEl>
                                      </p:cBhvr>
                                    </p:animEffect>
                                  </p:childTnLst>
                                </p:cTn>
                              </p:par>
                            </p:childTnLst>
                          </p:cTn>
                        </p:par>
                        <p:par>
                          <p:cTn id="26" fill="hold">
                            <p:stCondLst>
                              <p:cond delay="5700"/>
                            </p:stCondLst>
                            <p:childTnLst>
                              <p:par>
                                <p:cTn id="27" presetID="16" presetClass="entr" presetSubtype="21"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1300"/>
                                        <p:tgtEl>
                                          <p:spTgt spid="3">
                                            <p:txEl>
                                              <p:pRg st="5" end="5"/>
                                            </p:txEl>
                                          </p:spTgt>
                                        </p:tgtEl>
                                      </p:cBhvr>
                                    </p:animEffect>
                                  </p:childTnLst>
                                </p:cTn>
                              </p:par>
                            </p:childTnLst>
                          </p:cTn>
                        </p:par>
                        <p:par>
                          <p:cTn id="30" fill="hold">
                            <p:stCondLst>
                              <p:cond delay="7000"/>
                            </p:stCondLst>
                            <p:childTnLst>
                              <p:par>
                                <p:cTn id="31" presetID="16" presetClass="entr" presetSubtype="21"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1300"/>
                                        <p:tgtEl>
                                          <p:spTgt spid="3">
                                            <p:txEl>
                                              <p:pRg st="6" end="6"/>
                                            </p:txEl>
                                          </p:spTgt>
                                        </p:tgtEl>
                                      </p:cBhvr>
                                    </p:animEffect>
                                  </p:childTnLst>
                                </p:cTn>
                              </p:par>
                            </p:childTnLst>
                          </p:cTn>
                        </p:par>
                        <p:par>
                          <p:cTn id="34" fill="hold">
                            <p:stCondLst>
                              <p:cond delay="8300"/>
                            </p:stCondLst>
                            <p:childTnLst>
                              <p:par>
                                <p:cTn id="35" presetID="16" presetClass="entr" presetSubtype="21"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1300"/>
                                        <p:tgtEl>
                                          <p:spTgt spid="3">
                                            <p:txEl>
                                              <p:pRg st="7" end="7"/>
                                            </p:txEl>
                                          </p:spTgt>
                                        </p:tgtEl>
                                      </p:cBhvr>
                                    </p:animEffect>
                                  </p:childTnLst>
                                </p:cTn>
                              </p:par>
                            </p:childTnLst>
                          </p:cTn>
                        </p:par>
                        <p:par>
                          <p:cTn id="38" fill="hold">
                            <p:stCondLst>
                              <p:cond delay="9600"/>
                            </p:stCondLst>
                            <p:childTnLst>
                              <p:par>
                                <p:cTn id="39" presetID="16" presetClass="entr" presetSubtype="21" fill="hold"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barn(inVertical)">
                                      <p:cBhvr>
                                        <p:cTn id="41" dur="1300"/>
                                        <p:tgtEl>
                                          <p:spTgt spid="3">
                                            <p:txEl>
                                              <p:pRg st="8" end="8"/>
                                            </p:txEl>
                                          </p:spTgt>
                                        </p:tgtEl>
                                      </p:cBhvr>
                                    </p:animEffect>
                                  </p:childTnLst>
                                </p:cTn>
                              </p:par>
                            </p:childTnLst>
                          </p:cTn>
                        </p:par>
                        <p:par>
                          <p:cTn id="42" fill="hold">
                            <p:stCondLst>
                              <p:cond delay="10900"/>
                            </p:stCondLst>
                            <p:childTnLst>
                              <p:par>
                                <p:cTn id="43" presetID="16" presetClass="entr" presetSubtype="21" fill="hold" nodeType="after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barn(inVertical)">
                                      <p:cBhvr>
                                        <p:cTn id="45" dur="13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 name="مربع نص 5"/>
          <p:cNvSpPr txBox="1"/>
          <p:nvPr/>
        </p:nvSpPr>
        <p:spPr>
          <a:xfrm>
            <a:off x="323528" y="404664"/>
            <a:ext cx="8352928" cy="400110"/>
          </a:xfrm>
          <a:prstGeom prst="rect">
            <a:avLst/>
          </a:prstGeom>
          <a:noFill/>
        </p:spPr>
        <p:txBody>
          <a:bodyPr wrap="square" rtlCol="1">
            <a:spAutoFit/>
          </a:bodyPr>
          <a:lstStyle/>
          <a:p>
            <a:pPr algn="r" rtl="1"/>
            <a:r>
              <a:rPr lang="ar-JO" sz="2000" b="1" dirty="0"/>
              <a:t>الشكل </a:t>
            </a:r>
            <a:r>
              <a:rPr lang="ar-JO" sz="2000" b="1" dirty="0" smtClean="0"/>
              <a:t>(4) </a:t>
            </a:r>
            <a:r>
              <a:rPr lang="ar-JO" sz="2000" b="1" dirty="0"/>
              <a:t>تصنيف الموظفين بنظام المقارنة </a:t>
            </a:r>
            <a:r>
              <a:rPr lang="ar-JO" sz="2000" b="1" dirty="0" smtClean="0"/>
              <a:t>الزوجية (الثنائية) </a:t>
            </a:r>
            <a:endParaRPr lang="en-US" sz="2000" b="1" dirty="0"/>
          </a:p>
        </p:txBody>
      </p:sp>
      <p:graphicFrame>
        <p:nvGraphicFramePr>
          <p:cNvPr id="2" name="جدول 1"/>
          <p:cNvGraphicFramePr>
            <a:graphicFrameLocks noGrp="1"/>
          </p:cNvGraphicFramePr>
          <p:nvPr>
            <p:extLst>
              <p:ext uri="{D42A27DB-BD31-4B8C-83A1-F6EECF244321}">
                <p14:modId xmlns:p14="http://schemas.microsoft.com/office/powerpoint/2010/main" val="495652541"/>
              </p:ext>
            </p:extLst>
          </p:nvPr>
        </p:nvGraphicFramePr>
        <p:xfrm>
          <a:off x="323528" y="980730"/>
          <a:ext cx="8568951" cy="5544614"/>
        </p:xfrm>
        <a:graphic>
          <a:graphicData uri="http://schemas.openxmlformats.org/drawingml/2006/table">
            <a:tbl>
              <a:tblPr rtl="1" firstRow="1" firstCol="1" bandRow="1">
                <a:tableStyleId>{5C22544A-7EE6-4342-B048-85BDC9FD1C3A}</a:tableStyleId>
              </a:tblPr>
              <a:tblGrid>
                <a:gridCol w="266037"/>
                <a:gridCol w="777999"/>
                <a:gridCol w="607039"/>
                <a:gridCol w="649094"/>
                <a:gridCol w="607954"/>
                <a:gridCol w="615267"/>
                <a:gridCol w="548530"/>
                <a:gridCol w="499162"/>
                <a:gridCol w="760628"/>
                <a:gridCol w="606125"/>
                <a:gridCol w="532074"/>
                <a:gridCol w="677434"/>
                <a:gridCol w="580528"/>
                <a:gridCol w="583270"/>
                <a:gridCol w="257810"/>
              </a:tblGrid>
              <a:tr h="336422">
                <a:tc>
                  <a:txBody>
                    <a:bodyPr/>
                    <a:lstStyle/>
                    <a:p>
                      <a:pPr algn="ctr" rtl="1">
                        <a:lnSpc>
                          <a:spcPct val="115000"/>
                        </a:lnSpc>
                        <a:spcAft>
                          <a:spcPts val="0"/>
                        </a:spcAft>
                      </a:pPr>
                      <a:r>
                        <a:rPr lang="ar-JO" sz="1600" b="1" i="0" dirty="0">
                          <a:solidFill>
                            <a:schemeClr val="tx1"/>
                          </a:solidFill>
                          <a:effectLst/>
                        </a:rPr>
                        <a:t> </a:t>
                      </a:r>
                      <a:endParaRPr lang="en-US" sz="1400" b="1" i="0" dirty="0">
                        <a:solidFill>
                          <a:schemeClr val="tx1"/>
                        </a:solidFill>
                        <a:effectLst/>
                        <a:latin typeface="Calibri"/>
                        <a:ea typeface="Calibri"/>
                        <a:cs typeface="Arial"/>
                      </a:endParaRPr>
                    </a:p>
                  </a:txBody>
                  <a:tcPr marL="68580" marR="68580" marT="0" marB="0"/>
                </a:tc>
                <a:tc gridSpan="6">
                  <a:txBody>
                    <a:bodyPr/>
                    <a:lstStyle/>
                    <a:p>
                      <a:pPr algn="ctr" rtl="1">
                        <a:lnSpc>
                          <a:spcPct val="115000"/>
                        </a:lnSpc>
                        <a:spcAft>
                          <a:spcPts val="0"/>
                        </a:spcAft>
                      </a:pPr>
                      <a:r>
                        <a:rPr lang="ar-JO" sz="1600" b="1" i="0" dirty="0">
                          <a:solidFill>
                            <a:schemeClr val="tx1"/>
                          </a:solidFill>
                          <a:effectLst/>
                        </a:rPr>
                        <a:t>بالنسبة لجودة العمل</a:t>
                      </a:r>
                      <a:endParaRPr lang="en-US" sz="1400" b="1" i="0" dirty="0">
                        <a:solidFill>
                          <a:schemeClr val="tx1"/>
                        </a:solidFill>
                        <a:effectLst/>
                        <a:latin typeface="Calibri"/>
                        <a:ea typeface="Calibri"/>
                        <a:cs typeface="Arial"/>
                      </a:endParaRPr>
                    </a:p>
                  </a:txBody>
                  <a:tcPr marL="68580" marR="68580" marT="0" marB="0" anchor="ct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a:txBody>
                    <a:bodyPr/>
                    <a:lstStyle/>
                    <a:p>
                      <a:pPr algn="ct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tc>
                <a:tc gridSpan="6">
                  <a:txBody>
                    <a:bodyPr/>
                    <a:lstStyle/>
                    <a:p>
                      <a:pPr algn="ctr" rtl="1">
                        <a:lnSpc>
                          <a:spcPct val="115000"/>
                        </a:lnSpc>
                        <a:spcAft>
                          <a:spcPts val="0"/>
                        </a:spcAft>
                      </a:pPr>
                      <a:r>
                        <a:rPr lang="ar-JO" sz="1600" b="1" i="0">
                          <a:solidFill>
                            <a:schemeClr val="tx1"/>
                          </a:solidFill>
                          <a:effectLst/>
                        </a:rPr>
                        <a:t>بالنسبة للابتكار والابداع</a:t>
                      </a:r>
                      <a:endParaRPr lang="en-US" sz="1400" b="1" i="0">
                        <a:solidFill>
                          <a:schemeClr val="tx1"/>
                        </a:solidFill>
                        <a:effectLst/>
                        <a:latin typeface="Calibri"/>
                        <a:ea typeface="Calibri"/>
                        <a:cs typeface="Arial"/>
                      </a:endParaRPr>
                    </a:p>
                  </a:txBody>
                  <a:tcPr marL="68580" marR="68580" marT="0" marB="0"/>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a:txBody>
                    <a:bodyPr/>
                    <a:lstStyle/>
                    <a:p>
                      <a:pPr algn="ct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tc>
              </a:tr>
              <a:tr h="336422">
                <a:tc>
                  <a:txBody>
                    <a:bodyPr/>
                    <a:lstStyle/>
                    <a:p>
                      <a:pPr algn="ct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tc>
                <a:tc gridSpan="6">
                  <a:txBody>
                    <a:bodyPr/>
                    <a:lstStyle/>
                    <a:p>
                      <a:pPr algn="ctr" rtl="1">
                        <a:lnSpc>
                          <a:spcPct val="115000"/>
                        </a:lnSpc>
                        <a:spcAft>
                          <a:spcPts val="0"/>
                        </a:spcAft>
                      </a:pPr>
                      <a:r>
                        <a:rPr lang="ar-JO" sz="1600" b="1" i="0">
                          <a:solidFill>
                            <a:schemeClr val="tx1"/>
                          </a:solidFill>
                          <a:effectLst/>
                        </a:rPr>
                        <a:t>الموظفين الذين تم تقييمهم</a:t>
                      </a:r>
                      <a:endParaRPr lang="en-US" sz="1400" b="1" i="0">
                        <a:solidFill>
                          <a:schemeClr val="tx1"/>
                        </a:solidFill>
                        <a:effectLst/>
                        <a:latin typeface="Calibri"/>
                        <a:ea typeface="Calibri"/>
                        <a:cs typeface="Arial"/>
                      </a:endParaRPr>
                    </a:p>
                  </a:txBody>
                  <a:tcPr marL="68580" marR="68580" marT="0" marB="0" anchor="ct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a:txBody>
                    <a:bodyPr/>
                    <a:lstStyle/>
                    <a:p>
                      <a:pPr algn="ct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tc>
                <a:tc gridSpan="6">
                  <a:txBody>
                    <a:bodyPr/>
                    <a:lstStyle/>
                    <a:p>
                      <a:pPr algn="ctr" rtl="1">
                        <a:lnSpc>
                          <a:spcPct val="115000"/>
                        </a:lnSpc>
                        <a:spcAft>
                          <a:spcPts val="0"/>
                        </a:spcAft>
                      </a:pPr>
                      <a:r>
                        <a:rPr lang="ar-JO" sz="1600" b="1" i="0">
                          <a:solidFill>
                            <a:schemeClr val="tx1"/>
                          </a:solidFill>
                          <a:effectLst/>
                        </a:rPr>
                        <a:t>الموظفين الذين تم تقييمهم</a:t>
                      </a:r>
                      <a:endParaRPr lang="en-US" sz="1400" b="1" i="0">
                        <a:solidFill>
                          <a:schemeClr val="tx1"/>
                        </a:solidFill>
                        <a:effectLst/>
                        <a:latin typeface="Calibri"/>
                        <a:ea typeface="Calibri"/>
                        <a:cs typeface="Arial"/>
                      </a:endParaRPr>
                    </a:p>
                  </a:txBody>
                  <a:tcPr marL="68580" marR="68580" marT="0" marB="0"/>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a:txBody>
                    <a:bodyPr/>
                    <a:lstStyle/>
                    <a:p>
                      <a:pPr algn="ct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tc>
              </a:tr>
              <a:tr h="1055513">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tc>
                <a:tc>
                  <a:txBody>
                    <a:bodyPr/>
                    <a:lstStyle/>
                    <a:p>
                      <a:pPr algn="r" rtl="1">
                        <a:lnSpc>
                          <a:spcPct val="115000"/>
                        </a:lnSpc>
                        <a:spcAft>
                          <a:spcPts val="0"/>
                        </a:spcAft>
                      </a:pPr>
                      <a:r>
                        <a:rPr lang="ar-JO" sz="1600" b="1" i="0">
                          <a:solidFill>
                            <a:schemeClr val="tx1"/>
                          </a:solidFill>
                          <a:effectLst/>
                        </a:rPr>
                        <a:t>مقارنة</a:t>
                      </a:r>
                      <a:endParaRPr lang="en-US" sz="1400" b="1" i="0">
                        <a:solidFill>
                          <a:schemeClr val="tx1"/>
                        </a:solidFill>
                        <a:effectLst/>
                      </a:endParaRPr>
                    </a:p>
                    <a:p>
                      <a:pPr algn="r" rtl="1">
                        <a:lnSpc>
                          <a:spcPct val="115000"/>
                        </a:lnSpc>
                        <a:spcAft>
                          <a:spcPts val="0"/>
                        </a:spcAft>
                      </a:pPr>
                      <a:r>
                        <a:rPr lang="ar-JO" sz="1600" b="1" i="0">
                          <a:solidFill>
                            <a:schemeClr val="tx1"/>
                          </a:solidFill>
                          <a:effectLst/>
                        </a:rPr>
                        <a:t>بـ</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dirty="0">
                          <a:solidFill>
                            <a:schemeClr val="tx1"/>
                          </a:solidFill>
                          <a:effectLst/>
                        </a:rPr>
                        <a:t>  أ</a:t>
                      </a:r>
                      <a:endParaRPr lang="en-US" sz="1400" b="1" i="0" dirty="0">
                        <a:solidFill>
                          <a:schemeClr val="tx1"/>
                        </a:solidFill>
                        <a:effectLst/>
                      </a:endParaRPr>
                    </a:p>
                    <a:p>
                      <a:pPr algn="r" rtl="1">
                        <a:lnSpc>
                          <a:spcPct val="115000"/>
                        </a:lnSpc>
                        <a:spcAft>
                          <a:spcPts val="0"/>
                        </a:spcAft>
                      </a:pPr>
                      <a:r>
                        <a:rPr lang="ar-JO" sz="1600" b="1" i="0" dirty="0">
                          <a:solidFill>
                            <a:schemeClr val="tx1"/>
                          </a:solidFill>
                          <a:effectLst/>
                        </a:rPr>
                        <a:t>أركان</a:t>
                      </a:r>
                      <a:endParaRPr lang="en-US" sz="1400" b="1" i="0" dirty="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ب</a:t>
                      </a:r>
                      <a:endParaRPr lang="en-US" sz="1400" b="1" i="0">
                        <a:solidFill>
                          <a:schemeClr val="tx1"/>
                        </a:solidFill>
                        <a:effectLst/>
                      </a:endParaRPr>
                    </a:p>
                    <a:p>
                      <a:pPr algn="r" rtl="1">
                        <a:lnSpc>
                          <a:spcPct val="115000"/>
                        </a:lnSpc>
                        <a:spcAft>
                          <a:spcPts val="0"/>
                        </a:spcAft>
                      </a:pPr>
                      <a:r>
                        <a:rPr lang="ar-JO" sz="1600" b="1" i="0">
                          <a:solidFill>
                            <a:schemeClr val="tx1"/>
                          </a:solidFill>
                          <a:effectLst/>
                        </a:rPr>
                        <a:t>مريم</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حـ</a:t>
                      </a:r>
                      <a:endParaRPr lang="en-US" sz="1400" b="1" i="0">
                        <a:solidFill>
                          <a:schemeClr val="tx1"/>
                        </a:solidFill>
                        <a:effectLst/>
                      </a:endParaRPr>
                    </a:p>
                    <a:p>
                      <a:pPr algn="r" rtl="1">
                        <a:lnSpc>
                          <a:spcPct val="115000"/>
                        </a:lnSpc>
                        <a:spcAft>
                          <a:spcPts val="0"/>
                        </a:spcAft>
                      </a:pPr>
                      <a:r>
                        <a:rPr lang="ar-JO" sz="1600" b="1" i="0">
                          <a:solidFill>
                            <a:schemeClr val="tx1"/>
                          </a:solidFill>
                          <a:effectLst/>
                        </a:rPr>
                        <a:t>شريف</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د</a:t>
                      </a:r>
                      <a:endParaRPr lang="en-US" sz="1400" b="1" i="0">
                        <a:solidFill>
                          <a:schemeClr val="tx1"/>
                        </a:solidFill>
                        <a:effectLst/>
                      </a:endParaRPr>
                    </a:p>
                    <a:p>
                      <a:pPr algn="r" rtl="1">
                        <a:lnSpc>
                          <a:spcPct val="115000"/>
                        </a:lnSpc>
                        <a:spcAft>
                          <a:spcPts val="0"/>
                        </a:spcAft>
                      </a:pPr>
                      <a:r>
                        <a:rPr lang="ar-JO" sz="1600" b="1" i="0">
                          <a:solidFill>
                            <a:schemeClr val="tx1"/>
                          </a:solidFill>
                          <a:effectLst/>
                        </a:rPr>
                        <a:t>توفيق</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dirty="0">
                          <a:solidFill>
                            <a:schemeClr val="tx1"/>
                          </a:solidFill>
                          <a:effectLst/>
                        </a:rPr>
                        <a:t> هـ</a:t>
                      </a:r>
                      <a:endParaRPr lang="en-US" sz="1400" b="1" i="0" dirty="0">
                        <a:solidFill>
                          <a:schemeClr val="tx1"/>
                        </a:solidFill>
                        <a:effectLst/>
                      </a:endParaRPr>
                    </a:p>
                    <a:p>
                      <a:pPr algn="r" rtl="1">
                        <a:lnSpc>
                          <a:spcPct val="115000"/>
                        </a:lnSpc>
                        <a:spcAft>
                          <a:spcPts val="0"/>
                        </a:spcAft>
                      </a:pPr>
                      <a:r>
                        <a:rPr lang="ar-JO" sz="1600" b="1" i="0" dirty="0">
                          <a:solidFill>
                            <a:schemeClr val="tx1"/>
                          </a:solidFill>
                          <a:effectLst/>
                        </a:rPr>
                        <a:t>جمانة</a:t>
                      </a:r>
                      <a:endParaRPr lang="en-US" sz="1400" b="1" i="0" dirty="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tc>
                <a:tc>
                  <a:txBody>
                    <a:bodyPr/>
                    <a:lstStyle/>
                    <a:p>
                      <a:pPr algn="r" rtl="1">
                        <a:lnSpc>
                          <a:spcPct val="115000"/>
                        </a:lnSpc>
                        <a:spcAft>
                          <a:spcPts val="0"/>
                        </a:spcAft>
                      </a:pPr>
                      <a:r>
                        <a:rPr lang="ar-JO" sz="1600" b="1" i="0">
                          <a:solidFill>
                            <a:schemeClr val="tx1"/>
                          </a:solidFill>
                          <a:effectLst/>
                        </a:rPr>
                        <a:t>مقارنة</a:t>
                      </a:r>
                      <a:endParaRPr lang="en-US" sz="1400" b="1" i="0">
                        <a:solidFill>
                          <a:schemeClr val="tx1"/>
                        </a:solidFill>
                        <a:effectLst/>
                      </a:endParaRPr>
                    </a:p>
                    <a:p>
                      <a:pPr algn="r" rtl="1">
                        <a:lnSpc>
                          <a:spcPct val="115000"/>
                        </a:lnSpc>
                        <a:spcAft>
                          <a:spcPts val="0"/>
                        </a:spcAft>
                      </a:pPr>
                      <a:r>
                        <a:rPr lang="ar-JO" sz="1600" b="1" i="0">
                          <a:solidFill>
                            <a:schemeClr val="tx1"/>
                          </a:solidFill>
                          <a:effectLst/>
                        </a:rPr>
                        <a:t>بـ</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أ</a:t>
                      </a:r>
                      <a:endParaRPr lang="en-US" sz="1400" b="1" i="0">
                        <a:solidFill>
                          <a:schemeClr val="tx1"/>
                        </a:solidFill>
                        <a:effectLst/>
                      </a:endParaRPr>
                    </a:p>
                    <a:p>
                      <a:pPr algn="r" rtl="1">
                        <a:lnSpc>
                          <a:spcPct val="115000"/>
                        </a:lnSpc>
                        <a:spcAft>
                          <a:spcPts val="0"/>
                        </a:spcAft>
                      </a:pPr>
                      <a:r>
                        <a:rPr lang="ar-JO" sz="1600" b="1" i="0">
                          <a:solidFill>
                            <a:schemeClr val="tx1"/>
                          </a:solidFill>
                          <a:effectLst/>
                        </a:rPr>
                        <a:t>أركان</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ب</a:t>
                      </a:r>
                      <a:endParaRPr lang="en-US" sz="1400" b="1" i="0">
                        <a:solidFill>
                          <a:schemeClr val="tx1"/>
                        </a:solidFill>
                        <a:effectLst/>
                      </a:endParaRPr>
                    </a:p>
                    <a:p>
                      <a:pPr algn="r" rtl="1">
                        <a:lnSpc>
                          <a:spcPct val="115000"/>
                        </a:lnSpc>
                        <a:spcAft>
                          <a:spcPts val="0"/>
                        </a:spcAft>
                      </a:pPr>
                      <a:r>
                        <a:rPr lang="ar-JO" sz="1600" b="1" i="0">
                          <a:solidFill>
                            <a:schemeClr val="tx1"/>
                          </a:solidFill>
                          <a:effectLst/>
                        </a:rPr>
                        <a:t>مريم</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حـ</a:t>
                      </a:r>
                      <a:endParaRPr lang="en-US" sz="1400" b="1" i="0">
                        <a:solidFill>
                          <a:schemeClr val="tx1"/>
                        </a:solidFill>
                        <a:effectLst/>
                      </a:endParaRPr>
                    </a:p>
                    <a:p>
                      <a:pPr algn="r" rtl="1">
                        <a:lnSpc>
                          <a:spcPct val="115000"/>
                        </a:lnSpc>
                        <a:spcAft>
                          <a:spcPts val="0"/>
                        </a:spcAft>
                      </a:pPr>
                      <a:r>
                        <a:rPr lang="ar-JO" sz="1600" b="1" i="0">
                          <a:solidFill>
                            <a:schemeClr val="tx1"/>
                          </a:solidFill>
                          <a:effectLst/>
                        </a:rPr>
                        <a:t>شريف</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د</a:t>
                      </a:r>
                      <a:endParaRPr lang="en-US" sz="1400" b="1" i="0">
                        <a:solidFill>
                          <a:schemeClr val="tx1"/>
                        </a:solidFill>
                        <a:effectLst/>
                      </a:endParaRPr>
                    </a:p>
                    <a:p>
                      <a:pPr algn="r" rtl="1">
                        <a:lnSpc>
                          <a:spcPct val="115000"/>
                        </a:lnSpc>
                        <a:spcAft>
                          <a:spcPts val="0"/>
                        </a:spcAft>
                      </a:pPr>
                      <a:r>
                        <a:rPr lang="ar-JO" sz="1600" b="1" i="0">
                          <a:solidFill>
                            <a:schemeClr val="tx1"/>
                          </a:solidFill>
                          <a:effectLst/>
                        </a:rPr>
                        <a:t>توفيق</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هـ</a:t>
                      </a:r>
                      <a:endParaRPr lang="en-US" sz="1400" b="1" i="0">
                        <a:solidFill>
                          <a:schemeClr val="tx1"/>
                        </a:solidFill>
                        <a:effectLst/>
                      </a:endParaRPr>
                    </a:p>
                    <a:p>
                      <a:pPr algn="r" rtl="1">
                        <a:lnSpc>
                          <a:spcPct val="115000"/>
                        </a:lnSpc>
                        <a:spcAft>
                          <a:spcPts val="0"/>
                        </a:spcAft>
                      </a:pPr>
                      <a:r>
                        <a:rPr lang="ar-JO" sz="1600" b="1" i="0">
                          <a:solidFill>
                            <a:schemeClr val="tx1"/>
                          </a:solidFill>
                          <a:effectLst/>
                        </a:rPr>
                        <a:t>جمانة</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tc>
              </a:tr>
              <a:tr h="695967">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tc>
                <a:tc>
                  <a:txBody>
                    <a:bodyPr/>
                    <a:lstStyle/>
                    <a:p>
                      <a:pPr algn="r" rtl="1">
                        <a:lnSpc>
                          <a:spcPct val="115000"/>
                        </a:lnSpc>
                        <a:spcAft>
                          <a:spcPts val="0"/>
                        </a:spcAft>
                      </a:pPr>
                      <a:r>
                        <a:rPr lang="ar-JO" sz="1600" b="1" i="0" dirty="0">
                          <a:solidFill>
                            <a:schemeClr val="tx1"/>
                          </a:solidFill>
                          <a:effectLst/>
                        </a:rPr>
                        <a:t>   أ</a:t>
                      </a:r>
                      <a:endParaRPr lang="en-US" sz="1400" b="1" i="0" dirty="0">
                        <a:solidFill>
                          <a:schemeClr val="tx1"/>
                        </a:solidFill>
                        <a:effectLst/>
                      </a:endParaRPr>
                    </a:p>
                    <a:p>
                      <a:pPr algn="r" rtl="1">
                        <a:lnSpc>
                          <a:spcPct val="115000"/>
                        </a:lnSpc>
                        <a:spcAft>
                          <a:spcPts val="0"/>
                        </a:spcAft>
                      </a:pPr>
                      <a:r>
                        <a:rPr lang="ar-JO" sz="1600" b="1" i="0" dirty="0">
                          <a:solidFill>
                            <a:schemeClr val="tx1"/>
                          </a:solidFill>
                          <a:effectLst/>
                        </a:rPr>
                        <a:t> أركان</a:t>
                      </a:r>
                      <a:endParaRPr lang="en-US" sz="1400" b="1" i="0" dirty="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_</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_</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tc>
                <a:tc>
                  <a:txBody>
                    <a:bodyPr/>
                    <a:lstStyle/>
                    <a:p>
                      <a:pPr algn="r" rtl="1">
                        <a:lnSpc>
                          <a:spcPct val="115000"/>
                        </a:lnSpc>
                        <a:spcAft>
                          <a:spcPts val="0"/>
                        </a:spcAft>
                      </a:pPr>
                      <a:r>
                        <a:rPr lang="ar-JO" sz="1600" b="1" i="0">
                          <a:solidFill>
                            <a:schemeClr val="tx1"/>
                          </a:solidFill>
                          <a:effectLst/>
                        </a:rPr>
                        <a:t>   أ</a:t>
                      </a:r>
                      <a:endParaRPr lang="en-US" sz="1400" b="1" i="0">
                        <a:solidFill>
                          <a:schemeClr val="tx1"/>
                        </a:solidFill>
                        <a:effectLst/>
                      </a:endParaRPr>
                    </a:p>
                    <a:p>
                      <a:pPr algn="r" rtl="1">
                        <a:lnSpc>
                          <a:spcPct val="115000"/>
                        </a:lnSpc>
                        <a:spcAft>
                          <a:spcPts val="0"/>
                        </a:spcAft>
                      </a:pPr>
                      <a:r>
                        <a:rPr lang="ar-JO" sz="1600" b="1" i="0">
                          <a:solidFill>
                            <a:schemeClr val="tx1"/>
                          </a:solidFill>
                          <a:effectLst/>
                        </a:rPr>
                        <a:t> أركان</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_</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_</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_</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_</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tc>
              </a:tr>
              <a:tr h="695967">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tc>
                <a:tc>
                  <a:txBody>
                    <a:bodyPr/>
                    <a:lstStyle/>
                    <a:p>
                      <a:pPr algn="r" rtl="1">
                        <a:lnSpc>
                          <a:spcPct val="115000"/>
                        </a:lnSpc>
                        <a:spcAft>
                          <a:spcPts val="0"/>
                        </a:spcAft>
                      </a:pPr>
                      <a:r>
                        <a:rPr lang="ar-JO" sz="1600" b="1" i="0">
                          <a:solidFill>
                            <a:schemeClr val="tx1"/>
                          </a:solidFill>
                          <a:effectLst/>
                        </a:rPr>
                        <a:t>  ب</a:t>
                      </a:r>
                      <a:endParaRPr lang="en-US" sz="1400" b="1" i="0">
                        <a:solidFill>
                          <a:schemeClr val="tx1"/>
                        </a:solidFill>
                        <a:effectLst/>
                      </a:endParaRPr>
                    </a:p>
                    <a:p>
                      <a:pPr algn="r" rtl="1">
                        <a:lnSpc>
                          <a:spcPct val="115000"/>
                        </a:lnSpc>
                        <a:spcAft>
                          <a:spcPts val="0"/>
                        </a:spcAft>
                      </a:pPr>
                      <a:r>
                        <a:rPr lang="ar-JO" sz="1600" b="1" i="0">
                          <a:solidFill>
                            <a:schemeClr val="tx1"/>
                          </a:solidFill>
                          <a:effectLst/>
                        </a:rPr>
                        <a:t> مريم</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_</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_</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_</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_</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tc>
                <a:tc>
                  <a:txBody>
                    <a:bodyPr/>
                    <a:lstStyle/>
                    <a:p>
                      <a:pPr algn="r" rtl="1">
                        <a:lnSpc>
                          <a:spcPct val="115000"/>
                        </a:lnSpc>
                        <a:spcAft>
                          <a:spcPts val="0"/>
                        </a:spcAft>
                      </a:pPr>
                      <a:r>
                        <a:rPr lang="ar-JO" sz="1600" b="1" i="0">
                          <a:solidFill>
                            <a:schemeClr val="tx1"/>
                          </a:solidFill>
                          <a:effectLst/>
                        </a:rPr>
                        <a:t>  ب</a:t>
                      </a:r>
                      <a:endParaRPr lang="en-US" sz="1400" b="1" i="0">
                        <a:solidFill>
                          <a:schemeClr val="tx1"/>
                        </a:solidFill>
                        <a:effectLst/>
                      </a:endParaRPr>
                    </a:p>
                    <a:p>
                      <a:pPr algn="r" rtl="1">
                        <a:lnSpc>
                          <a:spcPct val="115000"/>
                        </a:lnSpc>
                        <a:spcAft>
                          <a:spcPts val="0"/>
                        </a:spcAft>
                      </a:pPr>
                      <a:r>
                        <a:rPr lang="ar-JO" sz="1600" b="1" i="0">
                          <a:solidFill>
                            <a:schemeClr val="tx1"/>
                          </a:solidFill>
                          <a:effectLst/>
                        </a:rPr>
                        <a:t> مريم</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_</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tc>
              </a:tr>
              <a:tr h="695967">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tc>
                <a:tc>
                  <a:txBody>
                    <a:bodyPr/>
                    <a:lstStyle/>
                    <a:p>
                      <a:pPr algn="r" rtl="1">
                        <a:lnSpc>
                          <a:spcPct val="115000"/>
                        </a:lnSpc>
                        <a:spcAft>
                          <a:spcPts val="0"/>
                        </a:spcAft>
                      </a:pPr>
                      <a:r>
                        <a:rPr lang="ar-JO" sz="1600" b="1" i="0">
                          <a:solidFill>
                            <a:schemeClr val="tx1"/>
                          </a:solidFill>
                          <a:effectLst/>
                        </a:rPr>
                        <a:t>  حـ</a:t>
                      </a:r>
                      <a:endParaRPr lang="en-US" sz="1400" b="1" i="0">
                        <a:solidFill>
                          <a:schemeClr val="tx1"/>
                        </a:solidFill>
                        <a:effectLst/>
                      </a:endParaRPr>
                    </a:p>
                    <a:p>
                      <a:pPr algn="r" rtl="1">
                        <a:lnSpc>
                          <a:spcPct val="115000"/>
                        </a:lnSpc>
                        <a:spcAft>
                          <a:spcPts val="0"/>
                        </a:spcAft>
                      </a:pPr>
                      <a:r>
                        <a:rPr lang="ar-JO" sz="1600" b="1" i="0">
                          <a:solidFill>
                            <a:schemeClr val="tx1"/>
                          </a:solidFill>
                          <a:effectLst/>
                        </a:rPr>
                        <a:t> شريف</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_</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_</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tc>
                <a:tc>
                  <a:txBody>
                    <a:bodyPr/>
                    <a:lstStyle/>
                    <a:p>
                      <a:pPr algn="r" rtl="1">
                        <a:lnSpc>
                          <a:spcPct val="115000"/>
                        </a:lnSpc>
                        <a:spcAft>
                          <a:spcPts val="0"/>
                        </a:spcAft>
                      </a:pPr>
                      <a:r>
                        <a:rPr lang="ar-JO" sz="1600" b="1" i="0">
                          <a:solidFill>
                            <a:schemeClr val="tx1"/>
                          </a:solidFill>
                          <a:effectLst/>
                        </a:rPr>
                        <a:t>  حـ</a:t>
                      </a:r>
                      <a:endParaRPr lang="en-US" sz="1400" b="1" i="0">
                        <a:solidFill>
                          <a:schemeClr val="tx1"/>
                        </a:solidFill>
                        <a:effectLst/>
                      </a:endParaRPr>
                    </a:p>
                    <a:p>
                      <a:pPr algn="r" rtl="1">
                        <a:lnSpc>
                          <a:spcPct val="115000"/>
                        </a:lnSpc>
                        <a:spcAft>
                          <a:spcPts val="0"/>
                        </a:spcAft>
                      </a:pPr>
                      <a:r>
                        <a:rPr lang="ar-JO" sz="1600" b="1" i="0">
                          <a:solidFill>
                            <a:schemeClr val="tx1"/>
                          </a:solidFill>
                          <a:effectLst/>
                        </a:rPr>
                        <a:t> شريف</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_</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tc>
              </a:tr>
              <a:tr h="695967">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tc>
                <a:tc>
                  <a:txBody>
                    <a:bodyPr/>
                    <a:lstStyle/>
                    <a:p>
                      <a:pPr algn="r" rtl="1">
                        <a:lnSpc>
                          <a:spcPct val="115000"/>
                        </a:lnSpc>
                        <a:spcAft>
                          <a:spcPts val="0"/>
                        </a:spcAft>
                      </a:pPr>
                      <a:r>
                        <a:rPr lang="ar-JO" sz="1600" b="1" i="0">
                          <a:solidFill>
                            <a:schemeClr val="tx1"/>
                          </a:solidFill>
                          <a:effectLst/>
                        </a:rPr>
                        <a:t>  د</a:t>
                      </a:r>
                      <a:endParaRPr lang="en-US" sz="1400" b="1" i="0">
                        <a:solidFill>
                          <a:schemeClr val="tx1"/>
                        </a:solidFill>
                        <a:effectLst/>
                      </a:endParaRPr>
                    </a:p>
                    <a:p>
                      <a:pPr algn="r" rtl="1">
                        <a:lnSpc>
                          <a:spcPct val="115000"/>
                        </a:lnSpc>
                        <a:spcAft>
                          <a:spcPts val="0"/>
                        </a:spcAft>
                      </a:pPr>
                      <a:r>
                        <a:rPr lang="ar-JO" sz="1600" b="1" i="0">
                          <a:solidFill>
                            <a:schemeClr val="tx1"/>
                          </a:solidFill>
                          <a:effectLst/>
                        </a:rPr>
                        <a:t>توفيق</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_</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tc>
                <a:tc>
                  <a:txBody>
                    <a:bodyPr/>
                    <a:lstStyle/>
                    <a:p>
                      <a:pPr algn="r" rtl="1">
                        <a:lnSpc>
                          <a:spcPct val="115000"/>
                        </a:lnSpc>
                        <a:spcAft>
                          <a:spcPts val="0"/>
                        </a:spcAft>
                      </a:pPr>
                      <a:r>
                        <a:rPr lang="ar-JO" sz="1600" b="1" i="0">
                          <a:solidFill>
                            <a:schemeClr val="tx1"/>
                          </a:solidFill>
                          <a:effectLst/>
                        </a:rPr>
                        <a:t>  د</a:t>
                      </a:r>
                      <a:endParaRPr lang="en-US" sz="1400" b="1" i="0">
                        <a:solidFill>
                          <a:schemeClr val="tx1"/>
                        </a:solidFill>
                        <a:effectLst/>
                      </a:endParaRPr>
                    </a:p>
                    <a:p>
                      <a:pPr algn="r" rtl="1">
                        <a:lnSpc>
                          <a:spcPct val="115000"/>
                        </a:lnSpc>
                        <a:spcAft>
                          <a:spcPts val="0"/>
                        </a:spcAft>
                      </a:pPr>
                      <a:r>
                        <a:rPr lang="ar-JO" sz="1600" b="1" i="0">
                          <a:solidFill>
                            <a:schemeClr val="tx1"/>
                          </a:solidFill>
                          <a:effectLst/>
                        </a:rPr>
                        <a:t>توفيق</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_</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_</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tc>
              </a:tr>
              <a:tr h="695967">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tc>
                <a:tc>
                  <a:txBody>
                    <a:bodyPr/>
                    <a:lstStyle/>
                    <a:p>
                      <a:pPr algn="r" rtl="1">
                        <a:lnSpc>
                          <a:spcPct val="115000"/>
                        </a:lnSpc>
                        <a:spcAft>
                          <a:spcPts val="0"/>
                        </a:spcAft>
                      </a:pPr>
                      <a:r>
                        <a:rPr lang="ar-JO" sz="1600" b="1" i="0">
                          <a:solidFill>
                            <a:schemeClr val="tx1"/>
                          </a:solidFill>
                          <a:effectLst/>
                        </a:rPr>
                        <a:t>  هـ</a:t>
                      </a:r>
                      <a:endParaRPr lang="en-US" sz="1400" b="1" i="0">
                        <a:solidFill>
                          <a:schemeClr val="tx1"/>
                        </a:solidFill>
                        <a:effectLst/>
                      </a:endParaRPr>
                    </a:p>
                    <a:p>
                      <a:pPr algn="r" rtl="1">
                        <a:lnSpc>
                          <a:spcPct val="115000"/>
                        </a:lnSpc>
                        <a:spcAft>
                          <a:spcPts val="0"/>
                        </a:spcAft>
                      </a:pPr>
                      <a:r>
                        <a:rPr lang="ar-JO" sz="1600" b="1" i="0">
                          <a:solidFill>
                            <a:schemeClr val="tx1"/>
                          </a:solidFill>
                          <a:effectLst/>
                        </a:rPr>
                        <a:t> جمانة</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_</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tc>
                <a:tc>
                  <a:txBody>
                    <a:bodyPr/>
                    <a:lstStyle/>
                    <a:p>
                      <a:pPr algn="r" rtl="1">
                        <a:lnSpc>
                          <a:spcPct val="115000"/>
                        </a:lnSpc>
                        <a:spcAft>
                          <a:spcPts val="0"/>
                        </a:spcAft>
                      </a:pPr>
                      <a:r>
                        <a:rPr lang="ar-JO" sz="1600" b="1" i="0">
                          <a:solidFill>
                            <a:schemeClr val="tx1"/>
                          </a:solidFill>
                          <a:effectLst/>
                        </a:rPr>
                        <a:t>  هـ</a:t>
                      </a:r>
                      <a:endParaRPr lang="en-US" sz="1400" b="1" i="0">
                        <a:solidFill>
                          <a:schemeClr val="tx1"/>
                        </a:solidFill>
                        <a:effectLst/>
                      </a:endParaRPr>
                    </a:p>
                    <a:p>
                      <a:pPr algn="r" rtl="1">
                        <a:lnSpc>
                          <a:spcPct val="115000"/>
                        </a:lnSpc>
                        <a:spcAft>
                          <a:spcPts val="0"/>
                        </a:spcAft>
                      </a:pPr>
                      <a:r>
                        <a:rPr lang="ar-JO" sz="1600" b="1" i="0">
                          <a:solidFill>
                            <a:schemeClr val="tx1"/>
                          </a:solidFill>
                          <a:effectLst/>
                        </a:rPr>
                        <a:t> جمانة</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_</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_</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nchor="ctr"/>
                </a:tc>
                <a:tc>
                  <a:txBody>
                    <a:bodyPr/>
                    <a:lstStyle/>
                    <a:p>
                      <a:pPr algn="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tc>
              </a:tr>
              <a:tr h="336422">
                <a:tc>
                  <a:txBody>
                    <a:bodyPr/>
                    <a:lstStyle/>
                    <a:p>
                      <a:pPr algn="ct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tc>
                <a:tc gridSpan="6">
                  <a:txBody>
                    <a:bodyPr/>
                    <a:lstStyle/>
                    <a:p>
                      <a:pPr algn="ctr" rtl="1">
                        <a:lnSpc>
                          <a:spcPct val="115000"/>
                        </a:lnSpc>
                        <a:spcAft>
                          <a:spcPts val="0"/>
                        </a:spcAft>
                      </a:pPr>
                      <a:r>
                        <a:rPr lang="ar-JO" sz="1600" b="1" i="0">
                          <a:solidFill>
                            <a:schemeClr val="tx1"/>
                          </a:solidFill>
                          <a:effectLst/>
                        </a:rPr>
                        <a:t>تسجل مريم هنا أعلى أداء</a:t>
                      </a:r>
                      <a:endParaRPr lang="en-US" sz="1400" b="1" i="0">
                        <a:solidFill>
                          <a:schemeClr val="tx1"/>
                        </a:solidFill>
                        <a:effectLst/>
                        <a:latin typeface="Calibri"/>
                        <a:ea typeface="Calibri"/>
                        <a:cs typeface="Arial"/>
                      </a:endParaRPr>
                    </a:p>
                  </a:txBody>
                  <a:tcPr marL="68580" marR="68580" marT="0" marB="0" anchor="ct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a:txBody>
                    <a:bodyPr/>
                    <a:lstStyle/>
                    <a:p>
                      <a:pPr algn="ctr" rtl="1">
                        <a:lnSpc>
                          <a:spcPct val="115000"/>
                        </a:lnSpc>
                        <a:spcAft>
                          <a:spcPts val="0"/>
                        </a:spcAft>
                      </a:pPr>
                      <a:r>
                        <a:rPr lang="ar-JO" sz="1600" b="1" i="0">
                          <a:solidFill>
                            <a:schemeClr val="tx1"/>
                          </a:solidFill>
                          <a:effectLst/>
                        </a:rPr>
                        <a:t> </a:t>
                      </a:r>
                      <a:endParaRPr lang="en-US" sz="1400" b="1" i="0">
                        <a:solidFill>
                          <a:schemeClr val="tx1"/>
                        </a:solidFill>
                        <a:effectLst/>
                        <a:latin typeface="Calibri"/>
                        <a:ea typeface="Calibri"/>
                        <a:cs typeface="Arial"/>
                      </a:endParaRPr>
                    </a:p>
                  </a:txBody>
                  <a:tcPr marL="68580" marR="68580" marT="0" marB="0"/>
                </a:tc>
                <a:tc gridSpan="6">
                  <a:txBody>
                    <a:bodyPr/>
                    <a:lstStyle/>
                    <a:p>
                      <a:pPr algn="ctr" rtl="1">
                        <a:lnSpc>
                          <a:spcPct val="115000"/>
                        </a:lnSpc>
                        <a:spcAft>
                          <a:spcPts val="0"/>
                        </a:spcAft>
                      </a:pPr>
                      <a:r>
                        <a:rPr lang="ar-JO" sz="1600" b="1" i="0">
                          <a:solidFill>
                            <a:schemeClr val="tx1"/>
                          </a:solidFill>
                          <a:effectLst/>
                        </a:rPr>
                        <a:t>يسجل أركان هنا أعلى أداء</a:t>
                      </a:r>
                      <a:endParaRPr lang="en-US" sz="1400" b="1" i="0">
                        <a:solidFill>
                          <a:schemeClr val="tx1"/>
                        </a:solidFill>
                        <a:effectLst/>
                        <a:latin typeface="Calibri"/>
                        <a:ea typeface="Calibri"/>
                        <a:cs typeface="Arial"/>
                      </a:endParaRPr>
                    </a:p>
                  </a:txBody>
                  <a:tcPr marL="68580" marR="68580" marT="0" marB="0" anchor="ct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a:txBody>
                    <a:bodyPr/>
                    <a:lstStyle/>
                    <a:p>
                      <a:pPr algn="ctr" rtl="1">
                        <a:lnSpc>
                          <a:spcPct val="115000"/>
                        </a:lnSpc>
                        <a:spcAft>
                          <a:spcPts val="0"/>
                        </a:spcAft>
                      </a:pPr>
                      <a:r>
                        <a:rPr lang="ar-JO" sz="1600" b="1" i="0" dirty="0">
                          <a:solidFill>
                            <a:schemeClr val="tx1"/>
                          </a:solidFill>
                          <a:effectLst/>
                        </a:rPr>
                        <a:t> </a:t>
                      </a:r>
                      <a:endParaRPr lang="en-US" sz="1400" b="1" i="0" dirty="0">
                        <a:solidFill>
                          <a:schemeClr val="tx1"/>
                        </a:solidFill>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13121518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495584" y="332656"/>
            <a:ext cx="5892840" cy="584775"/>
          </a:xfrm>
          <a:prstGeom prst="rect">
            <a:avLst/>
          </a:prstGeom>
        </p:spPr>
        <p:txBody>
          <a:bodyPr wrap="square">
            <a:spAutoFit/>
          </a:bodyPr>
          <a:lstStyle/>
          <a:p>
            <a:pPr algn="ctr"/>
            <a:r>
              <a:rPr lang="ar-IQ" sz="3200" b="1" dirty="0" smtClean="0">
                <a:solidFill>
                  <a:srgbClr val="7030A0"/>
                </a:solidFill>
              </a:rPr>
              <a:t>ثالثا: </a:t>
            </a:r>
            <a:r>
              <a:rPr lang="ar-JO" sz="3200" b="1" dirty="0">
                <a:solidFill>
                  <a:srgbClr val="7030A0"/>
                </a:solidFill>
              </a:rPr>
              <a:t>معايير التقييم المعتمدة على </a:t>
            </a:r>
            <a:r>
              <a:rPr lang="ar-JO" sz="3200" b="1" dirty="0" smtClean="0">
                <a:solidFill>
                  <a:srgbClr val="7030A0"/>
                </a:solidFill>
              </a:rPr>
              <a:t>الانجاز</a:t>
            </a:r>
            <a:r>
              <a:rPr lang="ar-IQ" sz="3200" b="1" dirty="0" smtClean="0">
                <a:solidFill>
                  <a:srgbClr val="7030A0"/>
                </a:solidFill>
              </a:rPr>
              <a:t>.</a:t>
            </a:r>
            <a:endParaRPr lang="ar-IQ" sz="3200" b="1" dirty="0">
              <a:solidFill>
                <a:srgbClr val="7030A0"/>
              </a:solidFill>
            </a:endParaRPr>
          </a:p>
        </p:txBody>
      </p:sp>
      <p:sp>
        <p:nvSpPr>
          <p:cNvPr id="6" name="مربع نص 5"/>
          <p:cNvSpPr txBox="1"/>
          <p:nvPr/>
        </p:nvSpPr>
        <p:spPr>
          <a:xfrm>
            <a:off x="179512" y="1124744"/>
            <a:ext cx="8712968" cy="830997"/>
          </a:xfrm>
          <a:prstGeom prst="rect">
            <a:avLst/>
          </a:prstGeom>
          <a:noFill/>
        </p:spPr>
        <p:txBody>
          <a:bodyPr wrap="square" rtlCol="1">
            <a:spAutoFit/>
          </a:bodyPr>
          <a:lstStyle/>
          <a:p>
            <a:pPr algn="r" rtl="1"/>
            <a:r>
              <a:rPr lang="ar-JO" sz="2400" dirty="0"/>
              <a:t>تستخدم هذه الطريقة في تقييم أداء العاملين </a:t>
            </a:r>
            <a:r>
              <a:rPr lang="ar-JO" sz="2400" dirty="0">
                <a:solidFill>
                  <a:srgbClr val="00B050"/>
                </a:solidFill>
              </a:rPr>
              <a:t>بالاعتماد المباشر على ما حققوه من انجاز بخصوص أهداف تم تحديدها مسبقاً </a:t>
            </a:r>
            <a:r>
              <a:rPr lang="ar-JO" sz="2400" dirty="0"/>
              <a:t>ولابد </a:t>
            </a:r>
            <a:r>
              <a:rPr lang="ar-IQ" sz="2400" dirty="0" smtClean="0"/>
              <a:t>من </a:t>
            </a:r>
            <a:r>
              <a:rPr lang="ar-JO" sz="2400" dirty="0" smtClean="0"/>
              <a:t>انتهائها </a:t>
            </a:r>
            <a:r>
              <a:rPr lang="ar-JO" sz="2400" dirty="0"/>
              <a:t>خلال فترة محددة مسبقاً </a:t>
            </a:r>
            <a:r>
              <a:rPr lang="ar-IQ" sz="2400" dirty="0" smtClean="0"/>
              <a:t>.</a:t>
            </a:r>
            <a:endParaRPr lang="en-US" sz="2400" dirty="0"/>
          </a:p>
        </p:txBody>
      </p:sp>
      <p:sp>
        <p:nvSpPr>
          <p:cNvPr id="2" name="مستطيل 1"/>
          <p:cNvSpPr/>
          <p:nvPr/>
        </p:nvSpPr>
        <p:spPr>
          <a:xfrm>
            <a:off x="590630" y="1988840"/>
            <a:ext cx="7776864" cy="452431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rtl="1"/>
            <a:r>
              <a:rPr lang="ar-JO" b="1" dirty="0"/>
              <a:t>الادارة بالأهداف :</a:t>
            </a:r>
            <a:endParaRPr lang="en-US" dirty="0"/>
          </a:p>
          <a:p>
            <a:pPr algn="r" rtl="1"/>
            <a:r>
              <a:rPr lang="ar-JO" b="1" dirty="0"/>
              <a:t>ويقوم هذا الاسلوب على مجموعة من الركائز هي :</a:t>
            </a:r>
            <a:endParaRPr lang="en-US" b="1" dirty="0"/>
          </a:p>
          <a:p>
            <a:pPr lvl="0" algn="r" rtl="1"/>
            <a:r>
              <a:rPr lang="ar-JO" b="1" dirty="0"/>
              <a:t>وضع أهداف محددة للموظف وربما بمشاركة الاخرين.</a:t>
            </a:r>
            <a:endParaRPr lang="en-US" b="1" dirty="0"/>
          </a:p>
          <a:p>
            <a:pPr lvl="0" algn="r" rtl="1"/>
            <a:r>
              <a:rPr lang="ar-JO" b="1" dirty="0"/>
              <a:t>تحديد آليات لتنفيذ كل هدف.</a:t>
            </a:r>
            <a:endParaRPr lang="en-US" b="1" dirty="0"/>
          </a:p>
          <a:p>
            <a:pPr lvl="0" algn="r" rtl="1"/>
            <a:r>
              <a:rPr lang="ar-JO" b="1" dirty="0"/>
              <a:t>فسح المجال للموظف لتنفيذ الهدف وفق الخطة التي يضعها.</a:t>
            </a:r>
            <a:endParaRPr lang="en-US" b="1" dirty="0"/>
          </a:p>
          <a:p>
            <a:pPr lvl="0" algn="r" rtl="1"/>
            <a:r>
              <a:rPr lang="ar-JO" b="1" dirty="0"/>
              <a:t>متابعة تنفيذ الخطة لدى الموظف.</a:t>
            </a:r>
            <a:endParaRPr lang="en-US" b="1" dirty="0"/>
          </a:p>
          <a:p>
            <a:pPr lvl="0" algn="r" rtl="1"/>
            <a:r>
              <a:rPr lang="ar-JO" b="1" dirty="0"/>
              <a:t>وضع الاجراءات التصحيحية للانحرافات التي تطراً على الخطة.</a:t>
            </a:r>
            <a:endParaRPr lang="en-US" b="1" dirty="0"/>
          </a:p>
          <a:p>
            <a:pPr lvl="0" algn="r" rtl="1"/>
            <a:r>
              <a:rPr lang="ar-JO" b="1" dirty="0"/>
              <a:t>تطوير الخطة باستحداث أهداف جديدة.</a:t>
            </a:r>
            <a:r>
              <a:rPr lang="ar-IQ" b="1" dirty="0"/>
              <a:t> (</a:t>
            </a:r>
            <a:r>
              <a:rPr lang="ar-IQ" b="1" dirty="0" err="1"/>
              <a:t>الكرخي</a:t>
            </a:r>
            <a:r>
              <a:rPr lang="ar-IQ" b="1" dirty="0"/>
              <a:t>, 2014 :140).</a:t>
            </a:r>
            <a:endParaRPr lang="en-US" b="1" dirty="0"/>
          </a:p>
          <a:p>
            <a:pPr algn="r" rtl="1"/>
            <a:r>
              <a:rPr lang="ar-JO" b="1" dirty="0"/>
              <a:t> </a:t>
            </a:r>
            <a:endParaRPr lang="ar-IQ" b="1" dirty="0" smtClean="0"/>
          </a:p>
          <a:p>
            <a:pPr algn="r" rtl="1"/>
            <a:r>
              <a:rPr lang="ar-JO" b="1" dirty="0" smtClean="0"/>
              <a:t>ويتعين </a:t>
            </a:r>
            <a:r>
              <a:rPr lang="ar-JO" b="1" dirty="0"/>
              <a:t>لتنفيذ هذا الاسلوب توفر ما يلي :-</a:t>
            </a:r>
            <a:endParaRPr lang="en-US" dirty="0"/>
          </a:p>
          <a:p>
            <a:pPr lvl="0" algn="r" rtl="1"/>
            <a:r>
              <a:rPr lang="ar-JO" b="1" dirty="0"/>
              <a:t>قابلية الاهداف للقياس.</a:t>
            </a:r>
            <a:endParaRPr lang="en-US" b="1" dirty="0"/>
          </a:p>
          <a:p>
            <a:pPr lvl="0" algn="r" rtl="1"/>
            <a:r>
              <a:rPr lang="ar-JO" b="1" dirty="0"/>
              <a:t>واقعية الهدف.</a:t>
            </a:r>
            <a:endParaRPr lang="en-US" b="1" dirty="0"/>
          </a:p>
          <a:p>
            <a:pPr lvl="0" algn="r" rtl="1"/>
            <a:r>
              <a:rPr lang="ar-JO" b="1" dirty="0"/>
              <a:t>وضوح الهدف وابتعاد عن الغموض.</a:t>
            </a:r>
            <a:endParaRPr lang="en-US" b="1" dirty="0"/>
          </a:p>
          <a:p>
            <a:pPr lvl="0" algn="r" rtl="1"/>
            <a:r>
              <a:rPr lang="ar-JO" b="1" dirty="0"/>
              <a:t>أن يكون الهدف تحريرياً.</a:t>
            </a:r>
            <a:endParaRPr lang="en-US" b="1" dirty="0"/>
          </a:p>
          <a:p>
            <a:pPr lvl="0" algn="r" rtl="1"/>
            <a:r>
              <a:rPr lang="ar-JO" b="1" dirty="0"/>
              <a:t>أن يتضمن الهدف تحدياً حقيقياً</a:t>
            </a:r>
            <a:endParaRPr lang="en-US" b="1" dirty="0"/>
          </a:p>
          <a:p>
            <a:pPr lvl="0" algn="r" rtl="1"/>
            <a:r>
              <a:rPr lang="ar-JO" b="1" dirty="0"/>
              <a:t>أن يوضع للهدف جدول زمني للتنفيذ.</a:t>
            </a:r>
            <a:r>
              <a:rPr lang="ar-IQ" b="1" dirty="0"/>
              <a:t> (</a:t>
            </a:r>
            <a:r>
              <a:rPr lang="ar-IQ" b="1" dirty="0" err="1"/>
              <a:t>الكرخي</a:t>
            </a:r>
            <a:r>
              <a:rPr lang="ar-IQ" b="1" dirty="0"/>
              <a:t>, 2014 :141).</a:t>
            </a:r>
            <a:endParaRPr lang="en-US" b="1" dirty="0"/>
          </a:p>
        </p:txBody>
      </p:sp>
    </p:spTree>
    <p:extLst>
      <p:ext uri="{BB962C8B-B14F-4D97-AF65-F5344CB8AC3E}">
        <p14:creationId xmlns:p14="http://schemas.microsoft.com/office/powerpoint/2010/main" val="17835811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5" name="Group 3"/>
          <p:cNvGrpSpPr>
            <a:grpSpLocks/>
          </p:cNvGrpSpPr>
          <p:nvPr/>
        </p:nvGrpSpPr>
        <p:grpSpPr bwMode="auto">
          <a:xfrm>
            <a:off x="323529" y="1628800"/>
            <a:ext cx="1794932" cy="3165475"/>
            <a:chOff x="720" y="1296"/>
            <a:chExt cx="1363" cy="1994"/>
          </a:xfrm>
        </p:grpSpPr>
        <p:sp>
          <p:nvSpPr>
            <p:cNvPr id="74756"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sp>
          <p:nvSpPr>
            <p:cNvPr id="74757" name="AutoShape 5"/>
            <p:cNvSpPr>
              <a:spLocks noChangeArrowheads="1"/>
            </p:cNvSpPr>
            <p:nvPr/>
          </p:nvSpPr>
          <p:spPr bwMode="gray">
            <a:xfrm>
              <a:off x="741" y="1495"/>
              <a:ext cx="1322" cy="1766"/>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sp>
          <p:nvSpPr>
            <p:cNvPr id="74758"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sp>
          <p:nvSpPr>
            <p:cNvPr id="74759" name="AutoShape 7"/>
            <p:cNvSpPr>
              <a:spLocks noChangeArrowheads="1"/>
            </p:cNvSpPr>
            <p:nvPr/>
          </p:nvSpPr>
          <p:spPr bwMode="gray">
            <a:xfrm>
              <a:off x="752" y="1509"/>
              <a:ext cx="1304" cy="446"/>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grpSp>
          <p:nvGrpSpPr>
            <p:cNvPr id="74762" name="Group 10"/>
            <p:cNvGrpSpPr>
              <a:grpSpLocks/>
            </p:cNvGrpSpPr>
            <p:nvPr/>
          </p:nvGrpSpPr>
          <p:grpSpPr bwMode="auto">
            <a:xfrm>
              <a:off x="1189" y="1296"/>
              <a:ext cx="405" cy="405"/>
              <a:chOff x="1289" y="582"/>
              <a:chExt cx="668" cy="668"/>
            </a:xfrm>
          </p:grpSpPr>
          <p:sp>
            <p:nvSpPr>
              <p:cNvPr id="74763" name="Oval 11"/>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IQ">
                  <a:solidFill>
                    <a:srgbClr val="000000"/>
                  </a:solidFill>
                </a:endParaRPr>
              </a:p>
            </p:txBody>
          </p:sp>
          <p:sp>
            <p:nvSpPr>
              <p:cNvPr id="74764"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IQ">
                  <a:solidFill>
                    <a:srgbClr val="000000"/>
                  </a:solidFill>
                </a:endParaRPr>
              </a:p>
            </p:txBody>
          </p:sp>
          <p:sp>
            <p:nvSpPr>
              <p:cNvPr id="74765"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IQ">
                  <a:solidFill>
                    <a:srgbClr val="000000"/>
                  </a:solidFill>
                </a:endParaRPr>
              </a:p>
            </p:txBody>
          </p:sp>
          <p:sp>
            <p:nvSpPr>
              <p:cNvPr id="74766"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IQ">
                  <a:solidFill>
                    <a:srgbClr val="000000"/>
                  </a:solidFill>
                </a:endParaRPr>
              </a:p>
            </p:txBody>
          </p:sp>
          <p:sp>
            <p:nvSpPr>
              <p:cNvPr id="74767"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IQ">
                  <a:solidFill>
                    <a:srgbClr val="000000"/>
                  </a:solidFill>
                </a:endParaRPr>
              </a:p>
            </p:txBody>
          </p:sp>
        </p:grpSp>
        <p:sp>
          <p:nvSpPr>
            <p:cNvPr id="74768" name="Text Box 16"/>
            <p:cNvSpPr txBox="1">
              <a:spLocks noChangeArrowheads="1"/>
            </p:cNvSpPr>
            <p:nvPr/>
          </p:nvSpPr>
          <p:spPr bwMode="gray">
            <a:xfrm>
              <a:off x="1276" y="13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solidFill>
                    <a:srgbClr val="000000"/>
                  </a:solidFill>
                </a:rPr>
                <a:t>1</a:t>
              </a:r>
              <a:endParaRPr lang="en-US">
                <a:solidFill>
                  <a:srgbClr val="000000"/>
                </a:solidFill>
              </a:endParaRPr>
            </a:p>
          </p:txBody>
        </p:sp>
        <p:sp>
          <p:nvSpPr>
            <p:cNvPr id="74769" name="Text Box 17"/>
            <p:cNvSpPr txBox="1">
              <a:spLocks noChangeArrowheads="1"/>
            </p:cNvSpPr>
            <p:nvPr/>
          </p:nvSpPr>
          <p:spPr bwMode="gray">
            <a:xfrm>
              <a:off x="768" y="1776"/>
              <a:ext cx="129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solidFill>
                  <a:srgbClr val="000000"/>
                </a:solidFill>
              </a:endParaRPr>
            </a:p>
          </p:txBody>
        </p:sp>
      </p:grpSp>
      <p:grpSp>
        <p:nvGrpSpPr>
          <p:cNvPr id="74770" name="Group 18"/>
          <p:cNvGrpSpPr>
            <a:grpSpLocks/>
          </p:cNvGrpSpPr>
          <p:nvPr/>
        </p:nvGrpSpPr>
        <p:grpSpPr bwMode="auto">
          <a:xfrm>
            <a:off x="2555776" y="1625823"/>
            <a:ext cx="1869465" cy="3165475"/>
            <a:chOff x="2208" y="1296"/>
            <a:chExt cx="1363" cy="1994"/>
          </a:xfrm>
        </p:grpSpPr>
        <p:sp>
          <p:nvSpPr>
            <p:cNvPr id="74771" name="AutoShape 19"/>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sp>
          <p:nvSpPr>
            <p:cNvPr id="74772" name="AutoShape 20"/>
            <p:cNvSpPr>
              <a:spLocks noChangeArrowheads="1"/>
            </p:cNvSpPr>
            <p:nvPr/>
          </p:nvSpPr>
          <p:spPr bwMode="gray">
            <a:xfrm>
              <a:off x="2229" y="1495"/>
              <a:ext cx="1322" cy="1766"/>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sp>
          <p:nvSpPr>
            <p:cNvPr id="74773" name="AutoShape 21"/>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73E77E">
                    <a:gamma/>
                    <a:tint val="5451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sp>
          <p:nvSpPr>
            <p:cNvPr id="74774" name="AutoShape 22"/>
            <p:cNvSpPr>
              <a:spLocks noChangeArrowheads="1"/>
            </p:cNvSpPr>
            <p:nvPr/>
          </p:nvSpPr>
          <p:spPr bwMode="gray">
            <a:xfrm>
              <a:off x="2240" y="1509"/>
              <a:ext cx="1304" cy="446"/>
            </a:xfrm>
            <a:prstGeom prst="roundRect">
              <a:avLst>
                <a:gd name="adj" fmla="val 50000"/>
              </a:avLst>
            </a:prstGeom>
            <a:gradFill rotWithShape="1">
              <a:gsLst>
                <a:gs pos="0">
                  <a:srgbClr val="73E77E">
                    <a:gamma/>
                    <a:tint val="33333"/>
                    <a:invGamma/>
                  </a:srgbClr>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sp>
          <p:nvSpPr>
            <p:cNvPr id="74775" name="Oval 23"/>
            <p:cNvSpPr>
              <a:spLocks noChangeArrowheads="1"/>
            </p:cNvSpPr>
            <p:nvPr/>
          </p:nvSpPr>
          <p:spPr bwMode="gray">
            <a:xfrm>
              <a:off x="2677" y="1296"/>
              <a:ext cx="405" cy="405"/>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IQ">
                <a:solidFill>
                  <a:srgbClr val="000000"/>
                </a:solidFill>
              </a:endParaRPr>
            </a:p>
          </p:txBody>
        </p:sp>
        <p:sp>
          <p:nvSpPr>
            <p:cNvPr id="74776" name="Oval 24"/>
            <p:cNvSpPr>
              <a:spLocks noChangeArrowheads="1"/>
            </p:cNvSpPr>
            <p:nvPr/>
          </p:nvSpPr>
          <p:spPr bwMode="gray">
            <a:xfrm>
              <a:off x="2681" y="1299"/>
              <a:ext cx="392" cy="39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IQ">
                <a:solidFill>
                  <a:srgbClr val="000000"/>
                </a:solidFill>
              </a:endParaRPr>
            </a:p>
          </p:txBody>
        </p:sp>
        <p:sp>
          <p:nvSpPr>
            <p:cNvPr id="74777" name="Oval 25"/>
            <p:cNvSpPr>
              <a:spLocks noChangeArrowheads="1"/>
            </p:cNvSpPr>
            <p:nvPr/>
          </p:nvSpPr>
          <p:spPr bwMode="gray">
            <a:xfrm>
              <a:off x="2686" y="1301"/>
              <a:ext cx="383" cy="383"/>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IQ">
                <a:solidFill>
                  <a:srgbClr val="000000"/>
                </a:solidFill>
              </a:endParaRPr>
            </a:p>
          </p:txBody>
        </p:sp>
        <p:sp>
          <p:nvSpPr>
            <p:cNvPr id="74778" name="Oval 26"/>
            <p:cNvSpPr>
              <a:spLocks noChangeArrowheads="1"/>
            </p:cNvSpPr>
            <p:nvPr/>
          </p:nvSpPr>
          <p:spPr bwMode="gray">
            <a:xfrm>
              <a:off x="2690" y="1305"/>
              <a:ext cx="364" cy="357"/>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IQ">
                <a:solidFill>
                  <a:srgbClr val="000000"/>
                </a:solidFill>
              </a:endParaRPr>
            </a:p>
          </p:txBody>
        </p:sp>
        <p:sp>
          <p:nvSpPr>
            <p:cNvPr id="74779" name="Oval 27"/>
            <p:cNvSpPr>
              <a:spLocks noChangeArrowheads="1"/>
            </p:cNvSpPr>
            <p:nvPr/>
          </p:nvSpPr>
          <p:spPr bwMode="gray">
            <a:xfrm>
              <a:off x="2712" y="1315"/>
              <a:ext cx="323" cy="290"/>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IQ">
                <a:solidFill>
                  <a:srgbClr val="000000"/>
                </a:solidFill>
              </a:endParaRPr>
            </a:p>
          </p:txBody>
        </p:sp>
        <p:sp>
          <p:nvSpPr>
            <p:cNvPr id="74780" name="Text Box 28"/>
            <p:cNvSpPr txBox="1">
              <a:spLocks noChangeArrowheads="1"/>
            </p:cNvSpPr>
            <p:nvPr/>
          </p:nvSpPr>
          <p:spPr bwMode="gray">
            <a:xfrm>
              <a:off x="2764" y="13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solidFill>
                    <a:srgbClr val="000000"/>
                  </a:solidFill>
                </a:rPr>
                <a:t>2</a:t>
              </a:r>
              <a:endParaRPr lang="en-US">
                <a:solidFill>
                  <a:srgbClr val="000000"/>
                </a:solidFill>
              </a:endParaRPr>
            </a:p>
          </p:txBody>
        </p:sp>
        <p:sp>
          <p:nvSpPr>
            <p:cNvPr id="74781" name="Text Box 29"/>
            <p:cNvSpPr txBox="1">
              <a:spLocks noChangeArrowheads="1"/>
            </p:cNvSpPr>
            <p:nvPr/>
          </p:nvSpPr>
          <p:spPr bwMode="gray">
            <a:xfrm>
              <a:off x="2256" y="1776"/>
              <a:ext cx="1296"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ar-IQ" sz="2400" b="1" dirty="0">
                  <a:solidFill>
                    <a:srgbClr val="7030A0"/>
                  </a:solidFill>
                </a:rPr>
                <a:t>اسلوب</a:t>
              </a:r>
            </a:p>
            <a:p>
              <a:pPr algn="ctr"/>
              <a:r>
                <a:rPr lang="ar-IQ" sz="2400" b="1" dirty="0">
                  <a:solidFill>
                    <a:srgbClr val="7030A0"/>
                  </a:solidFill>
                </a:rPr>
                <a:t>مراكز</a:t>
              </a:r>
            </a:p>
            <a:p>
              <a:pPr algn="ctr"/>
              <a:r>
                <a:rPr lang="ar-IQ" sz="2400" b="1" dirty="0">
                  <a:solidFill>
                    <a:srgbClr val="7030A0"/>
                  </a:solidFill>
                </a:rPr>
                <a:t>القيم</a:t>
              </a:r>
              <a:endParaRPr lang="en-US" sz="2400" b="1" dirty="0">
                <a:solidFill>
                  <a:srgbClr val="7030A0"/>
                </a:solidFill>
              </a:endParaRPr>
            </a:p>
          </p:txBody>
        </p:sp>
      </p:grpSp>
      <p:grpSp>
        <p:nvGrpSpPr>
          <p:cNvPr id="74784" name="Group 32"/>
          <p:cNvGrpSpPr>
            <a:grpSpLocks/>
          </p:cNvGrpSpPr>
          <p:nvPr/>
        </p:nvGrpSpPr>
        <p:grpSpPr bwMode="auto">
          <a:xfrm>
            <a:off x="4865819" y="1625823"/>
            <a:ext cx="1972130" cy="3165475"/>
            <a:chOff x="3696" y="1296"/>
            <a:chExt cx="1363" cy="1994"/>
          </a:xfrm>
        </p:grpSpPr>
        <p:sp>
          <p:nvSpPr>
            <p:cNvPr id="74785" name="AutoShape 33"/>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sp>
          <p:nvSpPr>
            <p:cNvPr id="74786" name="AutoShape 34"/>
            <p:cNvSpPr>
              <a:spLocks noChangeArrowheads="1"/>
            </p:cNvSpPr>
            <p:nvPr/>
          </p:nvSpPr>
          <p:spPr bwMode="gray">
            <a:xfrm>
              <a:off x="3717" y="1495"/>
              <a:ext cx="1322" cy="1766"/>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sp>
          <p:nvSpPr>
            <p:cNvPr id="74787" name="AutoShape 35"/>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sp>
          <p:nvSpPr>
            <p:cNvPr id="74788" name="AutoShape 36"/>
            <p:cNvSpPr>
              <a:spLocks noChangeArrowheads="1"/>
            </p:cNvSpPr>
            <p:nvPr/>
          </p:nvSpPr>
          <p:spPr bwMode="gray">
            <a:xfrm>
              <a:off x="3728" y="1509"/>
              <a:ext cx="1304" cy="446"/>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grpSp>
          <p:nvGrpSpPr>
            <p:cNvPr id="74789" name="Group 37"/>
            <p:cNvGrpSpPr>
              <a:grpSpLocks/>
            </p:cNvGrpSpPr>
            <p:nvPr/>
          </p:nvGrpSpPr>
          <p:grpSpPr bwMode="auto">
            <a:xfrm>
              <a:off x="4165" y="1296"/>
              <a:ext cx="405" cy="405"/>
              <a:chOff x="1289" y="582"/>
              <a:chExt cx="668" cy="668"/>
            </a:xfrm>
          </p:grpSpPr>
          <p:sp>
            <p:nvSpPr>
              <p:cNvPr id="74790" name="Oval 38"/>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IQ">
                  <a:solidFill>
                    <a:srgbClr val="000000"/>
                  </a:solidFill>
                </a:endParaRPr>
              </a:p>
            </p:txBody>
          </p:sp>
          <p:sp>
            <p:nvSpPr>
              <p:cNvPr id="74791" name="Oval 39"/>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IQ">
                  <a:solidFill>
                    <a:srgbClr val="000000"/>
                  </a:solidFill>
                </a:endParaRPr>
              </a:p>
            </p:txBody>
          </p:sp>
          <p:sp>
            <p:nvSpPr>
              <p:cNvPr id="74792"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IQ">
                  <a:solidFill>
                    <a:srgbClr val="000000"/>
                  </a:solidFill>
                </a:endParaRPr>
              </a:p>
            </p:txBody>
          </p:sp>
          <p:sp>
            <p:nvSpPr>
              <p:cNvPr id="74793" name="Oval 41"/>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IQ">
                  <a:solidFill>
                    <a:srgbClr val="000000"/>
                  </a:solidFill>
                </a:endParaRPr>
              </a:p>
            </p:txBody>
          </p:sp>
          <p:sp>
            <p:nvSpPr>
              <p:cNvPr id="74794" name="Oval 42"/>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IQ">
                  <a:solidFill>
                    <a:srgbClr val="000000"/>
                  </a:solidFill>
                </a:endParaRPr>
              </a:p>
            </p:txBody>
          </p:sp>
        </p:grpSp>
        <p:sp>
          <p:nvSpPr>
            <p:cNvPr id="74795" name="Text Box 43"/>
            <p:cNvSpPr txBox="1">
              <a:spLocks noChangeArrowheads="1"/>
            </p:cNvSpPr>
            <p:nvPr/>
          </p:nvSpPr>
          <p:spPr bwMode="gray">
            <a:xfrm>
              <a:off x="4252" y="13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solidFill>
                    <a:srgbClr val="000000"/>
                  </a:solidFill>
                </a:rPr>
                <a:t>3</a:t>
              </a:r>
              <a:endParaRPr lang="en-US">
                <a:solidFill>
                  <a:srgbClr val="000000"/>
                </a:solidFill>
              </a:endParaRPr>
            </a:p>
          </p:txBody>
        </p:sp>
        <p:sp>
          <p:nvSpPr>
            <p:cNvPr id="74796" name="Text Box 44"/>
            <p:cNvSpPr txBox="1">
              <a:spLocks noChangeArrowheads="1"/>
            </p:cNvSpPr>
            <p:nvPr/>
          </p:nvSpPr>
          <p:spPr bwMode="gray">
            <a:xfrm>
              <a:off x="3744" y="1776"/>
              <a:ext cx="129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solidFill>
                  <a:srgbClr val="000000"/>
                </a:solidFill>
              </a:endParaRPr>
            </a:p>
          </p:txBody>
        </p:sp>
      </p:grpSp>
      <p:sp>
        <p:nvSpPr>
          <p:cNvPr id="3" name="مستطيل 2"/>
          <p:cNvSpPr/>
          <p:nvPr/>
        </p:nvSpPr>
        <p:spPr>
          <a:xfrm>
            <a:off x="613291" y="2444768"/>
            <a:ext cx="1067920" cy="1200329"/>
          </a:xfrm>
          <a:prstGeom prst="rect">
            <a:avLst/>
          </a:prstGeom>
        </p:spPr>
        <p:txBody>
          <a:bodyPr wrap="none">
            <a:spAutoFit/>
          </a:bodyPr>
          <a:lstStyle/>
          <a:p>
            <a:pPr algn="ctr"/>
            <a:r>
              <a:rPr lang="ar-IQ" sz="2400" b="1" dirty="0" smtClean="0">
                <a:solidFill>
                  <a:srgbClr val="7030A0"/>
                </a:solidFill>
              </a:rPr>
              <a:t>اسلوب</a:t>
            </a:r>
          </a:p>
          <a:p>
            <a:pPr algn="ctr"/>
            <a:r>
              <a:rPr lang="ar-IQ" sz="2400" b="1" dirty="0" smtClean="0">
                <a:solidFill>
                  <a:srgbClr val="7030A0"/>
                </a:solidFill>
              </a:rPr>
              <a:t>اختبارات</a:t>
            </a:r>
          </a:p>
          <a:p>
            <a:pPr algn="ctr"/>
            <a:r>
              <a:rPr lang="ar-IQ" sz="2400" b="1" dirty="0" smtClean="0">
                <a:solidFill>
                  <a:srgbClr val="7030A0"/>
                </a:solidFill>
              </a:rPr>
              <a:t>الاداء</a:t>
            </a:r>
            <a:endParaRPr lang="ar-IQ" sz="2400" b="1" dirty="0">
              <a:solidFill>
                <a:srgbClr val="7030A0"/>
              </a:solidFill>
            </a:endParaRPr>
          </a:p>
        </p:txBody>
      </p:sp>
      <p:sp>
        <p:nvSpPr>
          <p:cNvPr id="4" name="مستطيل 3"/>
          <p:cNvSpPr/>
          <p:nvPr/>
        </p:nvSpPr>
        <p:spPr>
          <a:xfrm>
            <a:off x="5467186" y="2598003"/>
            <a:ext cx="907621" cy="830997"/>
          </a:xfrm>
          <a:prstGeom prst="rect">
            <a:avLst/>
          </a:prstGeom>
        </p:spPr>
        <p:txBody>
          <a:bodyPr wrap="none">
            <a:spAutoFit/>
          </a:bodyPr>
          <a:lstStyle/>
          <a:p>
            <a:pPr algn="ctr"/>
            <a:r>
              <a:rPr lang="ar-IQ" sz="2400" b="1" dirty="0">
                <a:solidFill>
                  <a:srgbClr val="7030A0"/>
                </a:solidFill>
              </a:rPr>
              <a:t>اسلوب</a:t>
            </a:r>
          </a:p>
          <a:p>
            <a:pPr algn="ctr"/>
            <a:r>
              <a:rPr lang="ar-IQ" sz="2400" b="1" dirty="0">
                <a:solidFill>
                  <a:srgbClr val="7030A0"/>
                </a:solidFill>
              </a:rPr>
              <a:t>المقابلة</a:t>
            </a:r>
          </a:p>
        </p:txBody>
      </p:sp>
      <p:grpSp>
        <p:nvGrpSpPr>
          <p:cNvPr id="51" name="Group 3"/>
          <p:cNvGrpSpPr>
            <a:grpSpLocks/>
          </p:cNvGrpSpPr>
          <p:nvPr/>
        </p:nvGrpSpPr>
        <p:grpSpPr bwMode="auto">
          <a:xfrm>
            <a:off x="7164288" y="1661038"/>
            <a:ext cx="1794932" cy="3165475"/>
            <a:chOff x="720" y="1296"/>
            <a:chExt cx="1363" cy="1994"/>
          </a:xfrm>
        </p:grpSpPr>
        <p:sp>
          <p:nvSpPr>
            <p:cNvPr id="52"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sp>
          <p:nvSpPr>
            <p:cNvPr id="53" name="AutoShape 5"/>
            <p:cNvSpPr>
              <a:spLocks noChangeArrowheads="1"/>
            </p:cNvSpPr>
            <p:nvPr/>
          </p:nvSpPr>
          <p:spPr bwMode="gray">
            <a:xfrm>
              <a:off x="741" y="1495"/>
              <a:ext cx="1322" cy="1766"/>
            </a:xfrm>
            <a:prstGeom prst="roundRect">
              <a:avLst>
                <a:gd name="adj" fmla="val 16667"/>
              </a:avLst>
            </a:prstGeom>
            <a:solidFill>
              <a:srgbClr val="3CA1E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sp>
          <p:nvSpPr>
            <p:cNvPr id="54"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sp>
          <p:nvSpPr>
            <p:cNvPr id="55" name="AutoShape 7"/>
            <p:cNvSpPr>
              <a:spLocks noChangeArrowheads="1"/>
            </p:cNvSpPr>
            <p:nvPr/>
          </p:nvSpPr>
          <p:spPr bwMode="gray">
            <a:xfrm>
              <a:off x="752" y="1509"/>
              <a:ext cx="1304" cy="446"/>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00"/>
                </a:solidFill>
              </a:endParaRPr>
            </a:p>
          </p:txBody>
        </p:sp>
        <p:grpSp>
          <p:nvGrpSpPr>
            <p:cNvPr id="58" name="Group 10"/>
            <p:cNvGrpSpPr>
              <a:grpSpLocks/>
            </p:cNvGrpSpPr>
            <p:nvPr/>
          </p:nvGrpSpPr>
          <p:grpSpPr bwMode="auto">
            <a:xfrm>
              <a:off x="1189" y="1296"/>
              <a:ext cx="405" cy="405"/>
              <a:chOff x="1289" y="582"/>
              <a:chExt cx="668" cy="668"/>
            </a:xfrm>
          </p:grpSpPr>
          <p:sp>
            <p:nvSpPr>
              <p:cNvPr id="61" name="Oval 11"/>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IQ">
                  <a:solidFill>
                    <a:srgbClr val="000000"/>
                  </a:solidFill>
                </a:endParaRPr>
              </a:p>
            </p:txBody>
          </p:sp>
          <p:sp>
            <p:nvSpPr>
              <p:cNvPr id="62"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IQ">
                  <a:solidFill>
                    <a:srgbClr val="000000"/>
                  </a:solidFill>
                </a:endParaRPr>
              </a:p>
            </p:txBody>
          </p:sp>
          <p:sp>
            <p:nvSpPr>
              <p:cNvPr id="63"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IQ">
                  <a:solidFill>
                    <a:srgbClr val="000000"/>
                  </a:solidFill>
                </a:endParaRPr>
              </a:p>
            </p:txBody>
          </p:sp>
          <p:sp>
            <p:nvSpPr>
              <p:cNvPr id="64"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IQ">
                  <a:solidFill>
                    <a:srgbClr val="000000"/>
                  </a:solidFill>
                </a:endParaRPr>
              </a:p>
            </p:txBody>
          </p:sp>
          <p:sp>
            <p:nvSpPr>
              <p:cNvPr id="65"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IQ">
                  <a:solidFill>
                    <a:srgbClr val="000000"/>
                  </a:solidFill>
                </a:endParaRPr>
              </a:p>
            </p:txBody>
          </p:sp>
        </p:grpSp>
        <p:sp>
          <p:nvSpPr>
            <p:cNvPr id="59" name="Text Box 16"/>
            <p:cNvSpPr txBox="1">
              <a:spLocks noChangeArrowheads="1"/>
            </p:cNvSpPr>
            <p:nvPr/>
          </p:nvSpPr>
          <p:spPr bwMode="gray">
            <a:xfrm>
              <a:off x="1252" y="1354"/>
              <a:ext cx="27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dirty="0" smtClean="0">
                  <a:solidFill>
                    <a:srgbClr val="000000"/>
                  </a:solidFill>
                </a:rPr>
                <a:t>4</a:t>
              </a:r>
              <a:endParaRPr lang="en-US" dirty="0">
                <a:solidFill>
                  <a:srgbClr val="000000"/>
                </a:solidFill>
              </a:endParaRPr>
            </a:p>
          </p:txBody>
        </p:sp>
        <p:sp>
          <p:nvSpPr>
            <p:cNvPr id="60" name="Text Box 17"/>
            <p:cNvSpPr txBox="1">
              <a:spLocks noChangeArrowheads="1"/>
            </p:cNvSpPr>
            <p:nvPr/>
          </p:nvSpPr>
          <p:spPr bwMode="gray">
            <a:xfrm>
              <a:off x="768" y="1776"/>
              <a:ext cx="129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solidFill>
                  <a:srgbClr val="000000"/>
                </a:solidFill>
              </a:endParaRPr>
            </a:p>
          </p:txBody>
        </p:sp>
      </p:grpSp>
      <p:sp>
        <p:nvSpPr>
          <p:cNvPr id="2" name="مربع نص 1"/>
          <p:cNvSpPr txBox="1"/>
          <p:nvPr/>
        </p:nvSpPr>
        <p:spPr>
          <a:xfrm>
            <a:off x="4211960" y="467380"/>
            <a:ext cx="3816424" cy="461665"/>
          </a:xfrm>
          <a:prstGeom prst="rect">
            <a:avLst/>
          </a:prstGeom>
          <a:noFill/>
        </p:spPr>
        <p:txBody>
          <a:bodyPr wrap="square" rtlCol="1">
            <a:spAutoFit/>
          </a:bodyPr>
          <a:lstStyle/>
          <a:p>
            <a:pPr rtl="1"/>
            <a:r>
              <a:rPr lang="ar-JO" sz="2400" b="1" dirty="0"/>
              <a:t>طرق وأساليب أخرى لتقييم الاداء :</a:t>
            </a:r>
            <a:endParaRPr lang="en-US" sz="2400" dirty="0"/>
          </a:p>
        </p:txBody>
      </p:sp>
      <p:sp>
        <p:nvSpPr>
          <p:cNvPr id="66" name="مستطيل 65"/>
          <p:cNvSpPr/>
          <p:nvPr/>
        </p:nvSpPr>
        <p:spPr>
          <a:xfrm>
            <a:off x="7639423" y="2558668"/>
            <a:ext cx="875560" cy="1200329"/>
          </a:xfrm>
          <a:prstGeom prst="rect">
            <a:avLst/>
          </a:prstGeom>
        </p:spPr>
        <p:txBody>
          <a:bodyPr wrap="none">
            <a:spAutoFit/>
          </a:bodyPr>
          <a:lstStyle/>
          <a:p>
            <a:pPr algn="ctr"/>
            <a:r>
              <a:rPr lang="ar-IQ" sz="2400" b="1" dirty="0"/>
              <a:t>طريقة </a:t>
            </a:r>
          </a:p>
          <a:p>
            <a:pPr algn="ctr"/>
            <a:r>
              <a:rPr lang="ar-IQ" sz="2400" b="1" dirty="0"/>
              <a:t>360</a:t>
            </a:r>
          </a:p>
          <a:p>
            <a:pPr algn="ctr"/>
            <a:r>
              <a:rPr lang="ar-IQ" sz="2400" b="1" dirty="0"/>
              <a:t>درجة</a:t>
            </a:r>
          </a:p>
        </p:txBody>
      </p:sp>
    </p:spTree>
    <p:extLst>
      <p:ext uri="{BB962C8B-B14F-4D97-AF65-F5344CB8AC3E}">
        <p14:creationId xmlns:p14="http://schemas.microsoft.com/office/powerpoint/2010/main" val="12082921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4755"/>
                                        </p:tgtEl>
                                        <p:attrNameLst>
                                          <p:attrName>style.visibility</p:attrName>
                                        </p:attrNameLst>
                                      </p:cBhvr>
                                      <p:to>
                                        <p:strVal val="visible"/>
                                      </p:to>
                                    </p:set>
                                    <p:anim calcmode="lin" valueType="num">
                                      <p:cBhvr additive="base">
                                        <p:cTn id="12" dur="500" fill="hold"/>
                                        <p:tgtEl>
                                          <p:spTgt spid="74755"/>
                                        </p:tgtEl>
                                        <p:attrNameLst>
                                          <p:attrName>ppt_x</p:attrName>
                                        </p:attrNameLst>
                                      </p:cBhvr>
                                      <p:tavLst>
                                        <p:tav tm="0">
                                          <p:val>
                                            <p:strVal val="#ppt_x"/>
                                          </p:val>
                                        </p:tav>
                                        <p:tav tm="100000">
                                          <p:val>
                                            <p:strVal val="#ppt_x"/>
                                          </p:val>
                                        </p:tav>
                                      </p:tavLst>
                                    </p:anim>
                                    <p:anim calcmode="lin" valueType="num">
                                      <p:cBhvr additive="base">
                                        <p:cTn id="13" dur="500" fill="hold"/>
                                        <p:tgtEl>
                                          <p:spTgt spid="7475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4770"/>
                                        </p:tgtEl>
                                        <p:attrNameLst>
                                          <p:attrName>style.visibility</p:attrName>
                                        </p:attrNameLst>
                                      </p:cBhvr>
                                      <p:to>
                                        <p:strVal val="visible"/>
                                      </p:to>
                                    </p:set>
                                    <p:animEffect transition="in" filter="barn(inVertical)">
                                      <p:cBhvr>
                                        <p:cTn id="23" dur="500"/>
                                        <p:tgtEl>
                                          <p:spTgt spid="7477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4784"/>
                                        </p:tgtEl>
                                        <p:attrNameLst>
                                          <p:attrName>style.visibility</p:attrName>
                                        </p:attrNameLst>
                                      </p:cBhvr>
                                      <p:to>
                                        <p:strVal val="visible"/>
                                      </p:to>
                                    </p:set>
                                    <p:anim calcmode="lin" valueType="num">
                                      <p:cBhvr additive="base">
                                        <p:cTn id="28" dur="500" fill="hold"/>
                                        <p:tgtEl>
                                          <p:spTgt spid="74784"/>
                                        </p:tgtEl>
                                        <p:attrNameLst>
                                          <p:attrName>ppt_x</p:attrName>
                                        </p:attrNameLst>
                                      </p:cBhvr>
                                      <p:tavLst>
                                        <p:tav tm="0">
                                          <p:val>
                                            <p:strVal val="#ppt_x"/>
                                          </p:val>
                                        </p:tav>
                                        <p:tav tm="100000">
                                          <p:val>
                                            <p:strVal val="#ppt_x"/>
                                          </p:val>
                                        </p:tav>
                                      </p:tavLst>
                                    </p:anim>
                                    <p:anim calcmode="lin" valueType="num">
                                      <p:cBhvr additive="base">
                                        <p:cTn id="29" dur="500" fill="hold"/>
                                        <p:tgtEl>
                                          <p:spTgt spid="7478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fill="hold"/>
                                        <p:tgtEl>
                                          <p:spTgt spid="51"/>
                                        </p:tgtEl>
                                        <p:attrNameLst>
                                          <p:attrName>ppt_x</p:attrName>
                                        </p:attrNameLst>
                                      </p:cBhvr>
                                      <p:tavLst>
                                        <p:tav tm="0">
                                          <p:val>
                                            <p:strVal val="#ppt_x"/>
                                          </p:val>
                                        </p:tav>
                                        <p:tav tm="100000">
                                          <p:val>
                                            <p:strVal val="#ppt_x"/>
                                          </p:val>
                                        </p:tav>
                                      </p:tavLst>
                                    </p:anim>
                                    <p:anim calcmode="lin" valueType="num">
                                      <p:cBhvr additive="base">
                                        <p:cTn id="4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barn(inVertical)">
                                      <p:cBhvr>
                                        <p:cTn id="4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6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a:grpSpLocks/>
          </p:cNvGrpSpPr>
          <p:nvPr/>
        </p:nvGrpSpPr>
        <p:grpSpPr bwMode="auto">
          <a:xfrm>
            <a:off x="2051720" y="777046"/>
            <a:ext cx="5184576" cy="3660066"/>
            <a:chOff x="720" y="1299"/>
            <a:chExt cx="1363" cy="1991"/>
          </a:xfrm>
        </p:grpSpPr>
        <p:sp>
          <p:nvSpPr>
            <p:cNvPr id="6"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endParaRPr lang="ar-IQ" sz="2000">
                <a:solidFill>
                  <a:srgbClr val="000000"/>
                </a:solidFill>
              </a:endParaRPr>
            </a:p>
          </p:txBody>
        </p:sp>
        <p:sp>
          <p:nvSpPr>
            <p:cNvPr id="7" name="AutoShape 5"/>
            <p:cNvSpPr>
              <a:spLocks noChangeArrowheads="1"/>
            </p:cNvSpPr>
            <p:nvPr/>
          </p:nvSpPr>
          <p:spPr bwMode="gray">
            <a:xfrm>
              <a:off x="741" y="1495"/>
              <a:ext cx="1322" cy="1766"/>
            </a:xfrm>
            <a:prstGeom prst="roundRect">
              <a:avLst>
                <a:gd name="adj" fmla="val 16667"/>
              </a:avLst>
            </a:prstGeom>
            <a:solidFill>
              <a:srgbClr val="3CA1E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ar-IQ" sz="4800" dirty="0" smtClean="0">
                  <a:solidFill>
                    <a:srgbClr val="FFFF00"/>
                  </a:solidFill>
                </a:rPr>
                <a:t>طريقة 360 </a:t>
              </a:r>
            </a:p>
            <a:p>
              <a:pPr algn="r"/>
              <a:r>
                <a:rPr lang="ar-IQ" sz="4800" dirty="0" smtClean="0">
                  <a:solidFill>
                    <a:srgbClr val="FFFF00"/>
                  </a:solidFill>
                </a:rPr>
                <a:t>درجة لتقييم الاداء</a:t>
              </a:r>
              <a:endParaRPr lang="ar-IQ" sz="4800" dirty="0">
                <a:solidFill>
                  <a:srgbClr val="FFFF00"/>
                </a:solidFill>
              </a:endParaRPr>
            </a:p>
          </p:txBody>
        </p:sp>
        <p:sp>
          <p:nvSpPr>
            <p:cNvPr id="8"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endParaRPr lang="ar-IQ" sz="2000">
                <a:solidFill>
                  <a:srgbClr val="000000"/>
                </a:solidFill>
              </a:endParaRPr>
            </a:p>
          </p:txBody>
        </p:sp>
        <p:sp>
          <p:nvSpPr>
            <p:cNvPr id="9" name="AutoShape 7"/>
            <p:cNvSpPr>
              <a:spLocks noChangeArrowheads="1"/>
            </p:cNvSpPr>
            <p:nvPr/>
          </p:nvSpPr>
          <p:spPr bwMode="gray">
            <a:xfrm>
              <a:off x="752" y="1509"/>
              <a:ext cx="1304" cy="446"/>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endParaRPr lang="ar-IQ" sz="2000">
                <a:solidFill>
                  <a:srgbClr val="000000"/>
                </a:solidFill>
              </a:endParaRPr>
            </a:p>
          </p:txBody>
        </p:sp>
        <p:grpSp>
          <p:nvGrpSpPr>
            <p:cNvPr id="10" name="Group 10"/>
            <p:cNvGrpSpPr>
              <a:grpSpLocks/>
            </p:cNvGrpSpPr>
            <p:nvPr/>
          </p:nvGrpSpPr>
          <p:grpSpPr bwMode="auto">
            <a:xfrm>
              <a:off x="1189" y="1299"/>
              <a:ext cx="405" cy="392"/>
              <a:chOff x="1289" y="587"/>
              <a:chExt cx="668" cy="647"/>
            </a:xfrm>
          </p:grpSpPr>
          <p:sp>
            <p:nvSpPr>
              <p:cNvPr id="13" name="Oval 11"/>
              <p:cNvSpPr>
                <a:spLocks noChangeArrowheads="1"/>
              </p:cNvSpPr>
              <p:nvPr/>
            </p:nvSpPr>
            <p:spPr bwMode="gray">
              <a:xfrm>
                <a:off x="1289" y="663"/>
                <a:ext cx="668" cy="505"/>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r"/>
                <a:endParaRPr lang="ar-IQ" sz="2000">
                  <a:solidFill>
                    <a:srgbClr val="000000"/>
                  </a:solidFill>
                </a:endParaRPr>
              </a:p>
            </p:txBody>
          </p:sp>
          <p:sp>
            <p:nvSpPr>
              <p:cNvPr id="14"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r"/>
                <a:endParaRPr lang="ar-IQ" sz="2000">
                  <a:solidFill>
                    <a:srgbClr val="000000"/>
                  </a:solidFill>
                </a:endParaRPr>
              </a:p>
            </p:txBody>
          </p:sp>
          <p:sp>
            <p:nvSpPr>
              <p:cNvPr id="15"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r"/>
                <a:endParaRPr lang="ar-IQ" sz="2000">
                  <a:solidFill>
                    <a:srgbClr val="000000"/>
                  </a:solidFill>
                </a:endParaRPr>
              </a:p>
            </p:txBody>
          </p:sp>
          <p:sp>
            <p:nvSpPr>
              <p:cNvPr id="16"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r"/>
                <a:endParaRPr lang="ar-IQ" sz="2000">
                  <a:solidFill>
                    <a:srgbClr val="000000"/>
                  </a:solidFill>
                </a:endParaRPr>
              </a:p>
            </p:txBody>
          </p:sp>
          <p:sp>
            <p:nvSpPr>
              <p:cNvPr id="17"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r"/>
                <a:endParaRPr lang="ar-IQ" sz="2000">
                  <a:solidFill>
                    <a:srgbClr val="000000"/>
                  </a:solidFill>
                </a:endParaRPr>
              </a:p>
            </p:txBody>
          </p:sp>
        </p:grpSp>
        <p:sp>
          <p:nvSpPr>
            <p:cNvPr id="11" name="Text Box 16"/>
            <p:cNvSpPr txBox="1">
              <a:spLocks noChangeArrowheads="1"/>
            </p:cNvSpPr>
            <p:nvPr/>
          </p:nvSpPr>
          <p:spPr bwMode="gray">
            <a:xfrm>
              <a:off x="1345" y="1354"/>
              <a:ext cx="101"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2800" dirty="0" smtClean="0">
                  <a:solidFill>
                    <a:srgbClr val="000000"/>
                  </a:solidFill>
                </a:rPr>
                <a:t>4</a:t>
              </a:r>
              <a:endParaRPr lang="en-US" sz="2000" dirty="0">
                <a:solidFill>
                  <a:srgbClr val="000000"/>
                </a:solidFill>
              </a:endParaRPr>
            </a:p>
          </p:txBody>
        </p:sp>
        <p:sp>
          <p:nvSpPr>
            <p:cNvPr id="12" name="Text Box 17"/>
            <p:cNvSpPr txBox="1">
              <a:spLocks noChangeArrowheads="1"/>
            </p:cNvSpPr>
            <p:nvPr/>
          </p:nvSpPr>
          <p:spPr bwMode="gray">
            <a:xfrm>
              <a:off x="768" y="1776"/>
              <a:ext cx="1296"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endParaRPr lang="en-US" sz="2000" dirty="0">
                <a:solidFill>
                  <a:srgbClr val="000000"/>
                </a:solidFill>
              </a:endParaRPr>
            </a:p>
          </p:txBody>
        </p:sp>
      </p:grpSp>
      <p:sp>
        <p:nvSpPr>
          <p:cNvPr id="18" name="مربع نص 17"/>
          <p:cNvSpPr txBox="1"/>
          <p:nvPr/>
        </p:nvSpPr>
        <p:spPr>
          <a:xfrm>
            <a:off x="1187624" y="1546965"/>
            <a:ext cx="6912768" cy="3416320"/>
          </a:xfrm>
          <a:prstGeom prst="rect">
            <a:avLst/>
          </a:prstGeom>
          <a:solidFill>
            <a:schemeClr val="accent1">
              <a:lumMod val="60000"/>
              <a:lumOff val="40000"/>
            </a:schemeClr>
          </a:solidFill>
          <a:effectLst>
            <a:outerShdw blurRad="152400" dist="317500" dir="5400000" sx="90000" sy="-19000" rotWithShape="0">
              <a:prstClr val="black">
                <a:alpha val="15000"/>
              </a:prstClr>
            </a:outerShdw>
          </a:effectLst>
        </p:spPr>
        <p:style>
          <a:lnRef idx="2">
            <a:schemeClr val="accent2"/>
          </a:lnRef>
          <a:fillRef idx="1">
            <a:schemeClr val="lt1"/>
          </a:fillRef>
          <a:effectRef idx="0">
            <a:schemeClr val="accent2"/>
          </a:effectRef>
          <a:fontRef idx="minor">
            <a:schemeClr val="dk1"/>
          </a:fontRef>
        </p:style>
        <p:txBody>
          <a:bodyPr wrap="square" rtlCol="1">
            <a:spAutoFit/>
          </a:bodyPr>
          <a:lstStyle/>
          <a:p>
            <a:pPr lvl="0" algn="r" rtl="1"/>
            <a:r>
              <a:rPr lang="ar-JO" sz="2400" dirty="0">
                <a:solidFill>
                  <a:srgbClr val="FFFF00"/>
                </a:solidFill>
              </a:rPr>
              <a:t>طريقة التقييم 360 درجة </a:t>
            </a:r>
            <a:r>
              <a:rPr lang="ar-JO" sz="2400" dirty="0"/>
              <a:t>:</a:t>
            </a:r>
            <a:endParaRPr lang="en-US" sz="2400" dirty="0"/>
          </a:p>
          <a:p>
            <a:pPr algn="r" rtl="1"/>
            <a:r>
              <a:rPr lang="ar-IQ" sz="2400" dirty="0"/>
              <a:t>وهو نظام لقياس الاداء يستند الى الحصول على معلومات مرتدة من اكثر من مصدر  ولعل من اشهر المنظمات التي قامت بتطبيق هذه الطريقة بنجاح هي (</a:t>
            </a:r>
            <a:r>
              <a:rPr lang="ar-IQ" sz="2400" dirty="0" err="1"/>
              <a:t>موتورلا</a:t>
            </a:r>
            <a:r>
              <a:rPr lang="ar-IQ" sz="2400" dirty="0"/>
              <a:t>) و (جنرال </a:t>
            </a:r>
            <a:r>
              <a:rPr lang="ar-IQ" sz="2400" dirty="0" err="1"/>
              <a:t>الكترك</a:t>
            </a:r>
            <a:r>
              <a:rPr lang="ar-IQ" sz="2400" dirty="0"/>
              <a:t>) و (</a:t>
            </a:r>
            <a:r>
              <a:rPr lang="ar-IQ" sz="2400" dirty="0" err="1"/>
              <a:t>بروكتر</a:t>
            </a:r>
            <a:r>
              <a:rPr lang="ar-IQ" sz="2400" dirty="0"/>
              <a:t> </a:t>
            </a:r>
            <a:r>
              <a:rPr lang="en-US" sz="2400" dirty="0"/>
              <a:t>&amp;</a:t>
            </a:r>
            <a:r>
              <a:rPr lang="ar-IQ" sz="2400" dirty="0"/>
              <a:t> كامبل).</a:t>
            </a:r>
            <a:endParaRPr lang="en-US" sz="2400" dirty="0"/>
          </a:p>
          <a:p>
            <a:pPr algn="r"/>
            <a:r>
              <a:rPr lang="ar-IQ" sz="2400" dirty="0"/>
              <a:t>ولعل السبب الرئيسي في استخدام اسلوب 360 درجة لتقييم اداء الفرد داخل المنظمة ويدفع الشركات لاستخدامه كأحد المصادر الهامة للمعلومات هو الغاء عيوب الطرق القديمة للتقييم والتي تبنى على قيام المدير فقط بتقييم مرؤوسيه.</a:t>
            </a:r>
          </a:p>
        </p:txBody>
      </p:sp>
    </p:spTree>
    <p:extLst>
      <p:ext uri="{BB962C8B-B14F-4D97-AF65-F5344CB8AC3E}">
        <p14:creationId xmlns:p14="http://schemas.microsoft.com/office/powerpoint/2010/main" val="13722425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nodeType="clickEffect">
                                  <p:stCondLst>
                                    <p:cond delay="0"/>
                                  </p:stCondLst>
                                  <p:childTnLst>
                                    <p:animEffect transition="out" filter="randombar(horizontal)">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ربع نص 17"/>
          <p:cNvSpPr txBox="1"/>
          <p:nvPr/>
        </p:nvSpPr>
        <p:spPr>
          <a:xfrm>
            <a:off x="1187624" y="1546965"/>
            <a:ext cx="6912768" cy="461665"/>
          </a:xfrm>
          <a:prstGeom prst="rect">
            <a:avLst/>
          </a:prstGeom>
          <a:solidFill>
            <a:schemeClr val="accent1">
              <a:lumMod val="60000"/>
              <a:lumOff val="40000"/>
            </a:schemeClr>
          </a:solidFill>
          <a:effectLst>
            <a:outerShdw blurRad="152400" dist="317500" dir="5400000" sx="90000" sy="-19000" rotWithShape="0">
              <a:prstClr val="black">
                <a:alpha val="15000"/>
              </a:prstClr>
            </a:outerShdw>
          </a:effectLst>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a:r>
              <a:rPr lang="ar-IQ" sz="2400" b="1" dirty="0"/>
              <a:t>كما ان هناك اسباب اخرى لاستخدام تقويم 360 درجة وهي :</a:t>
            </a:r>
            <a:endParaRPr lang="en-US" sz="2400" dirty="0"/>
          </a:p>
        </p:txBody>
      </p:sp>
      <p:sp>
        <p:nvSpPr>
          <p:cNvPr id="2" name="مربع نص 1"/>
          <p:cNvSpPr txBox="1"/>
          <p:nvPr/>
        </p:nvSpPr>
        <p:spPr>
          <a:xfrm>
            <a:off x="4644008" y="461863"/>
            <a:ext cx="3600400" cy="461665"/>
          </a:xfrm>
          <a:prstGeom prst="rect">
            <a:avLst/>
          </a:prstGeom>
          <a:noFill/>
        </p:spPr>
        <p:txBody>
          <a:bodyPr wrap="square" rtlCol="1">
            <a:spAutoFit/>
          </a:bodyPr>
          <a:lstStyle/>
          <a:p>
            <a:pPr algn="r"/>
            <a:r>
              <a:rPr lang="ar-JO" sz="2400" b="1" dirty="0"/>
              <a:t>طريقة التقييم 360 درجة </a:t>
            </a:r>
            <a:endParaRPr lang="ar-IQ" sz="2400" b="1" dirty="0"/>
          </a:p>
        </p:txBody>
      </p:sp>
      <p:sp>
        <p:nvSpPr>
          <p:cNvPr id="19" name="مربع نص 18"/>
          <p:cNvSpPr txBox="1"/>
          <p:nvPr/>
        </p:nvSpPr>
        <p:spPr>
          <a:xfrm>
            <a:off x="1158660" y="2276872"/>
            <a:ext cx="6912768" cy="2728952"/>
          </a:xfrm>
          <a:prstGeom prst="rect">
            <a:avLst/>
          </a:prstGeom>
          <a:solidFill>
            <a:schemeClr val="accent1">
              <a:lumMod val="60000"/>
              <a:lumOff val="40000"/>
            </a:schemeClr>
          </a:solidFill>
          <a:effectLst>
            <a:outerShdw blurRad="152400" dist="317500" dir="5400000" sx="90000" sy="-19000" rotWithShape="0">
              <a:prstClr val="black">
                <a:alpha val="15000"/>
              </a:prstClr>
            </a:outerShdw>
          </a:effectLst>
        </p:spPr>
        <p:style>
          <a:lnRef idx="2">
            <a:schemeClr val="accent2"/>
          </a:lnRef>
          <a:fillRef idx="1">
            <a:schemeClr val="lt1"/>
          </a:fillRef>
          <a:effectRef idx="0">
            <a:schemeClr val="accent2"/>
          </a:effectRef>
          <a:fontRef idx="minor">
            <a:schemeClr val="dk1"/>
          </a:fontRef>
        </p:style>
        <p:txBody>
          <a:bodyPr wrap="square" rtlCol="1">
            <a:spAutoFit/>
          </a:bodyPr>
          <a:lstStyle/>
          <a:p>
            <a:pPr marL="342900" indent="-342900" algn="r" rtl="1">
              <a:lnSpc>
                <a:spcPct val="115000"/>
              </a:lnSpc>
              <a:spcAft>
                <a:spcPts val="1000"/>
              </a:spcAft>
              <a:buFont typeface="Arial" pitchFamily="34" charset="0"/>
              <a:buChar char="•"/>
            </a:pPr>
            <a:r>
              <a:rPr lang="ar-IQ" sz="2400" b="1" dirty="0">
                <a:solidFill>
                  <a:srgbClr val="C00000"/>
                </a:solidFill>
                <a:latin typeface="Calibri"/>
                <a:ea typeface="Calibri"/>
                <a:cs typeface="Arial"/>
              </a:rPr>
              <a:t>تحول الشركات من التنظيم الهرمي الى التنظيم الافقي</a:t>
            </a:r>
            <a:r>
              <a:rPr lang="ar-IQ" sz="2400" dirty="0">
                <a:solidFill>
                  <a:srgbClr val="C00000"/>
                </a:solidFill>
                <a:latin typeface="Calibri"/>
                <a:ea typeface="Calibri"/>
                <a:cs typeface="Arial"/>
              </a:rPr>
              <a:t> </a:t>
            </a:r>
            <a:endParaRPr lang="en-US" sz="2400" dirty="0">
              <a:solidFill>
                <a:srgbClr val="C00000"/>
              </a:solidFill>
              <a:latin typeface="Calibri"/>
              <a:ea typeface="Calibri"/>
              <a:cs typeface="Arial"/>
            </a:endParaRPr>
          </a:p>
          <a:p>
            <a:pPr marL="342900" indent="-342900" algn="r" rtl="1">
              <a:lnSpc>
                <a:spcPct val="115000"/>
              </a:lnSpc>
              <a:spcAft>
                <a:spcPts val="1000"/>
              </a:spcAft>
              <a:buFont typeface="Arial" pitchFamily="34" charset="0"/>
              <a:buChar char="•"/>
            </a:pPr>
            <a:r>
              <a:rPr lang="ar-IQ" sz="2400" b="1" dirty="0">
                <a:solidFill>
                  <a:srgbClr val="C00000"/>
                </a:solidFill>
                <a:latin typeface="Calibri"/>
                <a:ea typeface="Calibri"/>
                <a:cs typeface="Arial"/>
              </a:rPr>
              <a:t>اتساع دائرة الادارة</a:t>
            </a:r>
            <a:r>
              <a:rPr lang="ar-IQ" sz="2400" dirty="0">
                <a:solidFill>
                  <a:srgbClr val="C00000"/>
                </a:solidFill>
                <a:latin typeface="Calibri"/>
                <a:ea typeface="Calibri"/>
                <a:cs typeface="Arial"/>
              </a:rPr>
              <a:t> </a:t>
            </a:r>
            <a:endParaRPr lang="en-US" sz="2400" dirty="0">
              <a:solidFill>
                <a:srgbClr val="C00000"/>
              </a:solidFill>
              <a:latin typeface="Calibri"/>
              <a:ea typeface="Calibri"/>
              <a:cs typeface="Arial"/>
            </a:endParaRPr>
          </a:p>
          <a:p>
            <a:pPr marL="342900" indent="-342900" algn="r" rtl="1">
              <a:lnSpc>
                <a:spcPct val="115000"/>
              </a:lnSpc>
              <a:spcAft>
                <a:spcPts val="1000"/>
              </a:spcAft>
              <a:buFont typeface="Arial" pitchFamily="34" charset="0"/>
              <a:buChar char="•"/>
            </a:pPr>
            <a:r>
              <a:rPr lang="ar-IQ" sz="2400" b="1" dirty="0">
                <a:solidFill>
                  <a:srgbClr val="C00000"/>
                </a:solidFill>
                <a:latin typeface="Calibri"/>
                <a:ea typeface="Calibri"/>
                <a:cs typeface="Arial"/>
              </a:rPr>
              <a:t>القفزة التقنية</a:t>
            </a:r>
            <a:r>
              <a:rPr lang="ar-IQ" sz="2400" dirty="0">
                <a:solidFill>
                  <a:srgbClr val="C00000"/>
                </a:solidFill>
                <a:latin typeface="Calibri"/>
                <a:ea typeface="Calibri"/>
                <a:cs typeface="Arial"/>
              </a:rPr>
              <a:t> </a:t>
            </a:r>
            <a:endParaRPr lang="en-US" sz="2400" dirty="0">
              <a:solidFill>
                <a:srgbClr val="C00000"/>
              </a:solidFill>
              <a:latin typeface="Calibri"/>
              <a:ea typeface="Calibri"/>
              <a:cs typeface="Arial"/>
            </a:endParaRPr>
          </a:p>
          <a:p>
            <a:pPr marL="342900" indent="-342900" algn="r" rtl="1">
              <a:lnSpc>
                <a:spcPct val="115000"/>
              </a:lnSpc>
              <a:spcAft>
                <a:spcPts val="1000"/>
              </a:spcAft>
              <a:buFont typeface="Arial" pitchFamily="34" charset="0"/>
              <a:buChar char="•"/>
            </a:pPr>
            <a:r>
              <a:rPr lang="ar-IQ" sz="2400" b="1" dirty="0">
                <a:solidFill>
                  <a:srgbClr val="C00000"/>
                </a:solidFill>
                <a:latin typeface="Calibri"/>
                <a:ea typeface="Calibri"/>
                <a:cs typeface="Arial"/>
              </a:rPr>
              <a:t>الحاجة الى استطلاع اراء العملاء</a:t>
            </a:r>
            <a:r>
              <a:rPr lang="ar-IQ" sz="2400" dirty="0">
                <a:solidFill>
                  <a:srgbClr val="C00000"/>
                </a:solidFill>
                <a:latin typeface="Calibri"/>
                <a:ea typeface="Calibri"/>
                <a:cs typeface="Arial"/>
              </a:rPr>
              <a:t> </a:t>
            </a:r>
            <a:endParaRPr lang="en-US" sz="2400" dirty="0">
              <a:solidFill>
                <a:srgbClr val="C00000"/>
              </a:solidFill>
              <a:latin typeface="Calibri"/>
              <a:ea typeface="Calibri"/>
              <a:cs typeface="Arial"/>
            </a:endParaRPr>
          </a:p>
          <a:p>
            <a:pPr marL="342900" indent="-342900" algn="r" rtl="1">
              <a:lnSpc>
                <a:spcPct val="115000"/>
              </a:lnSpc>
              <a:spcAft>
                <a:spcPts val="1000"/>
              </a:spcAft>
              <a:buFont typeface="Arial" pitchFamily="34" charset="0"/>
              <a:buChar char="•"/>
            </a:pPr>
            <a:r>
              <a:rPr lang="ar-IQ" sz="2400" b="1" dirty="0">
                <a:solidFill>
                  <a:srgbClr val="C00000"/>
                </a:solidFill>
                <a:latin typeface="Calibri"/>
                <a:ea typeface="Calibri"/>
                <a:cs typeface="Arial"/>
              </a:rPr>
              <a:t>اعتبارات العدالة والمشاركة في الادارة</a:t>
            </a:r>
            <a:r>
              <a:rPr lang="ar-IQ" sz="2400" dirty="0">
                <a:solidFill>
                  <a:srgbClr val="C00000"/>
                </a:solidFill>
                <a:latin typeface="Calibri"/>
                <a:ea typeface="Calibri"/>
                <a:cs typeface="Arial"/>
              </a:rPr>
              <a:t> </a:t>
            </a:r>
            <a:endParaRPr lang="en-US" sz="2400" dirty="0">
              <a:solidFill>
                <a:srgbClr val="C00000"/>
              </a:solidFill>
              <a:effectLst/>
              <a:latin typeface="Calibri"/>
              <a:ea typeface="Calibri"/>
              <a:cs typeface="Arial"/>
            </a:endParaRPr>
          </a:p>
        </p:txBody>
      </p:sp>
    </p:spTree>
    <p:extLst>
      <p:ext uri="{BB962C8B-B14F-4D97-AF65-F5344CB8AC3E}">
        <p14:creationId xmlns:p14="http://schemas.microsoft.com/office/powerpoint/2010/main" val="32030131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644008" y="461863"/>
            <a:ext cx="3600400" cy="461665"/>
          </a:xfrm>
          <a:prstGeom prst="rect">
            <a:avLst/>
          </a:prstGeom>
          <a:noFill/>
        </p:spPr>
        <p:txBody>
          <a:bodyPr wrap="square" rtlCol="1">
            <a:spAutoFit/>
          </a:bodyPr>
          <a:lstStyle/>
          <a:p>
            <a:pPr algn="r"/>
            <a:r>
              <a:rPr lang="ar-IQ" sz="2400" b="1" dirty="0" smtClean="0"/>
              <a:t>من يقيم اداء الموظف ؟</a:t>
            </a:r>
            <a:endParaRPr lang="ar-IQ" sz="2400" b="1"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0" y="1112664"/>
            <a:ext cx="7200900" cy="4548584"/>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112664"/>
            <a:ext cx="8892480" cy="4411836"/>
          </a:xfrm>
          <a:prstGeom prst="rect">
            <a:avLst/>
          </a:prstGeom>
        </p:spPr>
      </p:pic>
    </p:spTree>
    <p:extLst>
      <p:ext uri="{BB962C8B-B14F-4D97-AF65-F5344CB8AC3E}">
        <p14:creationId xmlns:p14="http://schemas.microsoft.com/office/powerpoint/2010/main" val="1435739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3"/>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42" presetClass="exit" presetSubtype="0" fill="hold" nodeType="clickEffect">
                                  <p:stCondLst>
                                    <p:cond delay="0"/>
                                  </p:stCondLst>
                                  <p:childTnLst>
                                    <p:animEffect transition="out" filter="fade">
                                      <p:cBhvr>
                                        <p:cTn id="22" dur="1000"/>
                                        <p:tgtEl>
                                          <p:spTgt spid="3"/>
                                        </p:tgtEl>
                                      </p:cBhvr>
                                    </p:animEffect>
                                    <p:anim calcmode="lin" valueType="num">
                                      <p:cBhvr>
                                        <p:cTn id="23" dur="1000"/>
                                        <p:tgtEl>
                                          <p:spTgt spid="3"/>
                                        </p:tgtEl>
                                        <p:attrNameLst>
                                          <p:attrName>ppt_x</p:attrName>
                                        </p:attrNameLst>
                                      </p:cBhvr>
                                      <p:tavLst>
                                        <p:tav tm="0">
                                          <p:val>
                                            <p:strVal val="ppt_x"/>
                                          </p:val>
                                        </p:tav>
                                        <p:tav tm="100000">
                                          <p:val>
                                            <p:strVal val="ppt_x"/>
                                          </p:val>
                                        </p:tav>
                                      </p:tavLst>
                                    </p:anim>
                                    <p:anim calcmode="lin" valueType="num">
                                      <p:cBhvr>
                                        <p:cTn id="24" dur="1000"/>
                                        <p:tgtEl>
                                          <p:spTgt spid="3"/>
                                        </p:tgtEl>
                                        <p:attrNameLst>
                                          <p:attrName>ppt_y</p:attrName>
                                        </p:attrNameLst>
                                      </p:cBhvr>
                                      <p:tavLst>
                                        <p:tav tm="0">
                                          <p:val>
                                            <p:strVal val="ppt_y"/>
                                          </p:val>
                                        </p:tav>
                                        <p:tav tm="100000">
                                          <p:val>
                                            <p:strVal val="ppt_y+.1"/>
                                          </p:val>
                                        </p:tav>
                                      </p:tavLst>
                                    </p:anim>
                                    <p:set>
                                      <p:cBhvr>
                                        <p:cTn id="25" dur="1" fill="hold">
                                          <p:stCondLst>
                                            <p:cond delay="999"/>
                                          </p:stCondLst>
                                        </p:cTn>
                                        <p:tgtEl>
                                          <p:spTgt spid="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mph" presetSubtype="0" fill="hold" nodeType="clickEffect">
                                  <p:stCondLst>
                                    <p:cond delay="0"/>
                                  </p:stCondLst>
                                  <p:childTnLst>
                                    <p:animClr clrSpc="hsl" dir="cw">
                                      <p:cBhvr override="childStyle">
                                        <p:cTn id="35" dur="500" fill="hold"/>
                                        <p:tgtEl>
                                          <p:spTgt spid="5"/>
                                        </p:tgtEl>
                                        <p:attrNameLst>
                                          <p:attrName>style.color</p:attrName>
                                        </p:attrNameLst>
                                      </p:cBhvr>
                                      <p:by>
                                        <p:hsl h="7200000" s="0" l="0"/>
                                      </p:by>
                                    </p:animClr>
                                    <p:animClr clrSpc="hsl" dir="cw">
                                      <p:cBhvr>
                                        <p:cTn id="36" dur="500" fill="hold"/>
                                        <p:tgtEl>
                                          <p:spTgt spid="5"/>
                                        </p:tgtEl>
                                        <p:attrNameLst>
                                          <p:attrName>fillcolor</p:attrName>
                                        </p:attrNameLst>
                                      </p:cBhvr>
                                      <p:by>
                                        <p:hsl h="7200000" s="0" l="0"/>
                                      </p:by>
                                    </p:animClr>
                                    <p:animClr clrSpc="hsl" dir="cw">
                                      <p:cBhvr>
                                        <p:cTn id="37" dur="500" fill="hold"/>
                                        <p:tgtEl>
                                          <p:spTgt spid="5"/>
                                        </p:tgtEl>
                                        <p:attrNameLst>
                                          <p:attrName>stroke.color</p:attrName>
                                        </p:attrNameLst>
                                      </p:cBhvr>
                                      <p:by>
                                        <p:hsl h="7200000" s="0" l="0"/>
                                      </p:by>
                                    </p:animClr>
                                    <p:set>
                                      <p:cBhvr>
                                        <p:cTn id="38"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مربع نص 18"/>
          <p:cNvSpPr txBox="1"/>
          <p:nvPr/>
        </p:nvSpPr>
        <p:spPr>
          <a:xfrm>
            <a:off x="683568" y="993228"/>
            <a:ext cx="7560840" cy="4232249"/>
          </a:xfrm>
          <a:prstGeom prst="rect">
            <a:avLst/>
          </a:prstGeom>
          <a:solidFill>
            <a:schemeClr val="accent1">
              <a:lumMod val="60000"/>
              <a:lumOff val="40000"/>
            </a:schemeClr>
          </a:solidFill>
          <a:effectLst>
            <a:outerShdw blurRad="152400" dist="317500" dir="5400000" sx="90000" sy="-19000" rotWithShape="0">
              <a:prstClr val="black">
                <a:alpha val="15000"/>
              </a:prstClr>
            </a:outerShdw>
          </a:effectLst>
        </p:spPr>
        <p:style>
          <a:lnRef idx="2">
            <a:schemeClr val="accent2"/>
          </a:lnRef>
          <a:fillRef idx="1">
            <a:schemeClr val="lt1"/>
          </a:fillRef>
          <a:effectRef idx="0">
            <a:schemeClr val="accent2"/>
          </a:effectRef>
          <a:fontRef idx="minor">
            <a:schemeClr val="dk1"/>
          </a:fontRef>
        </p:style>
        <p:txBody>
          <a:bodyPr wrap="square" rtlCol="1">
            <a:spAutoFit/>
          </a:bodyPr>
          <a:lstStyle/>
          <a:p>
            <a:pPr marL="26035" indent="202565" algn="justLow" rtl="1">
              <a:lnSpc>
                <a:spcPct val="115000"/>
              </a:lnSpc>
              <a:spcAft>
                <a:spcPts val="300"/>
              </a:spcAft>
            </a:pPr>
            <a:r>
              <a:rPr lang="ar-IQ" sz="2000" b="1" dirty="0" smtClean="0">
                <a:latin typeface="Calibri"/>
                <a:ea typeface="Calibri"/>
                <a:cs typeface="Arial"/>
              </a:rPr>
              <a:t>قد </a:t>
            </a:r>
            <a:r>
              <a:rPr lang="ar-IQ" sz="2000" b="1" dirty="0">
                <a:latin typeface="Calibri"/>
                <a:ea typeface="Calibri"/>
                <a:cs typeface="Arial"/>
              </a:rPr>
              <a:t>يظن البعض للوهلة الأولى ان المشرف المباشر للموظف هو الوحيد الذي يقوم بعملية التقييم الدوري لأداء الموظف ، لكن الأمر ليس كذلك دائماً رغم أن دور الرئيس المباشر في كثير من المنظمات هو الدور الأساسي في هذه العملية وسيظل كذلك. وفيما يلي أهم الأطراف التي يمكن أن تمارس عملية التقييم :</a:t>
            </a:r>
            <a:endParaRPr lang="en-US" sz="2000" b="1" dirty="0">
              <a:latin typeface="Calibri"/>
              <a:ea typeface="Calibri"/>
              <a:cs typeface="Arial"/>
            </a:endParaRPr>
          </a:p>
          <a:p>
            <a:pPr marL="342900" lvl="0" indent="-342900" algn="justLow" rtl="1">
              <a:lnSpc>
                <a:spcPct val="115000"/>
              </a:lnSpc>
              <a:spcAft>
                <a:spcPts val="300"/>
              </a:spcAft>
            </a:pPr>
            <a:r>
              <a:rPr lang="ar-IQ" sz="2000" b="1" dirty="0">
                <a:latin typeface="Calibri"/>
                <a:ea typeface="Calibri"/>
                <a:cs typeface="Arial"/>
              </a:rPr>
              <a:t>المشرف المباشر.</a:t>
            </a:r>
            <a:endParaRPr lang="en-US" sz="2000" b="1" dirty="0">
              <a:latin typeface="Calibri"/>
              <a:ea typeface="Calibri"/>
              <a:cs typeface="Arial"/>
            </a:endParaRPr>
          </a:p>
          <a:p>
            <a:pPr marL="342900" lvl="0" indent="-342900" algn="justLow" rtl="1">
              <a:lnSpc>
                <a:spcPct val="115000"/>
              </a:lnSpc>
              <a:spcAft>
                <a:spcPts val="300"/>
              </a:spcAft>
            </a:pPr>
            <a:r>
              <a:rPr lang="ar-IQ" sz="2000" b="1" dirty="0">
                <a:latin typeface="Calibri"/>
                <a:ea typeface="Calibri"/>
                <a:cs typeface="Arial"/>
              </a:rPr>
              <a:t>رئيس المشرف المباشر.</a:t>
            </a:r>
            <a:endParaRPr lang="en-US" sz="2000" b="1" dirty="0">
              <a:latin typeface="Calibri"/>
              <a:ea typeface="Calibri"/>
              <a:cs typeface="Arial"/>
            </a:endParaRPr>
          </a:p>
          <a:p>
            <a:pPr marL="342900" lvl="0" indent="-342900" algn="justLow" rtl="1">
              <a:lnSpc>
                <a:spcPct val="115000"/>
              </a:lnSpc>
              <a:spcAft>
                <a:spcPts val="300"/>
              </a:spcAft>
            </a:pPr>
            <a:r>
              <a:rPr lang="ar-IQ" sz="2000" b="1" dirty="0">
                <a:latin typeface="Calibri"/>
                <a:ea typeface="Calibri"/>
                <a:cs typeface="Arial"/>
              </a:rPr>
              <a:t>تقييمات الأقران.</a:t>
            </a:r>
            <a:endParaRPr lang="en-US" sz="2000" b="1" dirty="0">
              <a:latin typeface="Calibri"/>
              <a:ea typeface="Calibri"/>
              <a:cs typeface="Arial"/>
            </a:endParaRPr>
          </a:p>
          <a:p>
            <a:pPr marL="342900" lvl="0" indent="-342900" algn="justLow" rtl="1">
              <a:lnSpc>
                <a:spcPct val="115000"/>
              </a:lnSpc>
              <a:spcAft>
                <a:spcPts val="300"/>
              </a:spcAft>
            </a:pPr>
            <a:r>
              <a:rPr lang="ar-IQ" sz="2000" b="1" dirty="0">
                <a:latin typeface="Calibri"/>
                <a:ea typeface="Calibri"/>
                <a:cs typeface="Arial"/>
              </a:rPr>
              <a:t>اللجان.</a:t>
            </a:r>
            <a:endParaRPr lang="en-US" sz="2000" b="1" dirty="0">
              <a:latin typeface="Calibri"/>
              <a:ea typeface="Calibri"/>
              <a:cs typeface="Arial"/>
            </a:endParaRPr>
          </a:p>
          <a:p>
            <a:pPr marL="342900" lvl="0" indent="-342900" algn="justLow" rtl="1">
              <a:lnSpc>
                <a:spcPct val="115000"/>
              </a:lnSpc>
              <a:spcAft>
                <a:spcPts val="300"/>
              </a:spcAft>
            </a:pPr>
            <a:r>
              <a:rPr lang="ar-IQ" sz="2000" b="1" dirty="0">
                <a:latin typeface="Calibri"/>
                <a:ea typeface="Calibri"/>
                <a:cs typeface="Arial"/>
              </a:rPr>
              <a:t>التقييم الذاتي.</a:t>
            </a:r>
            <a:endParaRPr lang="en-US" sz="2000" b="1" dirty="0">
              <a:latin typeface="Calibri"/>
              <a:ea typeface="Calibri"/>
              <a:cs typeface="Arial"/>
            </a:endParaRPr>
          </a:p>
          <a:p>
            <a:pPr marL="342900" lvl="0" indent="-342900" algn="justLow" rtl="1">
              <a:lnSpc>
                <a:spcPct val="115000"/>
              </a:lnSpc>
              <a:spcAft>
                <a:spcPts val="300"/>
              </a:spcAft>
            </a:pPr>
            <a:r>
              <a:rPr lang="ar-IQ" sz="2000" b="1" dirty="0">
                <a:latin typeface="Calibri"/>
                <a:ea typeface="Calibri"/>
                <a:cs typeface="Arial"/>
              </a:rPr>
              <a:t>خبراء إدارة الموارد البشرية.</a:t>
            </a:r>
            <a:endParaRPr lang="en-US" sz="2000" b="1" dirty="0">
              <a:latin typeface="Calibri"/>
              <a:ea typeface="Calibri"/>
              <a:cs typeface="Arial"/>
            </a:endParaRPr>
          </a:p>
          <a:p>
            <a:pPr marL="342900" lvl="0" indent="-342900" algn="justLow" rtl="1">
              <a:lnSpc>
                <a:spcPct val="115000"/>
              </a:lnSpc>
              <a:spcAft>
                <a:spcPts val="300"/>
              </a:spcAft>
            </a:pPr>
            <a:r>
              <a:rPr lang="ar-IQ" sz="2000" b="1" dirty="0">
                <a:latin typeface="Calibri"/>
                <a:ea typeface="Calibri"/>
                <a:cs typeface="Arial"/>
              </a:rPr>
              <a:t>تعددية المقيمين ومصادر المعلومات (التقييم بدرجة </a:t>
            </a:r>
            <a:r>
              <a:rPr lang="en-US" sz="2000" b="1" dirty="0">
                <a:latin typeface="Calibri"/>
                <a:ea typeface="Calibri"/>
                <a:cs typeface="Arial"/>
              </a:rPr>
              <a:t>360</a:t>
            </a:r>
            <a:r>
              <a:rPr lang="ar-SA" sz="2000" b="1" dirty="0">
                <a:latin typeface="Calibri"/>
                <a:ea typeface="Calibri"/>
                <a:cs typeface="Arial"/>
              </a:rPr>
              <a:t>). </a:t>
            </a:r>
            <a:r>
              <a:rPr lang="ar-IQ" sz="2000" b="1" dirty="0">
                <a:latin typeface="Calibri"/>
                <a:ea typeface="Calibri"/>
                <a:cs typeface="Arial"/>
              </a:rPr>
              <a:t>(السالم ،2009: 257)</a:t>
            </a:r>
            <a:endParaRPr lang="en-US" sz="2000" b="1" dirty="0">
              <a:effectLst/>
              <a:latin typeface="Calibri"/>
              <a:ea typeface="Calibri"/>
              <a:cs typeface="Arial"/>
            </a:endParaRPr>
          </a:p>
        </p:txBody>
      </p:sp>
      <p:sp>
        <p:nvSpPr>
          <p:cNvPr id="5" name="مربع نص 4"/>
          <p:cNvSpPr txBox="1"/>
          <p:nvPr/>
        </p:nvSpPr>
        <p:spPr>
          <a:xfrm>
            <a:off x="4644008" y="461863"/>
            <a:ext cx="3600400" cy="461665"/>
          </a:xfrm>
          <a:prstGeom prst="rect">
            <a:avLst/>
          </a:prstGeom>
          <a:noFill/>
        </p:spPr>
        <p:txBody>
          <a:bodyPr wrap="square" rtlCol="1">
            <a:spAutoFit/>
          </a:bodyPr>
          <a:lstStyle/>
          <a:p>
            <a:pPr algn="r"/>
            <a:r>
              <a:rPr lang="ar-IQ" sz="2400" b="1" dirty="0" smtClean="0"/>
              <a:t>من يقيم اداء الموظف ؟</a:t>
            </a:r>
            <a:endParaRPr lang="ar-IQ" sz="2400" b="1" dirty="0"/>
          </a:p>
        </p:txBody>
      </p:sp>
      <p:pic>
        <p:nvPicPr>
          <p:cNvPr id="3074" name="Picture 2" descr="H:\sadiq sadiq\كتب موارد بشرية\صور للعرض\imagesببب.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523028"/>
            <a:ext cx="3536331" cy="184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4959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مربع نص 18"/>
          <p:cNvSpPr txBox="1"/>
          <p:nvPr/>
        </p:nvSpPr>
        <p:spPr>
          <a:xfrm>
            <a:off x="683568" y="993228"/>
            <a:ext cx="7560840" cy="5074338"/>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justLow" rtl="1">
              <a:lnSpc>
                <a:spcPct val="115000"/>
              </a:lnSpc>
              <a:spcAft>
                <a:spcPts val="300"/>
              </a:spcAft>
            </a:pPr>
            <a:r>
              <a:rPr lang="ar-IQ" b="1" dirty="0" smtClean="0">
                <a:latin typeface="Calibri"/>
                <a:ea typeface="Calibri"/>
                <a:cs typeface="Arial"/>
              </a:rPr>
              <a:t>ان </a:t>
            </a:r>
            <a:r>
              <a:rPr lang="ar-IQ" b="1" dirty="0">
                <a:latin typeface="Calibri"/>
                <a:ea typeface="Calibri"/>
                <a:cs typeface="Arial"/>
              </a:rPr>
              <a:t>من بين الأخطاء ‏التي قد يمارسها الرئيس في تقييم أداء المرؤوسين :</a:t>
            </a:r>
            <a:endParaRPr lang="en-US" sz="1400" b="1" dirty="0">
              <a:latin typeface="Calibri"/>
              <a:ea typeface="Calibri"/>
              <a:cs typeface="Arial"/>
            </a:endParaRPr>
          </a:p>
          <a:p>
            <a:pPr marL="342900" lvl="0" indent="-342900" algn="justLow" rtl="1">
              <a:lnSpc>
                <a:spcPct val="115000"/>
              </a:lnSpc>
              <a:spcAft>
                <a:spcPts val="300"/>
              </a:spcAft>
              <a:buFont typeface="+mj-lt"/>
              <a:buAutoNum type="arabicPeriod"/>
            </a:pPr>
            <a:r>
              <a:rPr lang="ar-IQ" b="1" dirty="0">
                <a:latin typeface="Calibri"/>
                <a:ea typeface="Calibri"/>
                <a:cs typeface="Arial"/>
              </a:rPr>
              <a:t>هو عدم قدرته مثلا على الفرز الدقيق بين معايير التقييم (جيد جدا- جيد- مقبول) إلى آخره.</a:t>
            </a:r>
            <a:endParaRPr lang="en-US" sz="1400" b="1" dirty="0">
              <a:latin typeface="Calibri"/>
              <a:ea typeface="Calibri"/>
              <a:cs typeface="Arial"/>
            </a:endParaRPr>
          </a:p>
          <a:p>
            <a:pPr marL="342900" lvl="0" indent="-342900" algn="justLow" rtl="1">
              <a:lnSpc>
                <a:spcPct val="115000"/>
              </a:lnSpc>
              <a:spcAft>
                <a:spcPts val="300"/>
              </a:spcAft>
              <a:buFont typeface="+mj-lt"/>
              <a:buAutoNum type="arabicPeriod"/>
            </a:pPr>
            <a:r>
              <a:rPr lang="ar-IQ" b="1" dirty="0">
                <a:latin typeface="Calibri"/>
                <a:ea typeface="Calibri"/>
                <a:cs typeface="Arial"/>
              </a:rPr>
              <a:t>كما إن بعض المديرين يجد نتيجة التقييم التي يقدمها انعكاس مباشر في طبيعة علاقته مع المرؤوسين فإذا كانت علاقته مع المرؤوسين جيدة جاءت نتيجة التقييم لصالح الموظف اما إذا كانت غير جيده فإن هذه العلاقة ستنعكس بالسلب على جميع عناصر التقييم ‏ويسمي البعض هذه الحالة بـ (تأثير الهالة).</a:t>
            </a:r>
            <a:endParaRPr lang="en-US" sz="1400" b="1" dirty="0">
              <a:latin typeface="Calibri"/>
              <a:ea typeface="Calibri"/>
              <a:cs typeface="Arial"/>
            </a:endParaRPr>
          </a:p>
          <a:p>
            <a:pPr marL="342900" lvl="0" indent="-342900" algn="justLow" rtl="1">
              <a:lnSpc>
                <a:spcPct val="115000"/>
              </a:lnSpc>
              <a:spcAft>
                <a:spcPts val="300"/>
              </a:spcAft>
              <a:buFont typeface="+mj-lt"/>
              <a:buAutoNum type="arabicPeriod"/>
            </a:pPr>
            <a:r>
              <a:rPr lang="ar-IQ" b="1" dirty="0">
                <a:latin typeface="Calibri"/>
                <a:ea typeface="Calibri"/>
                <a:cs typeface="Arial"/>
              </a:rPr>
              <a:t>وهناك من الرؤساء ممن اعتماد على الموقف الوسط "الحلول الوسطى" بمعنى أنه يركز أو يضع نتائج تقييم أداء المرؤوسين في وسط الطريق متجنبا بذلك اقصى درجات التقييم وادناها.</a:t>
            </a:r>
            <a:endParaRPr lang="en-US" sz="1400" b="1" dirty="0">
              <a:latin typeface="Calibri"/>
              <a:ea typeface="Calibri"/>
              <a:cs typeface="Arial"/>
            </a:endParaRPr>
          </a:p>
          <a:p>
            <a:pPr marL="342900" lvl="0" indent="-342900" algn="justLow" rtl="1">
              <a:lnSpc>
                <a:spcPct val="115000"/>
              </a:lnSpc>
              <a:spcAft>
                <a:spcPts val="300"/>
              </a:spcAft>
              <a:buFont typeface="+mj-lt"/>
              <a:buAutoNum type="arabicPeriod"/>
            </a:pPr>
            <a:r>
              <a:rPr lang="ar-IQ" b="1" dirty="0">
                <a:latin typeface="Calibri"/>
                <a:ea typeface="Calibri"/>
                <a:cs typeface="Arial"/>
              </a:rPr>
              <a:t>ولا ننسى ما للتحيز الشخصي من اثار سلبية على عملية التقييم ‏فقد يكتب المدير تقريرا جيدا عن أداء الموظف الفلاني خلال الفترة الماضية لأسباب نفسية أو اجتماعية أو دينية أو سياسية </a:t>
            </a:r>
            <a:endParaRPr lang="ar-IQ" b="1" dirty="0" smtClean="0">
              <a:latin typeface="Calibri"/>
              <a:ea typeface="Calibri"/>
              <a:cs typeface="Arial"/>
            </a:endParaRPr>
          </a:p>
          <a:p>
            <a:pPr marL="342900" lvl="0" indent="-342900" algn="justLow" rtl="1">
              <a:lnSpc>
                <a:spcPct val="115000"/>
              </a:lnSpc>
              <a:spcAft>
                <a:spcPts val="300"/>
              </a:spcAft>
              <a:buFont typeface="+mj-lt"/>
              <a:buAutoNum type="arabicPeriod"/>
            </a:pPr>
            <a:r>
              <a:rPr lang="ar-IQ" b="1" dirty="0" smtClean="0">
                <a:latin typeface="Calibri"/>
                <a:ea typeface="Calibri"/>
                <a:cs typeface="Arial"/>
              </a:rPr>
              <a:t>الميل </a:t>
            </a:r>
            <a:r>
              <a:rPr lang="ar-IQ" b="1" dirty="0">
                <a:latin typeface="Calibri"/>
                <a:ea typeface="Calibri"/>
                <a:cs typeface="Arial"/>
              </a:rPr>
              <a:t>الى التساهل او التشدد : المشرفون يميلون لأن يكونوا أكثر تساهلاً عند تقييم الموظفين لغرض أفعال شخصية لها نتائج ملموسة على الموظفين مثل زيادة الراتب والترقية , ويميلون لأن يكونوا أكثر شدة عند التقييم لغرض نصحهم وتلافي عيوبهم وتقويم الاداء.</a:t>
            </a:r>
            <a:r>
              <a:rPr lang="ar-IQ" b="1" dirty="0">
                <a:solidFill>
                  <a:srgbClr val="000000"/>
                </a:solidFill>
                <a:latin typeface="Calibri"/>
                <a:ea typeface="Calibri"/>
                <a:cs typeface="Arial"/>
              </a:rPr>
              <a:t> </a:t>
            </a:r>
            <a:r>
              <a:rPr lang="ar-JO" b="1" dirty="0">
                <a:solidFill>
                  <a:srgbClr val="000000"/>
                </a:solidFill>
                <a:latin typeface="Calibri"/>
                <a:ea typeface="Calibri"/>
                <a:cs typeface="Arial"/>
              </a:rPr>
              <a:t>(ديسلر،2009 :338).</a:t>
            </a:r>
            <a:endParaRPr lang="en-US" sz="1400" b="1" dirty="0">
              <a:latin typeface="Calibri"/>
              <a:ea typeface="Calibri"/>
              <a:cs typeface="Arial"/>
            </a:endParaRPr>
          </a:p>
          <a:p>
            <a:pPr algn="justLow" rtl="1">
              <a:lnSpc>
                <a:spcPct val="115000"/>
              </a:lnSpc>
              <a:spcAft>
                <a:spcPts val="300"/>
              </a:spcAft>
            </a:pPr>
            <a:r>
              <a:rPr lang="ar-IQ" b="1" dirty="0">
                <a:latin typeface="Calibri"/>
                <a:ea typeface="Calibri"/>
                <a:cs typeface="Arial"/>
              </a:rPr>
              <a:t> </a:t>
            </a:r>
            <a:endParaRPr lang="en-US" sz="1400" b="1" dirty="0">
              <a:effectLst/>
              <a:latin typeface="Calibri"/>
              <a:ea typeface="Calibri"/>
              <a:cs typeface="Arial"/>
            </a:endParaRPr>
          </a:p>
        </p:txBody>
      </p:sp>
      <p:sp>
        <p:nvSpPr>
          <p:cNvPr id="5" name="مربع نص 4"/>
          <p:cNvSpPr txBox="1"/>
          <p:nvPr/>
        </p:nvSpPr>
        <p:spPr>
          <a:xfrm>
            <a:off x="4644008" y="461863"/>
            <a:ext cx="3600400" cy="489749"/>
          </a:xfrm>
          <a:prstGeom prst="rect">
            <a:avLst/>
          </a:prstGeom>
          <a:noFill/>
        </p:spPr>
        <p:txBody>
          <a:bodyPr wrap="square" rtlCol="1">
            <a:spAutoFit/>
          </a:bodyPr>
          <a:lstStyle/>
          <a:p>
            <a:pPr algn="justLow" rtl="1">
              <a:lnSpc>
                <a:spcPct val="115000"/>
              </a:lnSpc>
              <a:spcAft>
                <a:spcPts val="300"/>
              </a:spcAft>
            </a:pPr>
            <a:r>
              <a:rPr lang="ar-IQ" sz="2400" b="1" dirty="0">
                <a:latin typeface="Calibri"/>
                <a:ea typeface="Calibri"/>
                <a:cs typeface="Arial"/>
              </a:rPr>
              <a:t>مشكلات عملية تقييم الأداء :</a:t>
            </a:r>
            <a:endParaRPr lang="en-US" sz="2400" dirty="0">
              <a:latin typeface="Calibri"/>
              <a:ea typeface="Calibri"/>
              <a:cs typeface="Arial"/>
            </a:endParaRPr>
          </a:p>
        </p:txBody>
      </p:sp>
    </p:spTree>
    <p:extLst>
      <p:ext uri="{BB962C8B-B14F-4D97-AF65-F5344CB8AC3E}">
        <p14:creationId xmlns:p14="http://schemas.microsoft.com/office/powerpoint/2010/main" val="25319140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مربع نص 18"/>
          <p:cNvSpPr txBox="1"/>
          <p:nvPr/>
        </p:nvSpPr>
        <p:spPr>
          <a:xfrm>
            <a:off x="683568" y="993228"/>
            <a:ext cx="7560840" cy="483696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marL="118110" indent="339090" algn="justLow" rtl="1">
              <a:lnSpc>
                <a:spcPct val="115000"/>
              </a:lnSpc>
              <a:spcAft>
                <a:spcPts val="300"/>
              </a:spcAft>
            </a:pPr>
            <a:r>
              <a:rPr lang="ar-SA" sz="1600" b="1" dirty="0" smtClean="0">
                <a:latin typeface="Calibri"/>
                <a:ea typeface="Calibri"/>
                <a:cs typeface="Arial"/>
              </a:rPr>
              <a:t>لعله </a:t>
            </a:r>
            <a:r>
              <a:rPr lang="ar-SA" sz="1600" b="1" dirty="0">
                <a:latin typeface="Calibri"/>
                <a:ea typeface="Calibri"/>
                <a:cs typeface="Arial"/>
              </a:rPr>
              <a:t>من المفيد أن نثير التساؤل التالي: ماذا يفعل الموظف الذي لم يقتنع بنتيجة تقييم ادائه ؟</a:t>
            </a:r>
            <a:endParaRPr lang="en-US" sz="1200" b="1" dirty="0">
              <a:latin typeface="Calibri"/>
              <a:ea typeface="Calibri"/>
              <a:cs typeface="Arial"/>
            </a:endParaRPr>
          </a:p>
          <a:p>
            <a:pPr marL="118110" algn="justLow" rtl="1">
              <a:lnSpc>
                <a:spcPct val="115000"/>
              </a:lnSpc>
              <a:spcAft>
                <a:spcPts val="300"/>
              </a:spcAft>
            </a:pPr>
            <a:r>
              <a:rPr lang="ar-SA" sz="1600" b="1" dirty="0">
                <a:latin typeface="Calibri"/>
                <a:ea typeface="Calibri"/>
                <a:cs typeface="Arial"/>
              </a:rPr>
              <a:t>إن أفضل الحلول لمعالجة هذه الحالة هو أن يفتح لهذا الموظف (وربما هناك آخرون غيره) باب التظلم من نتائج تقييم أدائهم لاسيما وأن حق التظلم تكفله قوانين العمل. وأن الإدارة ترغب في تحقيق العدالة بين العاملين. إذ يستطيع الموظف المغبون تقديم طلب رسمي إلى إدارة الموارد البشرية التي لها الحق في اتخاذ كافة الاجراءات التحقيقية للتأكد من صحة التظلم المقدم لها ، فإذا وجدت أن التقييم لا غبار عليه يرد الطلب إلى صاحبه ولا يجوز أن يتقدم بتظلم آخر لنفس التقييم السابق أما إذا اكتشف أن هناك تحيزاً أو وجود خطأ في عملية تقييم أداء الموظف ، ففي هذه الحالة تستدعي المقيم وتواجهه به من أجل إتاحة الفرصة له لكي يبرر تقييمه بشكل موضوعي. وإذا لم يكن التبرير مقنعاً تعد الإدارة تقريراً وترفعه للجهة المعنية لمحاسبة المقيم. وهنا يعاد تقييم أداء الموظف المغبون من جديد</a:t>
            </a:r>
            <a:endParaRPr lang="en-US" sz="1200" b="1" dirty="0">
              <a:latin typeface="Calibri"/>
              <a:ea typeface="Calibri"/>
              <a:cs typeface="Arial"/>
            </a:endParaRPr>
          </a:p>
          <a:p>
            <a:pPr marL="118110" algn="justLow" rtl="1">
              <a:lnSpc>
                <a:spcPct val="115000"/>
              </a:lnSpc>
              <a:spcAft>
                <a:spcPts val="300"/>
              </a:spcAft>
            </a:pPr>
            <a:r>
              <a:rPr lang="ar-IQ" sz="1600" b="1" dirty="0">
                <a:latin typeface="Calibri"/>
                <a:ea typeface="Calibri"/>
                <a:cs typeface="Arial"/>
              </a:rPr>
              <a:t>وبالرغم من عدم خلو نظام التظلم من بعض المشاكل خاصة عندما يكون النظام مفتوحاً أمام جميع العاملين ، إلا أن له فوائد عديدة من بينها :</a:t>
            </a:r>
            <a:endParaRPr lang="en-US" sz="1200" b="1" dirty="0">
              <a:latin typeface="Calibri"/>
              <a:ea typeface="Calibri"/>
              <a:cs typeface="Arial"/>
            </a:endParaRPr>
          </a:p>
          <a:p>
            <a:pPr marL="342900" lvl="0" indent="-342900" algn="justLow" rtl="1">
              <a:lnSpc>
                <a:spcPct val="115000"/>
              </a:lnSpc>
              <a:spcAft>
                <a:spcPts val="300"/>
              </a:spcAft>
              <a:buFont typeface="Symbol"/>
              <a:buChar char=""/>
              <a:tabLst>
                <a:tab pos="567690" algn="l"/>
              </a:tabLst>
            </a:pPr>
            <a:r>
              <a:rPr lang="ar-IQ" sz="1600" b="1" dirty="0">
                <a:latin typeface="Calibri"/>
                <a:ea typeface="Calibri"/>
                <a:cs typeface="Arial"/>
              </a:rPr>
              <a:t>حق التظلم للعاملين يجعل المقيمين أكثر جدية وموضوعية في تقييم أداء العاملين.</a:t>
            </a:r>
            <a:endParaRPr lang="en-US" sz="1200" b="1" dirty="0">
              <a:latin typeface="Calibri"/>
              <a:ea typeface="Calibri"/>
              <a:cs typeface="Arial"/>
            </a:endParaRPr>
          </a:p>
          <a:p>
            <a:pPr marL="342900" lvl="0" indent="-342900" algn="justLow" rtl="1">
              <a:lnSpc>
                <a:spcPct val="115000"/>
              </a:lnSpc>
              <a:spcAft>
                <a:spcPts val="300"/>
              </a:spcAft>
              <a:buFont typeface="Symbol"/>
              <a:buChar char=""/>
              <a:tabLst>
                <a:tab pos="567690" algn="l"/>
              </a:tabLst>
            </a:pPr>
            <a:r>
              <a:rPr lang="ar-IQ" sz="1600" b="1" dirty="0">
                <a:latin typeface="Calibri"/>
                <a:ea typeface="Calibri"/>
                <a:cs typeface="Arial"/>
              </a:rPr>
              <a:t>يعطي حق التظلم للعاملين في إدارة الموارد البشرية شعوراً جيداً نحو نظام تقييم الأداء وثقة به وبنزاهته.</a:t>
            </a:r>
            <a:endParaRPr lang="en-US" sz="1200" b="1" dirty="0">
              <a:latin typeface="Calibri"/>
              <a:ea typeface="Calibri"/>
              <a:cs typeface="Arial"/>
            </a:endParaRPr>
          </a:p>
          <a:p>
            <a:pPr marL="27940" algn="justLow" rtl="1">
              <a:lnSpc>
                <a:spcPct val="115000"/>
              </a:lnSpc>
              <a:spcAft>
                <a:spcPts val="300"/>
              </a:spcAft>
            </a:pPr>
            <a:r>
              <a:rPr lang="ar-IQ" sz="1600" b="1" dirty="0">
                <a:latin typeface="Calibri"/>
                <a:ea typeface="Calibri"/>
                <a:cs typeface="Arial"/>
              </a:rPr>
              <a:t>ولعل أبرز ما يؤخذ على حق التظلم الحساسية التي يحدثها بين المقيمين وشعوراً عدائياً نحو الموظف الذي اعترض على نتيجة التقييم. وهذا سيؤثر على حسن العلاقة بين الطرفين. (السالم ،2009: 263)</a:t>
            </a:r>
            <a:endParaRPr lang="en-US" sz="1200" b="1" dirty="0">
              <a:latin typeface="Calibri"/>
              <a:ea typeface="Calibri"/>
              <a:cs typeface="Arial"/>
            </a:endParaRPr>
          </a:p>
          <a:p>
            <a:pPr marL="118110" algn="justLow" rtl="1">
              <a:lnSpc>
                <a:spcPct val="115000"/>
              </a:lnSpc>
              <a:spcAft>
                <a:spcPts val="300"/>
              </a:spcAft>
            </a:pPr>
            <a:r>
              <a:rPr lang="en-US" sz="1600" b="1" dirty="0">
                <a:latin typeface="Calibri"/>
                <a:ea typeface="Calibri"/>
                <a:cs typeface="Arial"/>
              </a:rPr>
              <a:t> </a:t>
            </a:r>
            <a:endParaRPr lang="en-US" sz="1200" b="1" dirty="0">
              <a:effectLst/>
              <a:latin typeface="Calibri"/>
              <a:ea typeface="Calibri"/>
              <a:cs typeface="Arial"/>
            </a:endParaRPr>
          </a:p>
        </p:txBody>
      </p:sp>
      <p:sp>
        <p:nvSpPr>
          <p:cNvPr id="5" name="مربع نص 4"/>
          <p:cNvSpPr txBox="1"/>
          <p:nvPr/>
        </p:nvSpPr>
        <p:spPr>
          <a:xfrm>
            <a:off x="4644008" y="461863"/>
            <a:ext cx="3600400" cy="489749"/>
          </a:xfrm>
          <a:prstGeom prst="rect">
            <a:avLst/>
          </a:prstGeom>
          <a:noFill/>
        </p:spPr>
        <p:txBody>
          <a:bodyPr wrap="square" rtlCol="1">
            <a:spAutoFit/>
          </a:bodyPr>
          <a:lstStyle/>
          <a:p>
            <a:pPr algn="justLow" rtl="1">
              <a:lnSpc>
                <a:spcPct val="115000"/>
              </a:lnSpc>
              <a:spcAft>
                <a:spcPts val="300"/>
              </a:spcAft>
            </a:pPr>
            <a:r>
              <a:rPr lang="ar-IQ" sz="2400" b="1" dirty="0" smtClean="0">
                <a:latin typeface="Calibri"/>
                <a:ea typeface="Calibri"/>
                <a:cs typeface="Arial"/>
              </a:rPr>
              <a:t>حق التظلم من تقييم الاداء :</a:t>
            </a:r>
            <a:endParaRPr lang="en-US" sz="2400" dirty="0">
              <a:latin typeface="Calibri"/>
              <a:ea typeface="Calibri"/>
              <a:cs typeface="Arial"/>
            </a:endParaRPr>
          </a:p>
        </p:txBody>
      </p:sp>
    </p:spTree>
    <p:extLst>
      <p:ext uri="{BB962C8B-B14F-4D97-AF65-F5344CB8AC3E}">
        <p14:creationId xmlns:p14="http://schemas.microsoft.com/office/powerpoint/2010/main" val="5027962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صورة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7" y="-44623"/>
            <a:ext cx="9153986" cy="68579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عنوان 2"/>
          <p:cNvSpPr>
            <a:spLocks noGrp="1"/>
          </p:cNvSpPr>
          <p:nvPr>
            <p:ph type="title"/>
          </p:nvPr>
        </p:nvSpPr>
        <p:spPr>
          <a:xfrm>
            <a:off x="-1620688" y="5301208"/>
            <a:ext cx="6934200" cy="563562"/>
          </a:xfrm>
        </p:spPr>
        <p:txBody>
          <a:bodyPr/>
          <a:lstStyle/>
          <a:p>
            <a:pPr algn="r"/>
            <a:r>
              <a:rPr lang="ar-JO" dirty="0" smtClean="0"/>
              <a:t>  مقدمة</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828800" y="404664"/>
            <a:ext cx="6934200" cy="563562"/>
          </a:xfrm>
        </p:spPr>
        <p:style>
          <a:lnRef idx="1">
            <a:schemeClr val="accent5"/>
          </a:lnRef>
          <a:fillRef idx="2">
            <a:schemeClr val="accent5"/>
          </a:fillRef>
          <a:effectRef idx="1">
            <a:schemeClr val="accent5"/>
          </a:effectRef>
          <a:fontRef idx="minor">
            <a:schemeClr val="dk1"/>
          </a:fontRef>
        </p:style>
        <p:txBody>
          <a:bodyPr/>
          <a:lstStyle/>
          <a:p>
            <a:pPr algn="ctr"/>
            <a:r>
              <a:rPr lang="ar-IQ" sz="3600" dirty="0" smtClean="0">
                <a:effectLst>
                  <a:glow rad="228600">
                    <a:schemeClr val="accent6">
                      <a:satMod val="175000"/>
                      <a:alpha val="40000"/>
                    </a:schemeClr>
                  </a:glow>
                </a:effectLst>
              </a:rPr>
              <a:t>لماذا نُقيم الاداء ؟</a:t>
            </a:r>
            <a:endParaRPr lang="en-US" sz="3600" dirty="0">
              <a:effectLst>
                <a:glow rad="228600">
                  <a:schemeClr val="accent6">
                    <a:satMod val="175000"/>
                    <a:alpha val="40000"/>
                  </a:schemeClr>
                </a:glow>
              </a:effectLst>
            </a:endParaRPr>
          </a:p>
        </p:txBody>
      </p:sp>
      <p:sp>
        <p:nvSpPr>
          <p:cNvPr id="2" name="مستطيل 1"/>
          <p:cNvSpPr/>
          <p:nvPr/>
        </p:nvSpPr>
        <p:spPr bwMode="auto">
          <a:xfrm>
            <a:off x="395536" y="1340768"/>
            <a:ext cx="8280920" cy="331236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1" anchor="t" anchorCtr="0" compatLnSpc="1">
            <a:prstTxWarp prst="textNoShape">
              <a:avLst/>
            </a:prstTxWarp>
          </a:bodyPr>
          <a:lstStyle/>
          <a:p>
            <a:pPr algn="r" rtl="1"/>
            <a:endParaRPr lang="ar-IQ" sz="1400" dirty="0" smtClean="0"/>
          </a:p>
          <a:p>
            <a:pPr algn="r" rtl="1"/>
            <a:r>
              <a:rPr lang="ar-IQ" sz="2800" dirty="0" smtClean="0"/>
              <a:t>هناك </a:t>
            </a:r>
            <a:r>
              <a:rPr lang="ar-IQ" sz="2800" dirty="0"/>
              <a:t>أربعة أسباب رئيسية تكمن وراء تقييم الاداء وهي </a:t>
            </a:r>
            <a:r>
              <a:rPr lang="ar-IQ" sz="2800" dirty="0" smtClean="0"/>
              <a:t>:-</a:t>
            </a:r>
            <a:endParaRPr lang="en-US" sz="2800" dirty="0"/>
          </a:p>
          <a:p>
            <a:pPr lvl="0" algn="r" rtl="1"/>
            <a:r>
              <a:rPr lang="ar-IQ" sz="2800" dirty="0" smtClean="0"/>
              <a:t>1- يوفر المعلومات</a:t>
            </a:r>
            <a:r>
              <a:rPr lang="ar-JO" sz="2800" dirty="0" smtClean="0"/>
              <a:t> </a:t>
            </a:r>
            <a:r>
              <a:rPr lang="ar-IQ" sz="2800" dirty="0" smtClean="0"/>
              <a:t>على </a:t>
            </a:r>
            <a:r>
              <a:rPr lang="ar-IQ" sz="2800" dirty="0"/>
              <a:t>اساسها تتخذ العديد من </a:t>
            </a:r>
            <a:r>
              <a:rPr lang="ar-IQ" sz="2800" dirty="0" smtClean="0"/>
              <a:t>القرارات</a:t>
            </a:r>
            <a:endParaRPr lang="en-US" sz="2800" dirty="0"/>
          </a:p>
          <a:p>
            <a:pPr lvl="0" algn="r" rtl="1"/>
            <a:r>
              <a:rPr lang="ar-IQ" sz="2800" dirty="0" smtClean="0"/>
              <a:t>2- سلوك </a:t>
            </a:r>
            <a:r>
              <a:rPr lang="ar-IQ" sz="2800" dirty="0"/>
              <a:t>الموظفين.</a:t>
            </a:r>
            <a:endParaRPr lang="en-US" sz="2800" dirty="0"/>
          </a:p>
          <a:p>
            <a:pPr lvl="0" algn="r" rtl="1"/>
            <a:r>
              <a:rPr lang="ar-IQ" sz="2800" dirty="0" smtClean="0"/>
              <a:t>3- فمن خلالها يمكن مراجعة </a:t>
            </a:r>
            <a:r>
              <a:rPr lang="ar-IQ" sz="2800" dirty="0"/>
              <a:t>خطط ونظم العمل.</a:t>
            </a:r>
            <a:endParaRPr lang="en-US" sz="2800" dirty="0"/>
          </a:p>
          <a:p>
            <a:pPr lvl="0" algn="r" rtl="1"/>
            <a:r>
              <a:rPr lang="ar-IQ" sz="2800" dirty="0" smtClean="0"/>
              <a:t>4- يوفر اساساً يمكن الاعتماد عليه في تحسين </a:t>
            </a:r>
            <a:r>
              <a:rPr lang="ar-IQ" sz="2800" dirty="0"/>
              <a:t>وتطوير مستويات الاداء بالمنظمة. </a:t>
            </a:r>
            <a:endParaRPr kumimoji="0" lang="ar-IQ" sz="2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59219993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fade">
                                      <p:cBhvr>
                                        <p:cTn id="7" dur="1000"/>
                                        <p:tgtEl>
                                          <p:spTgt spid="58370"/>
                                        </p:tgtEl>
                                      </p:cBhvr>
                                    </p:animEffect>
                                    <p:anim calcmode="lin" valueType="num">
                                      <p:cBhvr>
                                        <p:cTn id="8" dur="1000" fill="hold"/>
                                        <p:tgtEl>
                                          <p:spTgt spid="58370"/>
                                        </p:tgtEl>
                                        <p:attrNameLst>
                                          <p:attrName>ppt_x</p:attrName>
                                        </p:attrNameLst>
                                      </p:cBhvr>
                                      <p:tavLst>
                                        <p:tav tm="0">
                                          <p:val>
                                            <p:strVal val="#ppt_x"/>
                                          </p:val>
                                        </p:tav>
                                        <p:tav tm="100000">
                                          <p:val>
                                            <p:strVal val="#ppt_x"/>
                                          </p:val>
                                        </p:tav>
                                      </p:tavLst>
                                    </p:anim>
                                    <p:anim calcmode="lin" valueType="num">
                                      <p:cBhvr>
                                        <p:cTn id="9" dur="1000" fill="hold"/>
                                        <p:tgtEl>
                                          <p:spTgt spid="583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496" y="332656"/>
            <a:ext cx="8583488" cy="648072"/>
          </a:xfrm>
        </p:spPr>
        <p:txBody>
          <a:bodyPr/>
          <a:lstStyle/>
          <a:p>
            <a:pPr algn="r"/>
            <a:r>
              <a:rPr lang="ar-IQ" sz="2400" dirty="0"/>
              <a:t>مفهوم وخصائص تقييم </a:t>
            </a:r>
            <a:r>
              <a:rPr lang="ar-IQ" sz="2400" dirty="0" smtClean="0"/>
              <a:t>الاداء    </a:t>
            </a:r>
            <a:r>
              <a:rPr lang="en-US" sz="2400" dirty="0" smtClean="0"/>
              <a:t>Performance Appraisal  </a:t>
            </a:r>
            <a:endParaRPr lang="ar-IQ" sz="2400" dirty="0"/>
          </a:p>
        </p:txBody>
      </p:sp>
      <p:grpSp>
        <p:nvGrpSpPr>
          <p:cNvPr id="6" name="Group 31"/>
          <p:cNvGrpSpPr>
            <a:grpSpLocks/>
          </p:cNvGrpSpPr>
          <p:nvPr/>
        </p:nvGrpSpPr>
        <p:grpSpPr bwMode="auto">
          <a:xfrm>
            <a:off x="963264" y="1124744"/>
            <a:ext cx="5768976" cy="4592638"/>
            <a:chOff x="915" y="774"/>
            <a:chExt cx="3634" cy="2893"/>
          </a:xfrm>
        </p:grpSpPr>
        <p:sp>
          <p:nvSpPr>
            <p:cNvPr id="7" name="Oval 4"/>
            <p:cNvSpPr>
              <a:spLocks noChangeArrowheads="1"/>
            </p:cNvSpPr>
            <p:nvPr/>
          </p:nvSpPr>
          <p:spPr bwMode="gray">
            <a:xfrm>
              <a:off x="3381" y="1327"/>
              <a:ext cx="468" cy="130"/>
            </a:xfrm>
            <a:prstGeom prst="ellipse">
              <a:avLst/>
            </a:prstGeom>
            <a:gradFill rotWithShape="1">
              <a:gsLst>
                <a:gs pos="0">
                  <a:srgbClr val="B2B2B2"/>
                </a:gs>
                <a:gs pos="100000">
                  <a:srgbClr val="B2B2B2">
                    <a:gamma/>
                    <a:tint val="0"/>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ar-IQ"/>
            </a:p>
          </p:txBody>
        </p:sp>
        <p:sp>
          <p:nvSpPr>
            <p:cNvPr id="8" name="Oval 5"/>
            <p:cNvSpPr>
              <a:spLocks noChangeArrowheads="1"/>
            </p:cNvSpPr>
            <p:nvPr/>
          </p:nvSpPr>
          <p:spPr bwMode="gray">
            <a:xfrm>
              <a:off x="2571" y="2389"/>
              <a:ext cx="792" cy="220"/>
            </a:xfrm>
            <a:prstGeom prst="ellipse">
              <a:avLst/>
            </a:prstGeom>
            <a:gradFill rotWithShape="1">
              <a:gsLst>
                <a:gs pos="0">
                  <a:srgbClr val="B2B2B2"/>
                </a:gs>
                <a:gs pos="100000">
                  <a:srgbClr val="B2B2B2">
                    <a:gamma/>
                    <a:tint val="0"/>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ar-IQ"/>
            </a:p>
          </p:txBody>
        </p:sp>
        <p:sp>
          <p:nvSpPr>
            <p:cNvPr id="9" name="Oval 7"/>
            <p:cNvSpPr>
              <a:spLocks noChangeArrowheads="1"/>
            </p:cNvSpPr>
            <p:nvPr/>
          </p:nvSpPr>
          <p:spPr bwMode="gray">
            <a:xfrm>
              <a:off x="1059" y="2806"/>
              <a:ext cx="933" cy="259"/>
            </a:xfrm>
            <a:prstGeom prst="ellipse">
              <a:avLst/>
            </a:prstGeom>
            <a:gradFill rotWithShape="1">
              <a:gsLst>
                <a:gs pos="0">
                  <a:srgbClr val="B2B2B2"/>
                </a:gs>
                <a:gs pos="100000">
                  <a:srgbClr val="B2B2B2">
                    <a:gamma/>
                    <a:tint val="0"/>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ar-IQ"/>
            </a:p>
          </p:txBody>
        </p:sp>
        <p:sp>
          <p:nvSpPr>
            <p:cNvPr id="10" name="Rectangle 8"/>
            <p:cNvSpPr>
              <a:spLocks noChangeArrowheads="1"/>
            </p:cNvSpPr>
            <p:nvPr/>
          </p:nvSpPr>
          <p:spPr bwMode="gray">
            <a:xfrm rot="13770025">
              <a:off x="3098" y="2323"/>
              <a:ext cx="605" cy="121"/>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11" name="Rectangle 9"/>
            <p:cNvSpPr>
              <a:spLocks noChangeArrowheads="1"/>
            </p:cNvSpPr>
            <p:nvPr/>
          </p:nvSpPr>
          <p:spPr bwMode="gray">
            <a:xfrm rot="-743917">
              <a:off x="1845" y="2038"/>
              <a:ext cx="636" cy="109"/>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grpSp>
          <p:nvGrpSpPr>
            <p:cNvPr id="12" name="Group 10"/>
            <p:cNvGrpSpPr>
              <a:grpSpLocks/>
            </p:cNvGrpSpPr>
            <p:nvPr/>
          </p:nvGrpSpPr>
          <p:grpSpPr bwMode="auto">
            <a:xfrm>
              <a:off x="2436" y="1180"/>
              <a:ext cx="1037" cy="1192"/>
              <a:chOff x="2433" y="1211"/>
              <a:chExt cx="1037" cy="1192"/>
            </a:xfrm>
          </p:grpSpPr>
          <p:sp>
            <p:nvSpPr>
              <p:cNvPr id="22" name="Rectangle 11"/>
              <p:cNvSpPr>
                <a:spLocks noChangeArrowheads="1"/>
              </p:cNvSpPr>
              <p:nvPr/>
            </p:nvSpPr>
            <p:spPr bwMode="gray">
              <a:xfrm rot="18394650">
                <a:off x="3262" y="1332"/>
                <a:ext cx="330" cy="87"/>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grpSp>
            <p:nvGrpSpPr>
              <p:cNvPr id="23" name="Group 12"/>
              <p:cNvGrpSpPr>
                <a:grpSpLocks/>
              </p:cNvGrpSpPr>
              <p:nvPr/>
            </p:nvGrpSpPr>
            <p:grpSpPr bwMode="auto">
              <a:xfrm>
                <a:off x="2433" y="1401"/>
                <a:ext cx="1014" cy="1002"/>
                <a:chOff x="2016" y="1920"/>
                <a:chExt cx="1680" cy="1680"/>
              </a:xfrm>
            </p:grpSpPr>
            <p:sp>
              <p:nvSpPr>
                <p:cNvPr id="25" name="Oval 13"/>
                <p:cNvSpPr>
                  <a:spLocks noChangeArrowheads="1"/>
                </p:cNvSpPr>
                <p:nvPr/>
              </p:nvSpPr>
              <p:spPr bwMode="gray">
                <a:xfrm>
                  <a:off x="2016" y="1920"/>
                  <a:ext cx="1680" cy="1680"/>
                </a:xfrm>
                <a:prstGeom prst="ellipse">
                  <a:avLst/>
                </a:prstGeom>
                <a:gradFill rotWithShape="1">
                  <a:gsLst>
                    <a:gs pos="0">
                      <a:srgbClr val="33CCCC"/>
                    </a:gs>
                    <a:gs pos="100000">
                      <a:srgbClr val="33CCCC">
                        <a:gamma/>
                        <a:shade val="34510"/>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26" name="Freeform 14"/>
                <p:cNvSpPr>
                  <a:spLocks/>
                </p:cNvSpPr>
                <p:nvPr/>
              </p:nvSpPr>
              <p:spPr bwMode="gray">
                <a:xfrm>
                  <a:off x="2212" y="1999"/>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33CCCC"/>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algn="ctr"/>
                  <a:r>
                    <a:rPr lang="ar-JO" sz="3200" dirty="0" smtClean="0"/>
                    <a:t>مفهوم</a:t>
                  </a:r>
                  <a:endParaRPr lang="ar-IQ" sz="3200" dirty="0"/>
                </a:p>
              </p:txBody>
            </p:sp>
          </p:grpSp>
          <p:sp>
            <p:nvSpPr>
              <p:cNvPr id="24" name="Text Box 15"/>
              <p:cNvSpPr txBox="1">
                <a:spLocks noChangeArrowheads="1"/>
              </p:cNvSpPr>
              <p:nvPr/>
            </p:nvSpPr>
            <p:spPr bwMode="gray">
              <a:xfrm>
                <a:off x="2486" y="1837"/>
                <a:ext cx="8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a:solidFill>
                      <a:srgbClr val="FFFFFF"/>
                    </a:solidFill>
                    <a:effectLst>
                      <a:outerShdw blurRad="38100" dist="38100" dir="2700000" algn="tl">
                        <a:srgbClr val="C0C0C0"/>
                      </a:outerShdw>
                    </a:effectLst>
                  </a:rPr>
                  <a:t>Concept</a:t>
                </a:r>
              </a:p>
            </p:txBody>
          </p:sp>
        </p:grpSp>
        <p:sp>
          <p:nvSpPr>
            <p:cNvPr id="13" name="Oval 18"/>
            <p:cNvSpPr>
              <a:spLocks noChangeArrowheads="1"/>
            </p:cNvSpPr>
            <p:nvPr/>
          </p:nvSpPr>
          <p:spPr bwMode="gray">
            <a:xfrm>
              <a:off x="3381" y="774"/>
              <a:ext cx="575" cy="478"/>
            </a:xfrm>
            <a:prstGeom prst="ellipse">
              <a:avLst/>
            </a:prstGeom>
            <a:gradFill rotWithShape="1">
              <a:gsLst>
                <a:gs pos="0">
                  <a:srgbClr val="CCCC00"/>
                </a:gs>
                <a:gs pos="100000">
                  <a:srgbClr val="CCCC00">
                    <a:gamma/>
                    <a:shade val="45490"/>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grpSp>
          <p:nvGrpSpPr>
            <p:cNvPr id="14" name="Group 21"/>
            <p:cNvGrpSpPr>
              <a:grpSpLocks/>
            </p:cNvGrpSpPr>
            <p:nvPr/>
          </p:nvGrpSpPr>
          <p:grpSpPr bwMode="auto">
            <a:xfrm>
              <a:off x="915" y="1620"/>
              <a:ext cx="1099" cy="1128"/>
              <a:chOff x="912" y="1651"/>
              <a:chExt cx="1099" cy="1128"/>
            </a:xfrm>
          </p:grpSpPr>
          <p:grpSp>
            <p:nvGrpSpPr>
              <p:cNvPr id="18" name="Group 22"/>
              <p:cNvGrpSpPr>
                <a:grpSpLocks/>
              </p:cNvGrpSpPr>
              <p:nvPr/>
            </p:nvGrpSpPr>
            <p:grpSpPr bwMode="auto">
              <a:xfrm>
                <a:off x="912" y="1651"/>
                <a:ext cx="1099" cy="1128"/>
                <a:chOff x="2016" y="1920"/>
                <a:chExt cx="1680" cy="1680"/>
              </a:xfrm>
            </p:grpSpPr>
            <p:sp>
              <p:nvSpPr>
                <p:cNvPr id="20" name="Oval 23"/>
                <p:cNvSpPr>
                  <a:spLocks noChangeArrowheads="1"/>
                </p:cNvSpPr>
                <p:nvPr/>
              </p:nvSpPr>
              <p:spPr bwMode="gray">
                <a:xfrm>
                  <a:off x="2016" y="1920"/>
                  <a:ext cx="1680" cy="1680"/>
                </a:xfrm>
                <a:prstGeom prst="ellipse">
                  <a:avLst/>
                </a:prstGeom>
                <a:gradFill rotWithShape="1">
                  <a:gsLst>
                    <a:gs pos="0">
                      <a:srgbClr val="FFCC66"/>
                    </a:gs>
                    <a:gs pos="100000">
                      <a:srgbClr val="FFCC66">
                        <a:gamma/>
                        <a:shade val="72549"/>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21" name="Freeform 24"/>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CC66"/>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ar-IQ"/>
                </a:p>
              </p:txBody>
            </p:sp>
          </p:grpSp>
          <p:sp>
            <p:nvSpPr>
              <p:cNvPr id="19" name="Text Box 25"/>
              <p:cNvSpPr txBox="1">
                <a:spLocks noChangeArrowheads="1"/>
              </p:cNvSpPr>
              <p:nvPr/>
            </p:nvSpPr>
            <p:spPr bwMode="gray">
              <a:xfrm>
                <a:off x="1000" y="2042"/>
                <a:ext cx="91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ar-JO" sz="2800" b="1" dirty="0" smtClean="0">
                    <a:solidFill>
                      <a:srgbClr val="FFFFFF"/>
                    </a:solidFill>
                    <a:effectLst>
                      <a:outerShdw blurRad="38100" dist="38100" dir="2700000" algn="tl">
                        <a:srgbClr val="C0C0C0"/>
                      </a:outerShdw>
                    </a:effectLst>
                  </a:rPr>
                  <a:t>تقييم الاداء</a:t>
                </a:r>
                <a:endParaRPr lang="en-US" sz="2800" b="1" dirty="0">
                  <a:solidFill>
                    <a:srgbClr val="FFFFFF"/>
                  </a:solidFill>
                  <a:effectLst>
                    <a:outerShdw blurRad="38100" dist="38100" dir="2700000" algn="tl">
                      <a:srgbClr val="C0C0C0"/>
                    </a:outerShdw>
                  </a:effectLst>
                </a:endParaRPr>
              </a:p>
            </p:txBody>
          </p:sp>
        </p:grpSp>
        <p:grpSp>
          <p:nvGrpSpPr>
            <p:cNvPr id="15" name="Group 26"/>
            <p:cNvGrpSpPr>
              <a:grpSpLocks/>
            </p:cNvGrpSpPr>
            <p:nvPr/>
          </p:nvGrpSpPr>
          <p:grpSpPr bwMode="auto">
            <a:xfrm>
              <a:off x="3281" y="2414"/>
              <a:ext cx="1268" cy="1253"/>
              <a:chOff x="3278" y="2445"/>
              <a:chExt cx="1268" cy="1253"/>
            </a:xfrm>
          </p:grpSpPr>
          <p:sp>
            <p:nvSpPr>
              <p:cNvPr id="16" name="Oval 28"/>
              <p:cNvSpPr>
                <a:spLocks noChangeArrowheads="1"/>
              </p:cNvSpPr>
              <p:nvPr/>
            </p:nvSpPr>
            <p:spPr bwMode="gray">
              <a:xfrm>
                <a:off x="3278" y="2445"/>
                <a:ext cx="1268" cy="1253"/>
              </a:xfrm>
              <a:prstGeom prst="ellipse">
                <a:avLst/>
              </a:prstGeom>
              <a:gradFill rotWithShape="1">
                <a:gsLst>
                  <a:gs pos="0">
                    <a:srgbClr val="9942E0"/>
                  </a:gs>
                  <a:gs pos="100000">
                    <a:srgbClr val="9942E0">
                      <a:gamma/>
                      <a:shade val="54510"/>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endParaRPr lang="ar-IQ"/>
              </a:p>
            </p:txBody>
          </p:sp>
          <p:sp>
            <p:nvSpPr>
              <p:cNvPr id="17" name="Text Box 30"/>
              <p:cNvSpPr txBox="1">
                <a:spLocks noChangeArrowheads="1"/>
              </p:cNvSpPr>
              <p:nvPr/>
            </p:nvSpPr>
            <p:spPr bwMode="gray">
              <a:xfrm>
                <a:off x="3409" y="2689"/>
                <a:ext cx="1096"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ar-JO" sz="2800" b="1" dirty="0" smtClean="0">
                    <a:solidFill>
                      <a:srgbClr val="FFFFFF"/>
                    </a:solidFill>
                    <a:effectLst>
                      <a:outerShdw blurRad="38100" dist="38100" dir="2700000" algn="tl">
                        <a:srgbClr val="C0C0C0"/>
                      </a:outerShdw>
                    </a:effectLst>
                  </a:rPr>
                  <a:t> </a:t>
                </a:r>
                <a:r>
                  <a:rPr lang="ar-JO" sz="2800" b="1" dirty="0">
                    <a:solidFill>
                      <a:srgbClr val="FFFFFF"/>
                    </a:solidFill>
                    <a:effectLst>
                      <a:outerShdw blurRad="38100" dist="38100" dir="2700000" algn="tl">
                        <a:srgbClr val="C0C0C0"/>
                      </a:outerShdw>
                    </a:effectLst>
                  </a:rPr>
                  <a:t>تخمين</a:t>
                </a:r>
                <a:endParaRPr lang="ar-JO" sz="2800" b="1" dirty="0" smtClean="0">
                  <a:solidFill>
                    <a:srgbClr val="FFFFFF"/>
                  </a:solidFill>
                  <a:effectLst>
                    <a:outerShdw blurRad="38100" dist="38100" dir="2700000" algn="tl">
                      <a:srgbClr val="C0C0C0"/>
                    </a:outerShdw>
                  </a:effectLst>
                </a:endParaRPr>
              </a:p>
              <a:p>
                <a:pPr algn="ctr" eaLnBrk="0" hangingPunct="0"/>
                <a:r>
                  <a:rPr lang="ar-JO" sz="2800" b="1" dirty="0" smtClean="0">
                    <a:solidFill>
                      <a:srgbClr val="FFFFFF"/>
                    </a:solidFill>
                    <a:effectLst>
                      <a:outerShdw blurRad="38100" dist="38100" dir="2700000" algn="tl">
                        <a:srgbClr val="C0C0C0"/>
                      </a:outerShdw>
                    </a:effectLst>
                  </a:rPr>
                  <a:t>(تقدير) الاداء</a:t>
                </a:r>
                <a:endParaRPr lang="en-US" sz="2800" b="1" dirty="0">
                  <a:solidFill>
                    <a:srgbClr val="FFFFFF"/>
                  </a:solidFill>
                  <a:effectLst>
                    <a:outerShdw blurRad="38100" dist="38100" dir="2700000" algn="tl">
                      <a:srgbClr val="C0C0C0"/>
                    </a:outerShdw>
                  </a:effectLst>
                </a:endParaRPr>
              </a:p>
            </p:txBody>
          </p:sp>
        </p:grpSp>
      </p:grpSp>
    </p:spTree>
    <p:extLst>
      <p:ext uri="{BB962C8B-B14F-4D97-AF65-F5344CB8AC3E}">
        <p14:creationId xmlns:p14="http://schemas.microsoft.com/office/powerpoint/2010/main" val="31216220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11560" y="977906"/>
            <a:ext cx="7920880" cy="4107278"/>
          </a:xfrm>
          <a:prstGeom prst="rect">
            <a:avLst/>
          </a:prstGeom>
          <a:noFill/>
        </p:spPr>
        <p:txBody>
          <a:bodyPr wrap="square" rtlCol="1">
            <a:spAutoFit/>
          </a:bodyPr>
          <a:lstStyle/>
          <a:p>
            <a:pPr algn="justLow" rtl="1">
              <a:lnSpc>
                <a:spcPct val="115000"/>
              </a:lnSpc>
              <a:spcAft>
                <a:spcPts val="300"/>
              </a:spcAft>
            </a:pPr>
            <a:endParaRPr lang="en-US" sz="2400" b="1" dirty="0">
              <a:latin typeface="Calibri"/>
              <a:ea typeface="Calibri"/>
              <a:cs typeface="Arial"/>
            </a:endParaRPr>
          </a:p>
          <a:p>
            <a:pPr marL="342900" lvl="0" indent="-342900" algn="justLow" rtl="1">
              <a:lnSpc>
                <a:spcPct val="115000"/>
              </a:lnSpc>
              <a:spcAft>
                <a:spcPts val="300"/>
              </a:spcAft>
              <a:buFont typeface="Arial"/>
              <a:buChar char="-"/>
            </a:pPr>
            <a:r>
              <a:rPr lang="ar-IQ" sz="3200" b="1" dirty="0">
                <a:solidFill>
                  <a:schemeClr val="tx2"/>
                </a:solidFill>
                <a:latin typeface="Calibri"/>
                <a:ea typeface="Calibri"/>
                <a:cs typeface="Arial"/>
              </a:rPr>
              <a:t>أنها عملية إدارية </a:t>
            </a:r>
            <a:r>
              <a:rPr lang="ar-JO" sz="3200" b="1" dirty="0" smtClean="0">
                <a:solidFill>
                  <a:schemeClr val="tx2"/>
                </a:solidFill>
                <a:latin typeface="Calibri"/>
                <a:ea typeface="Calibri"/>
                <a:cs typeface="Arial"/>
              </a:rPr>
              <a:t>مخطط لها</a:t>
            </a:r>
          </a:p>
          <a:p>
            <a:pPr marL="342900" lvl="0" indent="-342900" algn="justLow" rtl="1">
              <a:lnSpc>
                <a:spcPct val="115000"/>
              </a:lnSpc>
              <a:spcAft>
                <a:spcPts val="300"/>
              </a:spcAft>
              <a:buFont typeface="Arial"/>
              <a:buChar char="-"/>
            </a:pPr>
            <a:r>
              <a:rPr lang="ar-IQ" sz="3200" b="1" dirty="0" smtClean="0">
                <a:solidFill>
                  <a:schemeClr val="tx2"/>
                </a:solidFill>
                <a:latin typeface="Calibri"/>
                <a:ea typeface="Calibri"/>
                <a:cs typeface="Arial"/>
              </a:rPr>
              <a:t>أنها </a:t>
            </a:r>
            <a:r>
              <a:rPr lang="ar-IQ" sz="3200" b="1" dirty="0">
                <a:solidFill>
                  <a:schemeClr val="tx2"/>
                </a:solidFill>
                <a:latin typeface="Calibri"/>
                <a:ea typeface="Calibri"/>
                <a:cs typeface="Arial"/>
              </a:rPr>
              <a:t>عملية إيجابية </a:t>
            </a:r>
            <a:endParaRPr lang="ar-JO" sz="3200" b="1" dirty="0" smtClean="0">
              <a:solidFill>
                <a:schemeClr val="tx2"/>
              </a:solidFill>
              <a:latin typeface="Calibri"/>
              <a:ea typeface="Calibri"/>
              <a:cs typeface="Arial"/>
            </a:endParaRPr>
          </a:p>
          <a:p>
            <a:pPr marL="342900" lvl="0" indent="-342900" algn="justLow" rtl="1">
              <a:lnSpc>
                <a:spcPct val="115000"/>
              </a:lnSpc>
              <a:spcAft>
                <a:spcPts val="300"/>
              </a:spcAft>
              <a:buFont typeface="Arial"/>
              <a:buChar char="-"/>
            </a:pPr>
            <a:r>
              <a:rPr lang="ar-IQ" sz="3200" b="1" dirty="0" smtClean="0">
                <a:solidFill>
                  <a:schemeClr val="tx2"/>
                </a:solidFill>
                <a:latin typeface="Calibri"/>
                <a:ea typeface="Calibri"/>
                <a:cs typeface="Arial"/>
              </a:rPr>
              <a:t>أنها </a:t>
            </a:r>
            <a:r>
              <a:rPr lang="ar-IQ" sz="3200" b="1" dirty="0">
                <a:solidFill>
                  <a:schemeClr val="tx2"/>
                </a:solidFill>
                <a:latin typeface="Calibri"/>
                <a:ea typeface="Calibri"/>
                <a:cs typeface="Arial"/>
              </a:rPr>
              <a:t>لا تتضمن إنجاز الواجبات فقط بل قياس مدى التزام الموظف بسلوكيات </a:t>
            </a:r>
            <a:r>
              <a:rPr lang="ar-JO" sz="3200" b="1" dirty="0" smtClean="0">
                <a:solidFill>
                  <a:schemeClr val="tx2"/>
                </a:solidFill>
                <a:latin typeface="Calibri"/>
                <a:ea typeface="Calibri"/>
                <a:cs typeface="Arial"/>
              </a:rPr>
              <a:t>العمل.</a:t>
            </a:r>
          </a:p>
          <a:p>
            <a:pPr marL="342900" lvl="0" indent="-342900" algn="justLow" rtl="1">
              <a:lnSpc>
                <a:spcPct val="115000"/>
              </a:lnSpc>
              <a:spcAft>
                <a:spcPts val="300"/>
              </a:spcAft>
              <a:buFont typeface="Arial"/>
              <a:buChar char="-"/>
            </a:pPr>
            <a:r>
              <a:rPr lang="ar-IQ" sz="3200" b="1" dirty="0" smtClean="0">
                <a:solidFill>
                  <a:schemeClr val="tx2"/>
                </a:solidFill>
                <a:latin typeface="Calibri"/>
                <a:ea typeface="Calibri"/>
                <a:cs typeface="Arial"/>
              </a:rPr>
              <a:t>أنها </a:t>
            </a:r>
            <a:r>
              <a:rPr lang="ar-IQ" sz="3200" b="1" dirty="0">
                <a:solidFill>
                  <a:schemeClr val="tx2"/>
                </a:solidFill>
                <a:latin typeface="Calibri"/>
                <a:ea typeface="Calibri"/>
                <a:cs typeface="Arial"/>
              </a:rPr>
              <a:t>عملية شاملة وعامة في وقت واحد</a:t>
            </a:r>
            <a:r>
              <a:rPr lang="ar-IQ" sz="3200" b="1" dirty="0" smtClean="0">
                <a:solidFill>
                  <a:schemeClr val="tx2"/>
                </a:solidFill>
                <a:latin typeface="Calibri"/>
                <a:ea typeface="Calibri"/>
                <a:cs typeface="Arial"/>
              </a:rPr>
              <a:t>.</a:t>
            </a:r>
            <a:endParaRPr lang="ar-JO" sz="3200" b="1" dirty="0" smtClean="0">
              <a:solidFill>
                <a:schemeClr val="tx2"/>
              </a:solidFill>
              <a:latin typeface="Calibri"/>
              <a:ea typeface="Calibri"/>
              <a:cs typeface="Arial"/>
            </a:endParaRPr>
          </a:p>
          <a:p>
            <a:pPr marL="342900" lvl="0" indent="-342900" algn="justLow" rtl="1">
              <a:lnSpc>
                <a:spcPct val="115000"/>
              </a:lnSpc>
              <a:spcAft>
                <a:spcPts val="300"/>
              </a:spcAft>
              <a:buFont typeface="Arial"/>
              <a:buChar char="-"/>
            </a:pPr>
            <a:r>
              <a:rPr lang="ar-IQ" sz="3200" b="1" dirty="0" smtClean="0">
                <a:solidFill>
                  <a:schemeClr val="tx2"/>
                </a:solidFill>
                <a:latin typeface="Calibri"/>
                <a:ea typeface="Calibri"/>
                <a:cs typeface="Arial"/>
              </a:rPr>
              <a:t> وأخيراً</a:t>
            </a:r>
            <a:r>
              <a:rPr lang="ar-IQ" sz="3200" b="1" dirty="0">
                <a:solidFill>
                  <a:schemeClr val="tx2"/>
                </a:solidFill>
                <a:latin typeface="Calibri"/>
                <a:ea typeface="Calibri"/>
                <a:cs typeface="Arial"/>
              </a:rPr>
              <a:t>, فإن تقييم أداء العاملين عملية مستمرة </a:t>
            </a:r>
            <a:r>
              <a:rPr lang="ar-IQ" sz="3200" b="1" dirty="0" smtClean="0">
                <a:solidFill>
                  <a:schemeClr val="tx2"/>
                </a:solidFill>
                <a:latin typeface="Calibri"/>
                <a:ea typeface="Calibri"/>
                <a:cs typeface="Arial"/>
              </a:rPr>
              <a:t>يومياً</a:t>
            </a:r>
            <a:endParaRPr lang="en-US" sz="2400" b="1" dirty="0">
              <a:solidFill>
                <a:schemeClr val="tx2"/>
              </a:solidFill>
              <a:effectLst/>
              <a:latin typeface="Calibri"/>
              <a:ea typeface="Calibri"/>
              <a:cs typeface="Arial"/>
            </a:endParaRPr>
          </a:p>
        </p:txBody>
      </p:sp>
      <p:sp>
        <p:nvSpPr>
          <p:cNvPr id="3" name="مستطيل 2"/>
          <p:cNvSpPr/>
          <p:nvPr/>
        </p:nvSpPr>
        <p:spPr>
          <a:xfrm>
            <a:off x="2411760" y="370240"/>
            <a:ext cx="6612708" cy="610488"/>
          </a:xfrm>
          <a:prstGeom prst="rect">
            <a:avLst/>
          </a:prstGeom>
        </p:spPr>
        <p:txBody>
          <a:bodyPr wrap="none">
            <a:spAutoFit/>
          </a:bodyPr>
          <a:lstStyle/>
          <a:p>
            <a:pPr algn="justLow" rtl="1">
              <a:lnSpc>
                <a:spcPct val="115000"/>
              </a:lnSpc>
              <a:spcAft>
                <a:spcPts val="300"/>
              </a:spcAft>
            </a:pPr>
            <a:r>
              <a:rPr lang="ar-IQ" sz="3200" b="1" dirty="0">
                <a:solidFill>
                  <a:schemeClr val="tx2"/>
                </a:solidFill>
                <a:latin typeface="Calibri"/>
                <a:ea typeface="Calibri"/>
                <a:cs typeface="Arial"/>
              </a:rPr>
              <a:t>وتتميز عملية تقييم الأداء بخمسة خصائص هي :</a:t>
            </a:r>
            <a:endParaRPr lang="ar-JO" sz="3200" b="1" dirty="0">
              <a:solidFill>
                <a:schemeClr val="tx2"/>
              </a:solidFill>
              <a:latin typeface="Calibri"/>
              <a:ea typeface="Calibri"/>
              <a:cs typeface="Arial"/>
            </a:endParaRPr>
          </a:p>
        </p:txBody>
      </p:sp>
    </p:spTree>
    <p:extLst>
      <p:ext uri="{BB962C8B-B14F-4D97-AF65-F5344CB8AC3E}">
        <p14:creationId xmlns:p14="http://schemas.microsoft.com/office/powerpoint/2010/main" val="4112186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anim calcmode="lin" valueType="num">
                                      <p:cBhvr>
                                        <p:cTn id="1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1000"/>
                                        <p:tgtEl>
                                          <p:spTgt spid="2">
                                            <p:txEl>
                                              <p:pRg st="4" end="4"/>
                                            </p:txEl>
                                          </p:spTgt>
                                        </p:tgtEl>
                                      </p:cBhvr>
                                    </p:animEffect>
                                    <p:anim calcmode="lin" valueType="num">
                                      <p:cBhvr>
                                        <p:cTn id="3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fade">
                                      <p:cBhvr>
                                        <p:cTn id="43" dur="1000"/>
                                        <p:tgtEl>
                                          <p:spTgt spid="2">
                                            <p:txEl>
                                              <p:pRg st="5" end="5"/>
                                            </p:txEl>
                                          </p:spTgt>
                                        </p:tgtEl>
                                      </p:cBhvr>
                                    </p:animEffect>
                                    <p:anim calcmode="lin" valueType="num">
                                      <p:cBhvr>
                                        <p:cTn id="4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23528" y="1124744"/>
            <a:ext cx="8136904" cy="3981090"/>
          </a:xfrm>
          <a:prstGeom prst="rect">
            <a:avLst/>
          </a:prstGeom>
          <a:noFill/>
        </p:spPr>
        <p:txBody>
          <a:bodyPr wrap="square" rtlCol="1">
            <a:spAutoFit/>
          </a:bodyPr>
          <a:lstStyle/>
          <a:p>
            <a:pPr marL="342900" lvl="0" indent="-342900" algn="justLow" rtl="1">
              <a:lnSpc>
                <a:spcPct val="115000"/>
              </a:lnSpc>
              <a:spcAft>
                <a:spcPts val="300"/>
              </a:spcAft>
              <a:buFont typeface="+mj-lt"/>
              <a:buAutoNum type="arabicPeriod"/>
            </a:pPr>
            <a:r>
              <a:rPr lang="ar-IQ" b="1" dirty="0" smtClean="0">
                <a:latin typeface="Calibri"/>
                <a:ea typeface="Calibri"/>
                <a:cs typeface="Arial"/>
              </a:rPr>
              <a:t>رفع </a:t>
            </a:r>
            <a:r>
              <a:rPr lang="ar-IQ" b="1" dirty="0">
                <a:latin typeface="Calibri"/>
                <a:ea typeface="Calibri"/>
                <a:cs typeface="Arial"/>
              </a:rPr>
              <a:t>حماس ودرجة </a:t>
            </a:r>
            <a:r>
              <a:rPr lang="ar-IQ" b="1" dirty="0" err="1">
                <a:latin typeface="Calibri"/>
                <a:ea typeface="Calibri"/>
                <a:cs typeface="Arial"/>
              </a:rPr>
              <a:t>الإنشداد</a:t>
            </a:r>
            <a:r>
              <a:rPr lang="ar-IQ" b="1" dirty="0">
                <a:latin typeface="Calibri"/>
                <a:ea typeface="Calibri"/>
                <a:cs typeface="Arial"/>
              </a:rPr>
              <a:t> الى المنظمة.</a:t>
            </a:r>
            <a:endParaRPr lang="en-US" sz="1400" b="1" dirty="0">
              <a:latin typeface="Calibri"/>
              <a:ea typeface="Calibri"/>
              <a:cs typeface="Arial"/>
            </a:endParaRPr>
          </a:p>
          <a:p>
            <a:pPr marL="342900" lvl="0" indent="-342900" algn="justLow" rtl="1">
              <a:lnSpc>
                <a:spcPct val="115000"/>
              </a:lnSpc>
              <a:spcAft>
                <a:spcPts val="300"/>
              </a:spcAft>
              <a:buFont typeface="+mj-lt"/>
              <a:buAutoNum type="arabicPeriod"/>
            </a:pPr>
            <a:r>
              <a:rPr lang="ar-IQ" b="1" dirty="0">
                <a:latin typeface="Calibri"/>
                <a:ea typeface="Calibri"/>
                <a:cs typeface="Arial"/>
              </a:rPr>
              <a:t>زيادة شعور الموظف بالمسؤولية </a:t>
            </a:r>
            <a:endParaRPr lang="ar-JO" b="1" dirty="0" smtClean="0">
              <a:latin typeface="Calibri"/>
              <a:ea typeface="Calibri"/>
              <a:cs typeface="Arial"/>
            </a:endParaRPr>
          </a:p>
          <a:p>
            <a:pPr marL="342900" lvl="0" indent="-342900" algn="justLow" rtl="1">
              <a:lnSpc>
                <a:spcPct val="115000"/>
              </a:lnSpc>
              <a:spcAft>
                <a:spcPts val="300"/>
              </a:spcAft>
              <a:buFont typeface="+mj-lt"/>
              <a:buAutoNum type="arabicPeriod"/>
            </a:pPr>
            <a:r>
              <a:rPr lang="ar-IQ" b="1" dirty="0" smtClean="0">
                <a:latin typeface="Calibri"/>
                <a:ea typeface="Calibri"/>
                <a:cs typeface="Arial"/>
              </a:rPr>
              <a:t>اختيار </a:t>
            </a:r>
            <a:r>
              <a:rPr lang="ar-IQ" b="1" dirty="0">
                <a:latin typeface="Calibri"/>
                <a:ea typeface="Calibri"/>
                <a:cs typeface="Arial"/>
              </a:rPr>
              <a:t>العمل المناسب للموظف </a:t>
            </a:r>
            <a:endParaRPr lang="ar-JO" b="1" dirty="0" smtClean="0">
              <a:latin typeface="Calibri"/>
              <a:ea typeface="Calibri"/>
              <a:cs typeface="Arial"/>
            </a:endParaRPr>
          </a:p>
          <a:p>
            <a:pPr marL="342900" lvl="0" indent="-342900" algn="justLow" rtl="1">
              <a:lnSpc>
                <a:spcPct val="115000"/>
              </a:lnSpc>
              <a:spcAft>
                <a:spcPts val="300"/>
              </a:spcAft>
              <a:buFont typeface="+mj-lt"/>
              <a:buAutoNum type="arabicPeriod"/>
            </a:pPr>
            <a:r>
              <a:rPr lang="ar-IQ" b="1" dirty="0" smtClean="0">
                <a:latin typeface="Calibri"/>
                <a:ea typeface="Calibri"/>
                <a:cs typeface="Arial"/>
              </a:rPr>
              <a:t>تحديد </a:t>
            </a:r>
            <a:r>
              <a:rPr lang="ar-IQ" b="1" dirty="0">
                <a:latin typeface="Calibri"/>
                <a:ea typeface="Calibri"/>
                <a:cs typeface="Arial"/>
              </a:rPr>
              <a:t>نقاط القوة والضعف </a:t>
            </a:r>
            <a:endParaRPr lang="ar-JO" b="1" dirty="0" smtClean="0">
              <a:latin typeface="Calibri"/>
              <a:ea typeface="Calibri"/>
              <a:cs typeface="Arial"/>
            </a:endParaRPr>
          </a:p>
          <a:p>
            <a:pPr marL="342900" lvl="0" indent="-342900" algn="justLow" rtl="1">
              <a:lnSpc>
                <a:spcPct val="115000"/>
              </a:lnSpc>
              <a:spcAft>
                <a:spcPts val="300"/>
              </a:spcAft>
              <a:buFont typeface="+mj-lt"/>
              <a:buAutoNum type="arabicPeriod"/>
            </a:pPr>
            <a:r>
              <a:rPr lang="ar-IQ" b="1" dirty="0" smtClean="0">
                <a:latin typeface="Calibri"/>
                <a:ea typeface="Calibri"/>
                <a:cs typeface="Arial"/>
              </a:rPr>
              <a:t>تحديد </a:t>
            </a:r>
            <a:r>
              <a:rPr lang="ar-IQ" b="1" dirty="0">
                <a:latin typeface="Calibri"/>
                <a:ea typeface="Calibri"/>
                <a:cs typeface="Arial"/>
              </a:rPr>
              <a:t>الموظفين </a:t>
            </a:r>
            <a:r>
              <a:rPr lang="ar-JO" b="1" dirty="0" smtClean="0">
                <a:latin typeface="Calibri"/>
                <a:ea typeface="Calibri"/>
                <a:cs typeface="Arial"/>
              </a:rPr>
              <a:t>المستحقين ل</a:t>
            </a:r>
            <a:r>
              <a:rPr lang="ar-IQ" b="1" dirty="0" smtClean="0">
                <a:latin typeface="Calibri"/>
                <a:ea typeface="Calibri"/>
                <a:cs typeface="Arial"/>
              </a:rPr>
              <a:t>لمكافأة </a:t>
            </a:r>
            <a:r>
              <a:rPr lang="ar-IQ" b="1" dirty="0">
                <a:latin typeface="Calibri"/>
                <a:ea typeface="Calibri"/>
                <a:cs typeface="Arial"/>
              </a:rPr>
              <a:t>والترقية وزيادة الأجر.</a:t>
            </a:r>
            <a:endParaRPr lang="en-US" sz="1400" b="1" dirty="0">
              <a:latin typeface="Calibri"/>
              <a:ea typeface="Calibri"/>
              <a:cs typeface="Arial"/>
            </a:endParaRPr>
          </a:p>
          <a:p>
            <a:pPr marL="342900" lvl="0" indent="-342900" algn="justLow" rtl="1">
              <a:lnSpc>
                <a:spcPct val="115000"/>
              </a:lnSpc>
              <a:spcAft>
                <a:spcPts val="300"/>
              </a:spcAft>
              <a:buFont typeface="+mj-lt"/>
              <a:buAutoNum type="arabicPeriod"/>
            </a:pPr>
            <a:r>
              <a:rPr lang="ar-IQ" b="1" dirty="0">
                <a:latin typeface="Calibri"/>
                <a:ea typeface="Calibri"/>
                <a:cs typeface="Arial"/>
              </a:rPr>
              <a:t>الوقوف على قدرات المشرفين </a:t>
            </a:r>
            <a:endParaRPr lang="ar-JO" b="1" dirty="0" smtClean="0">
              <a:latin typeface="Calibri"/>
              <a:ea typeface="Calibri"/>
              <a:cs typeface="Arial"/>
            </a:endParaRPr>
          </a:p>
          <a:p>
            <a:pPr marL="342900" lvl="0" indent="-342900" algn="justLow" rtl="1">
              <a:lnSpc>
                <a:spcPct val="115000"/>
              </a:lnSpc>
              <a:spcAft>
                <a:spcPts val="300"/>
              </a:spcAft>
              <a:buFont typeface="+mj-lt"/>
              <a:buAutoNum type="arabicPeriod"/>
            </a:pPr>
            <a:r>
              <a:rPr lang="ar-IQ" b="1" dirty="0" smtClean="0">
                <a:latin typeface="Calibri"/>
                <a:ea typeface="Calibri"/>
                <a:cs typeface="Arial"/>
              </a:rPr>
              <a:t>تضع </a:t>
            </a:r>
            <a:r>
              <a:rPr lang="ar-IQ" b="1" dirty="0">
                <a:latin typeface="Calibri"/>
                <a:ea typeface="Calibri"/>
                <a:cs typeface="Arial"/>
              </a:rPr>
              <a:t>الاساس لتخطيط القوى العاملة </a:t>
            </a:r>
            <a:endParaRPr lang="ar-JO" b="1" dirty="0" smtClean="0">
              <a:latin typeface="Calibri"/>
              <a:ea typeface="Calibri"/>
              <a:cs typeface="Arial"/>
            </a:endParaRPr>
          </a:p>
          <a:p>
            <a:pPr marL="342900" lvl="0" indent="-342900" algn="justLow" rtl="1">
              <a:lnSpc>
                <a:spcPct val="115000"/>
              </a:lnSpc>
              <a:spcAft>
                <a:spcPts val="300"/>
              </a:spcAft>
              <a:buFont typeface="+mj-lt"/>
              <a:buAutoNum type="arabicPeriod"/>
            </a:pPr>
            <a:r>
              <a:rPr lang="ar-IQ" b="1" dirty="0" smtClean="0">
                <a:latin typeface="Calibri"/>
                <a:ea typeface="Calibri"/>
                <a:cs typeface="Arial"/>
              </a:rPr>
              <a:t>تعيين </a:t>
            </a:r>
            <a:r>
              <a:rPr lang="ar-IQ" b="1" dirty="0">
                <a:latin typeface="Calibri"/>
                <a:ea typeface="Calibri"/>
                <a:cs typeface="Arial"/>
              </a:rPr>
              <a:t>مدى تناسب مهام الوظيفة الحالية للموظف </a:t>
            </a:r>
            <a:endParaRPr lang="en-US" sz="1400" b="1" dirty="0">
              <a:latin typeface="Calibri"/>
              <a:ea typeface="Calibri"/>
              <a:cs typeface="Arial"/>
            </a:endParaRPr>
          </a:p>
          <a:p>
            <a:pPr marL="342900" lvl="0" indent="-342900" algn="justLow" rtl="1">
              <a:lnSpc>
                <a:spcPct val="115000"/>
              </a:lnSpc>
              <a:spcAft>
                <a:spcPts val="300"/>
              </a:spcAft>
              <a:buFont typeface="+mj-lt"/>
              <a:buAutoNum type="arabicPeriod"/>
            </a:pPr>
            <a:r>
              <a:rPr lang="ar-IQ" b="1" dirty="0">
                <a:latin typeface="Calibri"/>
                <a:ea typeface="Calibri"/>
                <a:cs typeface="Arial"/>
              </a:rPr>
              <a:t>الوقوف على بعض الاعمال ذات السمة الخاصة التي تنوي المنظمة تكليف الموظف </a:t>
            </a:r>
            <a:r>
              <a:rPr lang="ar-JO" b="1" dirty="0" smtClean="0">
                <a:latin typeface="Calibri"/>
                <a:ea typeface="Calibri"/>
                <a:cs typeface="Arial"/>
              </a:rPr>
              <a:t>عند الحاجة.</a:t>
            </a:r>
            <a:endParaRPr lang="en-US" sz="1400" b="1" dirty="0">
              <a:latin typeface="Calibri"/>
              <a:ea typeface="Calibri"/>
              <a:cs typeface="Arial"/>
            </a:endParaRPr>
          </a:p>
          <a:p>
            <a:pPr lvl="0" algn="justLow" rtl="1">
              <a:lnSpc>
                <a:spcPct val="115000"/>
              </a:lnSpc>
              <a:spcAft>
                <a:spcPts val="300"/>
              </a:spcAft>
              <a:tabLst>
                <a:tab pos="566420" algn="r"/>
              </a:tabLst>
            </a:pPr>
            <a:r>
              <a:rPr lang="ar-IQ" b="1" dirty="0" smtClean="0">
                <a:latin typeface="Calibri"/>
                <a:ea typeface="Calibri"/>
                <a:cs typeface="Arial"/>
              </a:rPr>
              <a:t>10- ا</a:t>
            </a:r>
            <a:r>
              <a:rPr lang="ar-JO" b="1" dirty="0" smtClean="0">
                <a:latin typeface="Calibri"/>
                <a:ea typeface="Calibri"/>
                <a:cs typeface="Arial"/>
              </a:rPr>
              <a:t>لزام</a:t>
            </a:r>
            <a:r>
              <a:rPr lang="ar-IQ" b="1" dirty="0" smtClean="0">
                <a:latin typeface="Calibri"/>
                <a:ea typeface="Calibri"/>
                <a:cs typeface="Arial"/>
              </a:rPr>
              <a:t> </a:t>
            </a:r>
            <a:r>
              <a:rPr lang="ar-IQ" b="1" dirty="0">
                <a:latin typeface="Calibri"/>
                <a:ea typeface="Calibri"/>
                <a:cs typeface="Arial"/>
              </a:rPr>
              <a:t>المديرين ورؤساء المراكز بربط الانتاجية بالإنتاج وبنتائج تقييم الموظفين. </a:t>
            </a:r>
            <a:endParaRPr lang="en-US" sz="1400" b="1" dirty="0">
              <a:latin typeface="Calibri"/>
              <a:ea typeface="Calibri"/>
              <a:cs typeface="Arial"/>
            </a:endParaRPr>
          </a:p>
          <a:p>
            <a:pPr lvl="0" algn="justLow" rtl="1">
              <a:lnSpc>
                <a:spcPct val="115000"/>
              </a:lnSpc>
              <a:spcAft>
                <a:spcPts val="300"/>
              </a:spcAft>
              <a:tabLst>
                <a:tab pos="566420" algn="r"/>
              </a:tabLst>
            </a:pPr>
            <a:r>
              <a:rPr lang="ar-IQ" b="1" dirty="0" smtClean="0">
                <a:latin typeface="Calibri"/>
                <a:ea typeface="Calibri"/>
                <a:cs typeface="Arial"/>
              </a:rPr>
              <a:t>11- ت</a:t>
            </a:r>
            <a:r>
              <a:rPr lang="ar-JO" b="1" dirty="0" smtClean="0">
                <a:latin typeface="Calibri"/>
                <a:ea typeface="Calibri"/>
                <a:cs typeface="Arial"/>
              </a:rPr>
              <a:t>وجه </a:t>
            </a:r>
            <a:r>
              <a:rPr lang="ar-JO" b="1" dirty="0">
                <a:latin typeface="Calibri"/>
                <a:ea typeface="Calibri"/>
                <a:cs typeface="Arial"/>
              </a:rPr>
              <a:t>مستقبلي للأداء</a:t>
            </a:r>
            <a:r>
              <a:rPr lang="ar-JO" b="1" dirty="0" smtClean="0">
                <a:latin typeface="Calibri"/>
                <a:ea typeface="Calibri"/>
                <a:cs typeface="Arial"/>
              </a:rPr>
              <a:t>.</a:t>
            </a:r>
            <a:endParaRPr lang="en-US" sz="1400" b="1" dirty="0">
              <a:effectLst/>
              <a:latin typeface="Calibri"/>
              <a:ea typeface="Calibri"/>
              <a:cs typeface="Arial"/>
            </a:endParaRPr>
          </a:p>
        </p:txBody>
      </p:sp>
      <p:pic>
        <p:nvPicPr>
          <p:cNvPr id="2050" name="Picture 2" descr="H:\sadiq sadiq\كتب موارد بشرية\صور للعرض\أهمية-تقويم-الأداء.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700808"/>
            <a:ext cx="3333750"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5940152" y="361270"/>
            <a:ext cx="2736304" cy="587853"/>
          </a:xfrm>
          <a:prstGeom prst="rect">
            <a:avLst/>
          </a:prstGeom>
        </p:spPr>
        <p:txBody>
          <a:bodyPr wrap="square">
            <a:spAutoFit/>
          </a:bodyPr>
          <a:lstStyle/>
          <a:p>
            <a:pPr algn="justLow" rtl="1">
              <a:lnSpc>
                <a:spcPct val="115000"/>
              </a:lnSpc>
              <a:spcAft>
                <a:spcPts val="300"/>
              </a:spcAft>
            </a:pPr>
            <a:r>
              <a:rPr lang="ar-IQ" sz="2800" b="1" u="sng" dirty="0">
                <a:latin typeface="Calibri"/>
                <a:ea typeface="Calibri"/>
                <a:cs typeface="Arial"/>
              </a:rPr>
              <a:t>أهمية تقييم الاداء :</a:t>
            </a:r>
            <a:r>
              <a:rPr lang="ar-IQ" sz="2800" b="1" dirty="0">
                <a:latin typeface="Calibri"/>
                <a:ea typeface="Calibri"/>
                <a:cs typeface="Arial"/>
              </a:rPr>
              <a:t> </a:t>
            </a:r>
            <a:endParaRPr lang="en-US" sz="2000" b="1" dirty="0">
              <a:latin typeface="Calibri"/>
              <a:ea typeface="Calibri"/>
              <a:cs typeface="Arial"/>
            </a:endParaRPr>
          </a:p>
        </p:txBody>
      </p:sp>
    </p:spTree>
    <p:extLst>
      <p:ext uri="{BB962C8B-B14F-4D97-AF65-F5344CB8AC3E}">
        <p14:creationId xmlns:p14="http://schemas.microsoft.com/office/powerpoint/2010/main" val="14819256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plate (33)">
  <a:themeElements>
    <a:clrScheme name="نسق Office 3">
      <a:dk1>
        <a:srgbClr val="000000"/>
      </a:dk1>
      <a:lt1>
        <a:srgbClr val="FFFFFF"/>
      </a:lt1>
      <a:dk2>
        <a:srgbClr val="000066"/>
      </a:dk2>
      <a:lt2>
        <a:srgbClr val="969696"/>
      </a:lt2>
      <a:accent1>
        <a:srgbClr val="6FB4E3"/>
      </a:accent1>
      <a:accent2>
        <a:srgbClr val="5DBDAB"/>
      </a:accent2>
      <a:accent3>
        <a:srgbClr val="FFFFFF"/>
      </a:accent3>
      <a:accent4>
        <a:srgbClr val="000000"/>
      </a:accent4>
      <a:accent5>
        <a:srgbClr val="BBD6EF"/>
      </a:accent5>
      <a:accent6>
        <a:srgbClr val="53AB9B"/>
      </a:accent6>
      <a:hlink>
        <a:srgbClr val="D17FB6"/>
      </a:hlink>
      <a:folHlink>
        <a:srgbClr val="E3981D"/>
      </a:folHlink>
    </a:clrScheme>
    <a:fontScheme name="نسق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نسق Office 1">
        <a:dk1>
          <a:srgbClr val="000000"/>
        </a:dk1>
        <a:lt1>
          <a:srgbClr val="FFFFFF"/>
        </a:lt1>
        <a:dk2>
          <a:srgbClr val="165E86"/>
        </a:dk2>
        <a:lt2>
          <a:srgbClr val="969696"/>
        </a:lt2>
        <a:accent1>
          <a:srgbClr val="33C5A9"/>
        </a:accent1>
        <a:accent2>
          <a:srgbClr val="90DE88"/>
        </a:accent2>
        <a:accent3>
          <a:srgbClr val="FFFFFF"/>
        </a:accent3>
        <a:accent4>
          <a:srgbClr val="000000"/>
        </a:accent4>
        <a:accent5>
          <a:srgbClr val="ADDFD1"/>
        </a:accent5>
        <a:accent6>
          <a:srgbClr val="82C97B"/>
        </a:accent6>
        <a:hlink>
          <a:srgbClr val="7D96D3"/>
        </a:hlink>
        <a:folHlink>
          <a:srgbClr val="DEDB70"/>
        </a:folHlink>
      </a:clrScheme>
      <a:clrMap bg1="lt1" tx1="dk1" bg2="lt2" tx2="dk2" accent1="accent1" accent2="accent2" accent3="accent3" accent4="accent4" accent5="accent5" accent6="accent6" hlink="hlink" folHlink="folHlink"/>
    </a:extraClrScheme>
    <a:extraClrScheme>
      <a:clrScheme name="نسق Office 2">
        <a:dk1>
          <a:srgbClr val="000000"/>
        </a:dk1>
        <a:lt1>
          <a:srgbClr val="FFFFFF"/>
        </a:lt1>
        <a:dk2>
          <a:srgbClr val="37399B"/>
        </a:dk2>
        <a:lt2>
          <a:srgbClr val="C0C0C0"/>
        </a:lt2>
        <a:accent1>
          <a:srgbClr val="699DE9"/>
        </a:accent1>
        <a:accent2>
          <a:srgbClr val="E3663F"/>
        </a:accent2>
        <a:accent3>
          <a:srgbClr val="FFFFFF"/>
        </a:accent3>
        <a:accent4>
          <a:srgbClr val="000000"/>
        </a:accent4>
        <a:accent5>
          <a:srgbClr val="B9CCF2"/>
        </a:accent5>
        <a:accent6>
          <a:srgbClr val="CE5C38"/>
        </a:accent6>
        <a:hlink>
          <a:srgbClr val="7476DC"/>
        </a:hlink>
        <a:folHlink>
          <a:srgbClr val="7FB242"/>
        </a:folHlink>
      </a:clrScheme>
      <a:clrMap bg1="lt1" tx1="dk1" bg2="lt2" tx2="dk2" accent1="accent1" accent2="accent2" accent3="accent3" accent4="accent4" accent5="accent5" accent6="accent6" hlink="hlink" folHlink="folHlink"/>
    </a:extraClrScheme>
    <a:extraClrScheme>
      <a:clrScheme name="نسق Office 3">
        <a:dk1>
          <a:srgbClr val="000000"/>
        </a:dk1>
        <a:lt1>
          <a:srgbClr val="FFFFFF"/>
        </a:lt1>
        <a:dk2>
          <a:srgbClr val="000066"/>
        </a:dk2>
        <a:lt2>
          <a:srgbClr val="969696"/>
        </a:lt2>
        <a:accent1>
          <a:srgbClr val="6FB4E3"/>
        </a:accent1>
        <a:accent2>
          <a:srgbClr val="5DBDAB"/>
        </a:accent2>
        <a:accent3>
          <a:srgbClr val="FFFFFF"/>
        </a:accent3>
        <a:accent4>
          <a:srgbClr val="000000"/>
        </a:accent4>
        <a:accent5>
          <a:srgbClr val="BBD6EF"/>
        </a:accent5>
        <a:accent6>
          <a:srgbClr val="53AB9B"/>
        </a:accent6>
        <a:hlink>
          <a:srgbClr val="D17FB6"/>
        </a:hlink>
        <a:folHlink>
          <a:srgbClr val="E398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667</TotalTime>
  <Words>2772</Words>
  <Application>Microsoft Office PowerPoint</Application>
  <PresentationFormat>On-screen Show (4:3)</PresentationFormat>
  <Paragraphs>541</Paragraphs>
  <Slides>38</Slides>
  <Notes>6</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template (33)</vt:lpstr>
      <vt:lpstr>PowerPoint Presentation</vt:lpstr>
      <vt:lpstr>تقييم الأداء</vt:lpstr>
      <vt:lpstr>سيتم الطرق الى :-</vt:lpstr>
      <vt:lpstr>PowerPoint Presentation</vt:lpstr>
      <vt:lpstr>  مقدمة</vt:lpstr>
      <vt:lpstr>لماذا نُقيم الاداء ؟</vt:lpstr>
      <vt:lpstr>مفهوم وخصائص تقييم الاداء    Performance Appraisal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 طريقة التدرج البياني</vt:lpstr>
      <vt:lpstr>PowerPoint Presentation</vt:lpstr>
      <vt:lpstr>2- طريقة قائمة الاوزان المرجحة </vt:lpstr>
      <vt:lpstr>PowerPoint Presentation</vt:lpstr>
      <vt:lpstr>3- طريقة التدرج البياني السلوكي</vt:lpstr>
      <vt:lpstr>PowerPoint Presentation</vt:lpstr>
      <vt:lpstr>4- طريقة الوقائع الحرجة :</vt:lpstr>
      <vt:lpstr>5- طريقة التقرير المكتوب :</vt:lpstr>
      <vt:lpstr>PowerPoint Presentation</vt:lpstr>
      <vt:lpstr>1- طريقة الترتيب البسيط :</vt:lpstr>
      <vt:lpstr>3- طريقة التوزيع الاجباري :</vt:lpstr>
      <vt:lpstr>شركة ميرك Merk Co</vt:lpstr>
      <vt:lpstr>تتميز هذه الطريقة بأنها :</vt:lpstr>
      <vt:lpstr>3- طريقة المقارنات الزوجية (الثنائية)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Maher</cp:lastModifiedBy>
  <cp:revision>86</cp:revision>
  <dcterms:created xsi:type="dcterms:W3CDTF">2019-10-21T12:53:13Z</dcterms:created>
  <dcterms:modified xsi:type="dcterms:W3CDTF">2019-12-17T18:31:46Z</dcterms:modified>
</cp:coreProperties>
</file>