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1" r:id="rId2"/>
    <p:sldId id="277" r:id="rId3"/>
    <p:sldId id="282" r:id="rId4"/>
    <p:sldId id="274" r:id="rId5"/>
    <p:sldId id="275" r:id="rId6"/>
    <p:sldId id="279" r:id="rId7"/>
    <p:sldId id="280" r:id="rId8"/>
    <p:sldId id="262" r:id="rId9"/>
    <p:sldId id="283" r:id="rId10"/>
    <p:sldId id="273"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05/08/1440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05/08/1440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05/08/1440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05/08/1440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eye2\Videos\135741685014.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6684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 name="Picture 2" descr="C:\Users\eye2\Videos\s_1369145654_55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496" y="487885"/>
            <a:ext cx="8371032" cy="631427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عنوان 1"/>
          <p:cNvSpPr txBox="1">
            <a:spLocks/>
          </p:cNvSpPr>
          <p:nvPr/>
        </p:nvSpPr>
        <p:spPr>
          <a:xfrm>
            <a:off x="2195736" y="2204864"/>
            <a:ext cx="4968552" cy="2880320"/>
          </a:xfrm>
          <a:prstGeom prst="rect">
            <a:avLst/>
          </a:prstGeom>
        </p:spPr>
        <p:txBody>
          <a:bodyPr>
            <a:normAutofit lnSpcReduction="1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sz="4800" b="1" dirty="0" smtClean="0">
                <a:latin typeface="Simplified Arabic" pitchFamily="18" charset="-78"/>
                <a:cs typeface="Simplified Arabic" pitchFamily="18" charset="-78"/>
              </a:rPr>
              <a:t/>
            </a:r>
            <a:br>
              <a:rPr lang="ar-IQ" sz="4800" b="1" dirty="0" smtClean="0">
                <a:latin typeface="Simplified Arabic" pitchFamily="18" charset="-78"/>
                <a:cs typeface="Simplified Arabic" pitchFamily="18" charset="-78"/>
              </a:rPr>
            </a:br>
            <a:r>
              <a:rPr lang="ar-IQ" sz="4800" b="1" dirty="0" smtClean="0">
                <a:latin typeface="Simplified Arabic" pitchFamily="18" charset="-78"/>
                <a:cs typeface="Simplified Arabic" pitchFamily="18" charset="-78"/>
              </a:rPr>
              <a:t>اهمية ارتداء الزي الرسمي</a:t>
            </a:r>
            <a:r>
              <a:rPr lang="en-US" sz="4800" b="1" dirty="0" smtClean="0">
                <a:latin typeface="Simplified Arabic" pitchFamily="18" charset="-78"/>
                <a:cs typeface="Simplified Arabic" pitchFamily="18" charset="-78"/>
              </a:rPr>
              <a:t> </a:t>
            </a:r>
            <a:r>
              <a:rPr lang="en-US" dirty="0" smtClean="0"/>
              <a:t/>
            </a:r>
            <a:br>
              <a:rPr lang="en-US" dirty="0" smtClean="0"/>
            </a:br>
            <a:r>
              <a:rPr lang="ar-IQ" b="1" dirty="0" smtClean="0"/>
              <a:t>اعداد ا.م.د.مها عارف</a:t>
            </a:r>
            <a:endParaRPr lang="ar-IQ" b="1" dirty="0"/>
          </a:p>
        </p:txBody>
      </p:sp>
    </p:spTree>
    <p:extLst>
      <p:ext uri="{BB962C8B-B14F-4D97-AF65-F5344CB8AC3E}">
        <p14:creationId xmlns:p14="http://schemas.microsoft.com/office/powerpoint/2010/main" val="39022690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eye2\Videos\136277364559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69" y="0"/>
            <a:ext cx="9155269"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2339752" y="1340768"/>
            <a:ext cx="6347048" cy="1512168"/>
          </a:xfrm>
        </p:spPr>
        <p:txBody>
          <a:bodyPr/>
          <a:lstStyle/>
          <a:p>
            <a:r>
              <a:rPr lang="ar-IQ" b="1" i="1" dirty="0" smtClean="0"/>
              <a:t>شكراً لحسن استماعكم</a:t>
            </a:r>
            <a:endParaRPr lang="ar-IQ" b="1" i="1" dirty="0"/>
          </a:p>
        </p:txBody>
      </p:sp>
    </p:spTree>
    <p:extLst>
      <p:ext uri="{BB962C8B-B14F-4D97-AF65-F5344CB8AC3E}">
        <p14:creationId xmlns:p14="http://schemas.microsoft.com/office/powerpoint/2010/main" val="348468636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eye2\Videos\im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481"/>
            <a:ext cx="5220072" cy="6858000"/>
          </a:xfrm>
          <a:prstGeom prst="rect">
            <a:avLst/>
          </a:prstGeom>
          <a:solidFill>
            <a:srgbClr val="FFC000"/>
          </a:solidFill>
          <a:ln>
            <a:noFill/>
          </a:ln>
          <a:effectLst>
            <a:softEdge rad="112500"/>
          </a:effectLst>
          <a:extLst/>
        </p:spPr>
      </p:pic>
      <p:pic>
        <p:nvPicPr>
          <p:cNvPr id="6" name="Picture 2" descr="C:\Users\eye2\Videos\135741685014.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20329"/>
            <a:ext cx="3923928" cy="686684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9" name="عنوان 2"/>
          <p:cNvSpPr txBox="1">
            <a:spLocks/>
          </p:cNvSpPr>
          <p:nvPr/>
        </p:nvSpPr>
        <p:spPr>
          <a:xfrm>
            <a:off x="5796136" y="188640"/>
            <a:ext cx="2952328" cy="6336704"/>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IQ" b="1" dirty="0" smtClean="0"/>
              <a:t>كيفية ارتداء الملابس بشياكة</a:t>
            </a:r>
            <a:endParaRPr lang="ar-IQ" dirty="0"/>
          </a:p>
        </p:txBody>
      </p:sp>
    </p:spTree>
    <p:extLst>
      <p:ext uri="{BB962C8B-B14F-4D97-AF65-F5344CB8AC3E}">
        <p14:creationId xmlns:p14="http://schemas.microsoft.com/office/powerpoint/2010/main" val="2344387545"/>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eye2\Videos\135741685014.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0" y="0"/>
            <a:ext cx="9144000" cy="686684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475656" y="260648"/>
            <a:ext cx="7200800" cy="6124754"/>
          </a:xfrm>
          <a:prstGeom prst="rect">
            <a:avLst/>
          </a:prstGeom>
        </p:spPr>
        <p:txBody>
          <a:bodyPr wrap="square">
            <a:spAutoFit/>
          </a:bodyPr>
          <a:lstStyle/>
          <a:p>
            <a:endParaRPr lang="ar-IQ" sz="3200" b="1" dirty="0">
              <a:latin typeface="Simplified Arabic" pitchFamily="18" charset="-78"/>
              <a:cs typeface="Simplified Arabic" pitchFamily="18" charset="-78"/>
            </a:endParaRPr>
          </a:p>
          <a:p>
            <a:pPr algn="ctr"/>
            <a:r>
              <a:rPr lang="ar-SA" sz="4000" b="1" dirty="0">
                <a:latin typeface="Simplified Arabic" pitchFamily="18" charset="-78"/>
                <a:cs typeface="Simplified Arabic" pitchFamily="18" charset="-78"/>
              </a:rPr>
              <a:t>تتطلب الحياة المتحضرة أن يعطي الشخص أهمية للقواعد المنظمة والسائدة في المجتمع الذي يعيش فيه بالنسبة للملابس خاصة في المناسبات الرسمية.</a:t>
            </a:r>
            <a:endParaRPr lang="ar-IQ" sz="4000" b="1" dirty="0">
              <a:latin typeface="Simplified Arabic" pitchFamily="18" charset="-78"/>
              <a:cs typeface="Simplified Arabic" pitchFamily="18" charset="-78"/>
            </a:endParaRPr>
          </a:p>
          <a:p>
            <a:pPr algn="ctr"/>
            <a:endParaRPr lang="en-US" sz="4000" b="1" dirty="0"/>
          </a:p>
          <a:p>
            <a:pPr algn="ctr"/>
            <a:r>
              <a:rPr lang="ar-SA" sz="4000" dirty="0" smtClean="0"/>
              <a:t>ولقد </a:t>
            </a:r>
            <a:r>
              <a:rPr lang="ar-SA" sz="4000" dirty="0"/>
              <a:t>انتهت تقريباً عادة ارتداء الملابس</a:t>
            </a:r>
            <a:r>
              <a:rPr lang="ar-IQ" sz="4000" dirty="0"/>
              <a:t>  </a:t>
            </a:r>
            <a:r>
              <a:rPr lang="ar-IQ" sz="4000" dirty="0" smtClean="0"/>
              <a:t> </a:t>
            </a:r>
            <a:r>
              <a:rPr lang="ar-SA" sz="4000" dirty="0"/>
              <a:t>الرسمية، وملابس التشريفات في معظم الدول بعد الحرب العالمية الثانية فيما عدا بعض الدول المعدودة</a:t>
            </a:r>
            <a:r>
              <a:rPr lang="ar-IQ" sz="4000" dirty="0"/>
              <a:t>.</a:t>
            </a:r>
            <a:r>
              <a:rPr lang="ar-SA" sz="4000" dirty="0"/>
              <a:t> </a:t>
            </a:r>
            <a:endParaRPr lang="ar-IQ" sz="4000" dirty="0"/>
          </a:p>
        </p:txBody>
      </p:sp>
    </p:spTree>
    <p:extLst>
      <p:ext uri="{BB962C8B-B14F-4D97-AF65-F5344CB8AC3E}">
        <p14:creationId xmlns:p14="http://schemas.microsoft.com/office/powerpoint/2010/main" val="2993780036"/>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endParaRPr lang="ar-IQ"/>
          </a:p>
        </p:txBody>
      </p:sp>
      <p:pic>
        <p:nvPicPr>
          <p:cNvPr id="5" name="Picture 2" descr="C:\Users\eye2\Videos\135741685014.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0" y="-8848"/>
            <a:ext cx="9144000" cy="686684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مستطيل 5"/>
          <p:cNvSpPr/>
          <p:nvPr/>
        </p:nvSpPr>
        <p:spPr>
          <a:xfrm>
            <a:off x="1259632" y="58758"/>
            <a:ext cx="7560840" cy="6124754"/>
          </a:xfrm>
          <a:prstGeom prst="rect">
            <a:avLst/>
          </a:prstGeom>
        </p:spPr>
        <p:txBody>
          <a:bodyPr wrap="square">
            <a:spAutoFit/>
          </a:bodyPr>
          <a:lstStyle/>
          <a:p>
            <a:endParaRPr lang="ar-IQ" sz="3200" dirty="0" smtClean="0">
              <a:latin typeface="Simplified Arabic" pitchFamily="18" charset="-78"/>
              <a:cs typeface="Simplified Arabic" pitchFamily="18" charset="-78"/>
            </a:endParaRPr>
          </a:p>
          <a:p>
            <a:pPr algn="ctr"/>
            <a:r>
              <a:rPr lang="ar-SA" sz="4000" dirty="0" smtClean="0">
                <a:latin typeface="Simplified Arabic" pitchFamily="18" charset="-78"/>
                <a:cs typeface="Simplified Arabic" pitchFamily="18" charset="-78"/>
              </a:rPr>
              <a:t>وخاصة </a:t>
            </a:r>
            <a:r>
              <a:rPr lang="ar-SA" sz="4000" dirty="0">
                <a:latin typeface="Simplified Arabic" pitchFamily="18" charset="-78"/>
                <a:cs typeface="Simplified Arabic" pitchFamily="18" charset="-78"/>
              </a:rPr>
              <a:t>الملكية منها التي لا تزال متمسكة بهذه التقاليد، أو في بعض المناسبات الخاصة بالمجتمع الدبلوماسي، وحتى المبعوثون الدبلوماسيون فإن التغيير الحادث في المجتمعات بصفة عامة جعلهم يكتفون حالياً بارتداء الملابس المدنية العادية في معظم المناسبات، فيما عدا الحفلات الكبرى فيرتدون ملابس السهرة مساء أو </a:t>
            </a:r>
            <a:r>
              <a:rPr lang="ar-SA" sz="4000" dirty="0"/>
              <a:t>البو نجور في الأوقات الأخرى</a:t>
            </a:r>
            <a:r>
              <a:rPr lang="ar-IQ" sz="4000" dirty="0"/>
              <a:t>.</a:t>
            </a:r>
          </a:p>
        </p:txBody>
      </p:sp>
    </p:spTree>
    <p:extLst>
      <p:ext uri="{BB962C8B-B14F-4D97-AF65-F5344CB8AC3E}">
        <p14:creationId xmlns:p14="http://schemas.microsoft.com/office/powerpoint/2010/main" val="12653378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50706"/>
          </a:xfrm>
        </p:spPr>
        <p:txBody>
          <a:bodyPr>
            <a:noAutofit/>
          </a:bodyPr>
          <a:lstStyle/>
          <a:p>
            <a:r>
              <a:rPr lang="ar-SA" sz="3200" dirty="0" smtClean="0"/>
              <a:t>.</a:t>
            </a:r>
            <a:endParaRPr lang="ar-IQ" sz="3200" dirty="0"/>
          </a:p>
        </p:txBody>
      </p:sp>
      <p:pic>
        <p:nvPicPr>
          <p:cNvPr id="4" name="Picture 2" descr="C:\Users\eye2\Videos\135741685014.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6684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 name="Picture 2" descr="D:\New folder (3)\show.ph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772" y="260648"/>
            <a:ext cx="8676456" cy="633670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68373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noAutofit/>
          </a:bodyPr>
          <a:lstStyle/>
          <a:p>
            <a:r>
              <a:rPr lang="ar-SA" sz="3200" dirty="0" smtClean="0">
                <a:latin typeface="Simplified Arabic" pitchFamily="18" charset="-78"/>
                <a:cs typeface="Simplified Arabic" pitchFamily="18" charset="-78"/>
              </a:rPr>
              <a:t>، </a:t>
            </a:r>
            <a:endParaRPr lang="ar-IQ" sz="3200" dirty="0"/>
          </a:p>
        </p:txBody>
      </p:sp>
      <p:pic>
        <p:nvPicPr>
          <p:cNvPr id="5" name="Picture 2" descr="C:\Users\eye2\Videos\135741685014.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0" y="-8848"/>
            <a:ext cx="9144000" cy="686684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9" name="مستطيل 8"/>
          <p:cNvSpPr/>
          <p:nvPr/>
        </p:nvSpPr>
        <p:spPr>
          <a:xfrm>
            <a:off x="251520" y="125631"/>
            <a:ext cx="8496944" cy="584775"/>
          </a:xfrm>
          <a:prstGeom prst="rect">
            <a:avLst/>
          </a:prstGeom>
        </p:spPr>
        <p:txBody>
          <a:bodyPr wrap="square">
            <a:spAutoFit/>
          </a:bodyPr>
          <a:lstStyle/>
          <a:p>
            <a:r>
              <a:rPr lang="ar-IQ" sz="3200" b="1" dirty="0" smtClean="0"/>
              <a:t> </a:t>
            </a:r>
          </a:p>
        </p:txBody>
      </p:sp>
      <p:sp>
        <p:nvSpPr>
          <p:cNvPr id="12" name="مستطيل 11"/>
          <p:cNvSpPr/>
          <p:nvPr/>
        </p:nvSpPr>
        <p:spPr>
          <a:xfrm>
            <a:off x="1475656" y="220920"/>
            <a:ext cx="7488832" cy="6186309"/>
          </a:xfrm>
          <a:prstGeom prst="rect">
            <a:avLst/>
          </a:prstGeom>
        </p:spPr>
        <p:txBody>
          <a:bodyPr wrap="square">
            <a:spAutoFit/>
          </a:bodyPr>
          <a:lstStyle/>
          <a:p>
            <a:pPr algn="ctr"/>
            <a:endParaRPr lang="ar-IQ" sz="3600" b="1" dirty="0" smtClean="0">
              <a:latin typeface="Simplified Arabic" pitchFamily="18" charset="-78"/>
              <a:cs typeface="Simplified Arabic" pitchFamily="18" charset="-78"/>
            </a:endParaRPr>
          </a:p>
          <a:p>
            <a:pPr algn="ctr"/>
            <a:r>
              <a:rPr lang="ar-IQ" sz="3600" b="1" dirty="0" smtClean="0">
                <a:latin typeface="Simplified Arabic" pitchFamily="18" charset="-78"/>
                <a:cs typeface="Simplified Arabic" pitchFamily="18" charset="-78"/>
              </a:rPr>
              <a:t>1-</a:t>
            </a:r>
            <a:r>
              <a:rPr lang="ar-SA" sz="3600" b="1" dirty="0" smtClean="0">
                <a:latin typeface="Simplified Arabic" pitchFamily="18" charset="-78"/>
                <a:cs typeface="Simplified Arabic" pitchFamily="18" charset="-78"/>
              </a:rPr>
              <a:t> </a:t>
            </a:r>
            <a:r>
              <a:rPr lang="ar-SA" sz="3600" b="1" dirty="0">
                <a:latin typeface="Simplified Arabic" pitchFamily="18" charset="-78"/>
                <a:cs typeface="Simplified Arabic" pitchFamily="18" charset="-78"/>
              </a:rPr>
              <a:t>الملابس الرسمية:</a:t>
            </a:r>
            <a:endParaRPr lang="en-US" sz="3600" dirty="0">
              <a:latin typeface="Simplified Arabic" pitchFamily="18" charset="-78"/>
              <a:cs typeface="Simplified Arabic" pitchFamily="18" charset="-78"/>
            </a:endParaRPr>
          </a:p>
          <a:p>
            <a:pPr algn="ctr"/>
            <a:r>
              <a:rPr lang="ar-SA" sz="3600" dirty="0">
                <a:latin typeface="Simplified Arabic" pitchFamily="18" charset="-78"/>
                <a:cs typeface="Simplified Arabic" pitchFamily="18" charset="-78"/>
              </a:rPr>
              <a:t>	</a:t>
            </a:r>
            <a:r>
              <a:rPr lang="ar-SA" sz="3200" dirty="0">
                <a:latin typeface="Simplified Arabic" pitchFamily="18" charset="-78"/>
                <a:cs typeface="Simplified Arabic" pitchFamily="18" charset="-78"/>
              </a:rPr>
              <a:t>في مآدب العشاء الرسمية والحفلات الرسمية الكبرى بأنواعها قد يرتدي الرجال البدلة </a:t>
            </a:r>
            <a:r>
              <a:rPr lang="ar-SA" sz="3200" dirty="0" err="1">
                <a:latin typeface="Simplified Arabic" pitchFamily="18" charset="-78"/>
                <a:cs typeface="Simplified Arabic" pitchFamily="18" charset="-78"/>
              </a:rPr>
              <a:t>السموكن</a:t>
            </a:r>
            <a:r>
              <a:rPr lang="ar-SA" sz="3200" dirty="0">
                <a:latin typeface="Simplified Arabic" pitchFamily="18" charset="-78"/>
                <a:cs typeface="Simplified Arabic" pitchFamily="18" charset="-78"/>
              </a:rPr>
              <a:t> أو الفرك أو </a:t>
            </a:r>
            <a:r>
              <a:rPr lang="ar-SA" sz="3200" dirty="0" err="1">
                <a:latin typeface="Simplified Arabic" pitchFamily="18" charset="-78"/>
                <a:cs typeface="Simplified Arabic" pitchFamily="18" charset="-78"/>
              </a:rPr>
              <a:t>البونجور</a:t>
            </a:r>
            <a:r>
              <a:rPr lang="ar-SA" sz="3200" dirty="0">
                <a:latin typeface="Simplified Arabic" pitchFamily="18" charset="-78"/>
                <a:cs typeface="Simplified Arabic" pitchFamily="18" charset="-78"/>
              </a:rPr>
              <a:t>، ويجوز في معظم البلدان ارتداء بدلة داكنة اللون حيث لا تلبس الملابس الرسمية (</a:t>
            </a:r>
            <a:r>
              <a:rPr lang="ar-SA" sz="3200" dirty="0" err="1">
                <a:latin typeface="Simplified Arabic" pitchFamily="18" charset="-78"/>
                <a:cs typeface="Simplified Arabic" pitchFamily="18" charset="-78"/>
              </a:rPr>
              <a:t>الفراك</a:t>
            </a:r>
            <a:r>
              <a:rPr lang="ar-SA" sz="3200" dirty="0">
                <a:latin typeface="Simplified Arabic" pitchFamily="18" charset="-78"/>
                <a:cs typeface="Simplified Arabic" pitchFamily="18" charset="-78"/>
              </a:rPr>
              <a:t> </a:t>
            </a:r>
            <a:r>
              <a:rPr lang="ar-SA" sz="3200" dirty="0" err="1">
                <a:latin typeface="Simplified Arabic" pitchFamily="18" charset="-78"/>
                <a:cs typeface="Simplified Arabic" pitchFamily="18" charset="-78"/>
              </a:rPr>
              <a:t>والسموكن</a:t>
            </a:r>
            <a:r>
              <a:rPr lang="ar-SA" sz="3200" dirty="0">
                <a:latin typeface="Simplified Arabic" pitchFamily="18" charset="-78"/>
                <a:cs typeface="Simplified Arabic" pitchFamily="18" charset="-78"/>
              </a:rPr>
              <a:t> أو </a:t>
            </a:r>
            <a:r>
              <a:rPr lang="ar-SA" sz="3200" dirty="0" err="1">
                <a:latin typeface="Simplified Arabic" pitchFamily="18" charset="-78"/>
                <a:cs typeface="Simplified Arabic" pitchFamily="18" charset="-78"/>
              </a:rPr>
              <a:t>البنجور</a:t>
            </a:r>
            <a:r>
              <a:rPr lang="ar-SA" sz="3200" dirty="0">
                <a:latin typeface="Simplified Arabic" pitchFamily="18" charset="-78"/>
                <a:cs typeface="Simplified Arabic" pitchFamily="18" charset="-78"/>
              </a:rPr>
              <a:t>) إلا في بعض الدول الملكية</a:t>
            </a:r>
            <a:r>
              <a:rPr lang="ar-SA" sz="3200" dirty="0" smtClean="0">
                <a:latin typeface="Simplified Arabic" pitchFamily="18" charset="-78"/>
                <a:cs typeface="Simplified Arabic" pitchFamily="18" charset="-78"/>
              </a:rPr>
              <a:t>.</a:t>
            </a:r>
            <a:endParaRPr lang="ar-IQ" sz="3200" dirty="0" smtClean="0">
              <a:latin typeface="Simplified Arabic" pitchFamily="18" charset="-78"/>
              <a:cs typeface="Simplified Arabic" pitchFamily="18" charset="-78"/>
            </a:endParaRPr>
          </a:p>
          <a:p>
            <a:pPr algn="ctr"/>
            <a:endParaRPr lang="en-US" sz="3200" dirty="0">
              <a:latin typeface="Simplified Arabic" pitchFamily="18" charset="-78"/>
              <a:cs typeface="Simplified Arabic" pitchFamily="18" charset="-78"/>
            </a:endParaRPr>
          </a:p>
          <a:p>
            <a:pPr algn="ctr"/>
            <a:r>
              <a:rPr lang="ar-SA" sz="3200" dirty="0">
                <a:latin typeface="Simplified Arabic" pitchFamily="18" charset="-78"/>
                <a:cs typeface="Simplified Arabic" pitchFamily="18" charset="-78"/>
              </a:rPr>
              <a:t>	ولا يجوز في الاحتفالات الرسمية عدم ارتداء البدلة الكاملة ويستثنى من ذلك رجال الدين والدبلوماسيين المحافظون على أزياء وطنية خاصة مثل الزي العربي في دول الخليج مثلاً</a:t>
            </a:r>
            <a:endParaRPr lang="en-US"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158165214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eye2\Videos\135741685014.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0" y="0"/>
            <a:ext cx="9144000" cy="686684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عنوان 5"/>
          <p:cNvSpPr>
            <a:spLocks noGrp="1"/>
          </p:cNvSpPr>
          <p:nvPr>
            <p:ph type="title"/>
          </p:nvPr>
        </p:nvSpPr>
        <p:spPr/>
        <p:txBody>
          <a:bodyPr/>
          <a:lstStyle/>
          <a:p>
            <a:r>
              <a:rPr lang="ar-SA" b="1" i="1" dirty="0">
                <a:latin typeface="Simplified Arabic" pitchFamily="18" charset="-78"/>
                <a:cs typeface="Simplified Arabic" pitchFamily="18" charset="-78"/>
              </a:rPr>
              <a:t>الملابس الغير رسمية</a:t>
            </a:r>
            <a:endParaRPr lang="ar-IQ" b="1" i="1" dirty="0">
              <a:latin typeface="Simplified Arabic" pitchFamily="18" charset="-78"/>
              <a:cs typeface="Simplified Arabic" pitchFamily="18" charset="-78"/>
            </a:endParaRPr>
          </a:p>
        </p:txBody>
      </p:sp>
      <p:pic>
        <p:nvPicPr>
          <p:cNvPr id="8" name="Picture 2" descr="D:\New folder (3)\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1725813"/>
            <a:ext cx="6336704" cy="49727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9843945"/>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eye2\Videos\135741685014.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0" y="0"/>
            <a:ext cx="9144000" cy="686684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عنوان 1"/>
          <p:cNvSpPr>
            <a:spLocks noGrp="1"/>
          </p:cNvSpPr>
          <p:nvPr>
            <p:ph type="title"/>
          </p:nvPr>
        </p:nvSpPr>
        <p:spPr>
          <a:xfrm>
            <a:off x="722312" y="1700808"/>
            <a:ext cx="8026151" cy="4824536"/>
          </a:xfrm>
        </p:spPr>
        <p:txBody>
          <a:bodyPr>
            <a:normAutofit fontScale="90000"/>
          </a:bodyPr>
          <a:lstStyle/>
          <a:p>
            <a:pPr algn="ctr"/>
            <a:r>
              <a:rPr lang="ar-IQ" b="0" dirty="0" smtClean="0">
                <a:latin typeface="Simplified Arabic" pitchFamily="18" charset="-78"/>
                <a:cs typeface="Simplified Arabic" pitchFamily="18" charset="-78"/>
              </a:rPr>
              <a:t/>
            </a:r>
            <a:br>
              <a:rPr lang="ar-IQ" b="0" dirty="0" smtClean="0">
                <a:latin typeface="Simplified Arabic" pitchFamily="18" charset="-78"/>
                <a:cs typeface="Simplified Arabic" pitchFamily="18" charset="-78"/>
              </a:rPr>
            </a:br>
            <a:r>
              <a:rPr lang="ar-SA" b="0" dirty="0" smtClean="0">
                <a:latin typeface="Simplified Arabic" pitchFamily="18" charset="-78"/>
                <a:cs typeface="Simplified Arabic" pitchFamily="18" charset="-78"/>
              </a:rPr>
              <a:t>تتسم </a:t>
            </a:r>
            <a:r>
              <a:rPr lang="ar-SA" b="0" dirty="0">
                <a:latin typeface="Simplified Arabic" pitchFamily="18" charset="-78"/>
                <a:cs typeface="Simplified Arabic" pitchFamily="18" charset="-78"/>
              </a:rPr>
              <a:t>حضارة اليوم بالسرعة وقد أثرت ذلك تأثيراً مباشرً على اللغة والأخلاق، السلوك، وطرق التعامل بين الناس كذلك المظهر العام للناس وملابسهم وانتشرت الملابس الغير رسمية (</a:t>
            </a:r>
            <a:r>
              <a:rPr lang="ar-SA" b="0" dirty="0" err="1">
                <a:latin typeface="Simplified Arabic" pitchFamily="18" charset="-78"/>
                <a:cs typeface="Simplified Arabic" pitchFamily="18" charset="-78"/>
              </a:rPr>
              <a:t>الكاجول</a:t>
            </a:r>
            <a:r>
              <a:rPr lang="ar-SA" b="0" dirty="0">
                <a:latin typeface="Simplified Arabic" pitchFamily="18" charset="-78"/>
                <a:cs typeface="Simplified Arabic" pitchFamily="18" charset="-78"/>
              </a:rPr>
              <a:t>) بشكل لافت منذ أوائل التسعينات القرن الماضي، وقد كانت في البداية تلبس في الإجازات ولكنها تحولت مع الوقت إلى نمط سلوكي وأصبحت تلبس طوال أيام الأسبوع في العمل وفي البيت.</a:t>
            </a:r>
            <a:endParaRPr lang="ar-IQ" b="0" dirty="0">
              <a:latin typeface="Simplified Arabic" pitchFamily="18" charset="-78"/>
              <a:cs typeface="Simplified Arabic" pitchFamily="18" charset="-78"/>
            </a:endParaRPr>
          </a:p>
        </p:txBody>
      </p:sp>
      <p:sp>
        <p:nvSpPr>
          <p:cNvPr id="4" name="عنصر نائب للنص 3"/>
          <p:cNvSpPr>
            <a:spLocks noGrp="1"/>
          </p:cNvSpPr>
          <p:nvPr>
            <p:ph type="body" idx="1"/>
          </p:nvPr>
        </p:nvSpPr>
        <p:spPr>
          <a:xfrm>
            <a:off x="1115616" y="188640"/>
            <a:ext cx="7772400" cy="1500187"/>
          </a:xfrm>
        </p:spPr>
        <p:txBody>
          <a:bodyPr/>
          <a:lstStyle/>
          <a:p>
            <a:r>
              <a:rPr lang="ar-SA" sz="3600" b="1" dirty="0">
                <a:solidFill>
                  <a:schemeClr val="tx1"/>
                </a:solidFill>
                <a:latin typeface="Simplified Arabic" pitchFamily="18" charset="-78"/>
                <a:cs typeface="Simplified Arabic" pitchFamily="18" charset="-78"/>
              </a:rPr>
              <a:t>2- الملابس الغير رسمية:</a:t>
            </a:r>
            <a:endParaRPr lang="ar-IQ" sz="3600" b="1" dirty="0">
              <a:solidFill>
                <a:schemeClr val="tx1"/>
              </a:solidFill>
              <a:latin typeface="Simplified Arabic" pitchFamily="18" charset="-78"/>
              <a:cs typeface="Simplified Arabic" pitchFamily="18" charset="-78"/>
            </a:endParaRPr>
          </a:p>
          <a:p>
            <a:endParaRPr lang="ar-IQ" dirty="0"/>
          </a:p>
        </p:txBody>
      </p:sp>
    </p:spTree>
    <p:extLst>
      <p:ext uri="{BB962C8B-B14F-4D97-AF65-F5344CB8AC3E}">
        <p14:creationId xmlns:p14="http://schemas.microsoft.com/office/powerpoint/2010/main" val="1963993017"/>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eye2\Videos\135741685014.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0" y="1"/>
            <a:ext cx="9144000" cy="686684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عنوان 2"/>
          <p:cNvSpPr>
            <a:spLocks noGrp="1"/>
          </p:cNvSpPr>
          <p:nvPr>
            <p:ph type="title"/>
          </p:nvPr>
        </p:nvSpPr>
        <p:spPr>
          <a:xfrm>
            <a:off x="1619672" y="274638"/>
            <a:ext cx="7272808" cy="6322714"/>
          </a:xfrm>
        </p:spPr>
        <p:txBody>
          <a:bodyPr>
            <a:normAutofit/>
          </a:bodyPr>
          <a:lstStyle/>
          <a:p>
            <a:r>
              <a:rPr lang="ar-SA" dirty="0"/>
              <a:t>وتتطلب كثير من الوظائف الرسمية ضرورة ارتداء الملابس الرسمية ولكن </a:t>
            </a:r>
            <a:r>
              <a:rPr lang="ar-SA" dirty="0" smtClean="0"/>
              <a:t>الاتجاه </a:t>
            </a:r>
            <a:r>
              <a:rPr lang="ar-SA" dirty="0"/>
              <a:t>إلى ارتداء الملابس الغير رسمية تخطى ذلك أيضاً.</a:t>
            </a:r>
            <a:br>
              <a:rPr lang="ar-SA" dirty="0"/>
            </a:br>
            <a:r>
              <a:rPr lang="en-US" dirty="0"/>
              <a:t/>
            </a:r>
            <a:br>
              <a:rPr lang="en-US" dirty="0"/>
            </a:br>
            <a:r>
              <a:rPr lang="ar-SA" dirty="0"/>
              <a:t>وفي كل الأحوال يجب على الإنسان أن يكون أنيقاً وأكثر هنداماً وأن يراعي اختيار الزي المناسب سواء في العمل أو البيت وغير ذلك.</a:t>
            </a:r>
            <a:endParaRPr lang="ar-IQ" dirty="0"/>
          </a:p>
        </p:txBody>
      </p:sp>
    </p:spTree>
    <p:extLst>
      <p:ext uri="{BB962C8B-B14F-4D97-AF65-F5344CB8AC3E}">
        <p14:creationId xmlns:p14="http://schemas.microsoft.com/office/powerpoint/2010/main" val="126989607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141</Words>
  <Application>Microsoft Office PowerPoint</Application>
  <PresentationFormat>On-screen Show (4:3)</PresentationFormat>
  <Paragraphs>21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Simplified Arabic</vt:lpstr>
      <vt:lpstr>Times New Roman</vt:lpstr>
      <vt:lpstr>سمة Office</vt:lpstr>
      <vt:lpstr>PowerPoint Presentation</vt:lpstr>
      <vt:lpstr>PowerPoint Presentation</vt:lpstr>
      <vt:lpstr>PowerPoint Presentation</vt:lpstr>
      <vt:lpstr>PowerPoint Presentation</vt:lpstr>
      <vt:lpstr>.</vt:lpstr>
      <vt:lpstr>، </vt:lpstr>
      <vt:lpstr>الملابس الغير رسمية</vt:lpstr>
      <vt:lpstr> تتسم حضارة اليوم بالسرعة وقد أثرت ذلك تأثيراً مباشرً على اللغة والأخلاق، السلوك، وطرق التعامل بين الناس كذلك المظهر العام للناس وملابسهم وانتشرت الملابس الغير رسمية (الكاجول) بشكل لافت منذ أوائل التسعينات القرن الماضي، وقد كانت في البداية تلبس في الإجازات ولكنها تحولت مع الوقت إلى نمط سلوكي وأصبحت تلبس طوال أيام الأسبوع في العمل وفي البيت.</vt:lpstr>
      <vt:lpstr>وتتطلب كثير من الوظائف الرسمية ضرورة ارتداء الملابس الرسمية ولكن الاتجاه إلى ارتداء الملابس الغير رسمية تخطى ذلك أيضاً.  وفي كل الأحوال يجب على الإنسان أن يكون أنيقاً وأكثر هنداماً وأن يراعي اختيار الزي المناسب سواء في العمل أو البيت وغير ذلك.</vt:lpstr>
      <vt:lpstr>شكراً لحسن استماعكم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apple</dc:creator>
  <cp:lastModifiedBy>MAHA ALAZAWI</cp:lastModifiedBy>
  <cp:revision>60</cp:revision>
  <dcterms:created xsi:type="dcterms:W3CDTF">2015-11-28T08:50:31Z</dcterms:created>
  <dcterms:modified xsi:type="dcterms:W3CDTF">2019-04-10T10:46:31Z</dcterms:modified>
</cp:coreProperties>
</file>