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2"/>
  </p:notesMasterIdLst>
  <p:sldIdLst>
    <p:sldId id="277" r:id="rId2"/>
    <p:sldId id="273" r:id="rId3"/>
    <p:sldId id="308" r:id="rId4"/>
    <p:sldId id="331" r:id="rId5"/>
    <p:sldId id="269" r:id="rId6"/>
    <p:sldId id="309" r:id="rId7"/>
    <p:sldId id="328" r:id="rId8"/>
    <p:sldId id="311" r:id="rId9"/>
    <p:sldId id="330" r:id="rId10"/>
    <p:sldId id="342" r:id="rId1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3824" autoAdjust="0"/>
    <p:restoredTop sz="94600" autoAdjust="0"/>
  </p:normalViewPr>
  <p:slideViewPr>
    <p:cSldViewPr>
      <p:cViewPr varScale="1">
        <p:scale>
          <a:sx n="70" d="100"/>
          <a:sy n="70" d="100"/>
        </p:scale>
        <p:origin x="1362" y="132"/>
      </p:cViewPr>
      <p:guideLst>
        <p:guide orient="horz" pos="2160"/>
        <p:guide pos="2880"/>
      </p:guideLst>
    </p:cSldViewPr>
  </p:slideViewPr>
  <p:outlineViewPr>
    <p:cViewPr>
      <p:scale>
        <a:sx n="33" d="100"/>
        <a:sy n="33" d="100"/>
      </p:scale>
      <p:origin x="0" y="16572"/>
    </p:cViewPr>
  </p:outlineViewPr>
  <p:notesTextViewPr>
    <p:cViewPr>
      <p:scale>
        <a:sx n="100" d="100"/>
        <a:sy n="100" d="100"/>
      </p:scale>
      <p:origin x="0" y="0"/>
    </p:cViewPr>
  </p:notesTextViewPr>
  <p:sorterViewPr>
    <p:cViewPr>
      <p:scale>
        <a:sx n="89" d="100"/>
        <a:sy n="89" d="100"/>
      </p:scale>
      <p:origin x="0" y="258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dirty="0"/>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768FB572-30FC-4ED3-A968-E44D3A2CE3C6}" type="datetimeFigureOut">
              <a:rPr lang="ar-IQ" smtClean="0"/>
              <a:t>25/02/1441</a:t>
            </a:fld>
            <a:endParaRPr lang="ar-IQ" dirty="0"/>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dirty="0"/>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dirty="0"/>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3456E9D7-729F-42E6-A2C8-1D31FDA1629A}" type="slidenum">
              <a:rPr lang="ar-IQ" smtClean="0"/>
              <a:t>‹#›</a:t>
            </a:fld>
            <a:endParaRPr lang="ar-IQ" dirty="0"/>
          </a:p>
        </p:txBody>
      </p:sp>
    </p:spTree>
    <p:extLst>
      <p:ext uri="{BB962C8B-B14F-4D97-AF65-F5344CB8AC3E}">
        <p14:creationId xmlns:p14="http://schemas.microsoft.com/office/powerpoint/2010/main" val="12515207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25/02/1441</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25/02/1441</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25/02/1441</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25/02/1441</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25/02/1441</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25/02/1441</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25/02/1441</a:t>
            </a:fld>
            <a:endParaRPr lang="ar-SA" dirty="0"/>
          </a:p>
        </p:txBody>
      </p:sp>
      <p:sp>
        <p:nvSpPr>
          <p:cNvPr id="8" name="عنصر نائب للتذييل 7"/>
          <p:cNvSpPr>
            <a:spLocks noGrp="1"/>
          </p:cNvSpPr>
          <p:nvPr>
            <p:ph type="ftr" sz="quarter" idx="11"/>
          </p:nvPr>
        </p:nvSpPr>
        <p:spPr/>
        <p:txBody>
          <a:bodyPr/>
          <a:lstStyle/>
          <a:p>
            <a:endParaRPr lang="ar-SA" dirty="0"/>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25/02/1441</a:t>
            </a:fld>
            <a:endParaRPr lang="ar-SA" dirty="0"/>
          </a:p>
        </p:txBody>
      </p:sp>
      <p:sp>
        <p:nvSpPr>
          <p:cNvPr id="4" name="عنصر نائب للتذييل 3"/>
          <p:cNvSpPr>
            <a:spLocks noGrp="1"/>
          </p:cNvSpPr>
          <p:nvPr>
            <p:ph type="ftr" sz="quarter" idx="11"/>
          </p:nvPr>
        </p:nvSpPr>
        <p:spPr/>
        <p:txBody>
          <a:bodyPr/>
          <a:lstStyle/>
          <a:p>
            <a:endParaRPr lang="ar-SA" dirty="0"/>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25/02/1441</a:t>
            </a:fld>
            <a:endParaRPr lang="ar-SA" dirty="0"/>
          </a:p>
        </p:txBody>
      </p:sp>
      <p:sp>
        <p:nvSpPr>
          <p:cNvPr id="3" name="عنصر نائب للتذييل 2"/>
          <p:cNvSpPr>
            <a:spLocks noGrp="1"/>
          </p:cNvSpPr>
          <p:nvPr>
            <p:ph type="ftr" sz="quarter" idx="11"/>
          </p:nvPr>
        </p:nvSpPr>
        <p:spPr/>
        <p:txBody>
          <a:bodyPr/>
          <a:lstStyle/>
          <a:p>
            <a:endParaRPr lang="ar-SA" dirty="0"/>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25/02/1441</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dirty="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25/02/1441</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25/02/1441</a:t>
            </a:fld>
            <a:endParaRPr lang="ar-SA" dirty="0"/>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dirty="0"/>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2.jpeg"/><Relationship Id="rId1" Type="http://schemas.openxmlformats.org/officeDocument/2006/relationships/slideLayout" Target="../slideLayouts/slideLayout6.xml"/><Relationship Id="rId4" Type="http://schemas.openxmlformats.org/officeDocument/2006/relationships/image" Target="../media/image9.gif"/></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طريقة_فن_التعامل_مع_الناس.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3212976"/>
            <a:ext cx="9143998" cy="3645024"/>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 name="عنوان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noAutofit/>
          </a:bodyPr>
          <a:lstStyle/>
          <a:p>
            <a:pPr lvl="0"/>
            <a:r>
              <a:rPr lang="ar-SA" sz="3600" b="1" i="1" dirty="0" smtClean="0">
                <a:solidFill>
                  <a:schemeClr val="bg1"/>
                </a:solidFill>
              </a:rPr>
              <a:t/>
            </a:r>
            <a:br>
              <a:rPr lang="ar-SA" sz="3600" b="1" i="1" dirty="0" smtClean="0">
                <a:solidFill>
                  <a:schemeClr val="bg1"/>
                </a:solidFill>
              </a:rPr>
            </a:br>
            <a:r>
              <a:rPr lang="ar-SA" sz="3600" b="1" i="1" dirty="0">
                <a:solidFill>
                  <a:schemeClr val="bg1"/>
                </a:solidFill>
              </a:rPr>
              <a:t/>
            </a:r>
            <a:br>
              <a:rPr lang="ar-SA" sz="3600" b="1" i="1" dirty="0">
                <a:solidFill>
                  <a:schemeClr val="bg1"/>
                </a:solidFill>
              </a:rPr>
            </a:br>
            <a:r>
              <a:rPr lang="ar-SA" sz="2800" b="1" dirty="0">
                <a:solidFill>
                  <a:schemeClr val="bg1"/>
                </a:solidFill>
              </a:rPr>
              <a:t>أعداد </a:t>
            </a:r>
            <a:r>
              <a:rPr lang="ar-SA" sz="2800" b="1" dirty="0" smtClean="0">
                <a:solidFill>
                  <a:schemeClr val="bg1"/>
                </a:solidFill>
              </a:rPr>
              <a:t/>
            </a:r>
            <a:br>
              <a:rPr lang="ar-SA" sz="2800" b="1" dirty="0" smtClean="0">
                <a:solidFill>
                  <a:schemeClr val="bg1"/>
                </a:solidFill>
              </a:rPr>
            </a:br>
            <a:r>
              <a:rPr lang="ar-SA" sz="2800" b="1" dirty="0" smtClean="0">
                <a:solidFill>
                  <a:schemeClr val="bg1"/>
                </a:solidFill>
              </a:rPr>
              <a:t>ليلى </a:t>
            </a:r>
            <a:r>
              <a:rPr lang="ar-SA" sz="2800" b="1" dirty="0">
                <a:solidFill>
                  <a:schemeClr val="bg1"/>
                </a:solidFill>
              </a:rPr>
              <a:t>جواد المسعودي</a:t>
            </a:r>
            <a:endParaRPr lang="ar-IQ" sz="2800" dirty="0">
              <a:solidFill>
                <a:schemeClr val="bg1"/>
              </a:solidFill>
            </a:endParaRPr>
          </a:p>
        </p:txBody>
      </p:sp>
      <p:pic>
        <p:nvPicPr>
          <p:cNvPr id="10242" name="Picture 2" descr="D:\New folder (3)\139026416265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013" y="-181424"/>
            <a:ext cx="9143998" cy="3212976"/>
          </a:xfrm>
          <a:prstGeom prst="rect">
            <a:avLst/>
          </a:prstGeom>
          <a:noFill/>
          <a:extLst>
            <a:ext uri="{909E8E84-426E-40DD-AFC4-6F175D3DCCD1}">
              <a14:hiddenFill xmlns:a14="http://schemas.microsoft.com/office/drawing/2010/main">
                <a:solidFill>
                  <a:srgbClr val="FFFFFF"/>
                </a:solidFill>
              </a14:hiddenFill>
            </a:ext>
          </a:extLst>
        </p:spPr>
      </p:pic>
      <p:sp>
        <p:nvSpPr>
          <p:cNvPr id="5" name="مستطيل 4"/>
          <p:cNvSpPr/>
          <p:nvPr/>
        </p:nvSpPr>
        <p:spPr>
          <a:xfrm>
            <a:off x="1475656" y="600117"/>
            <a:ext cx="6408712" cy="2431435"/>
          </a:xfrm>
          <a:prstGeom prst="rect">
            <a:avLst/>
          </a:prstGeom>
        </p:spPr>
        <p:txBody>
          <a:bodyPr wrap="square">
            <a:spAutoFit/>
          </a:bodyPr>
          <a:lstStyle/>
          <a:p>
            <a:pPr algn="ctr"/>
            <a:r>
              <a:rPr lang="ar-SA" sz="3200" b="1" i="1" dirty="0"/>
              <a:t>«إتيكيت التعامل الرسمي والاجتماعي</a:t>
            </a:r>
            <a:r>
              <a:rPr lang="en-US" sz="3200" b="1" i="1" dirty="0"/>
              <a:t>”</a:t>
            </a:r>
            <a:r>
              <a:rPr lang="ar-SA" sz="3200" b="1" i="1" dirty="0"/>
              <a:t/>
            </a:r>
            <a:br>
              <a:rPr lang="ar-SA" sz="3200" b="1" i="1" dirty="0"/>
            </a:br>
            <a:r>
              <a:rPr lang="ar-SA" sz="3200" b="1" i="1" dirty="0"/>
              <a:t>«التعامل مع الاخرين</a:t>
            </a:r>
            <a:r>
              <a:rPr lang="ar-SA" sz="3200" b="1" i="1" dirty="0" smtClean="0"/>
              <a:t>»</a:t>
            </a:r>
          </a:p>
          <a:p>
            <a:pPr algn="ctr"/>
            <a:endParaRPr lang="ar-SA" sz="3200" b="1" i="1" dirty="0" smtClean="0"/>
          </a:p>
          <a:p>
            <a:pPr algn="ctr"/>
            <a:r>
              <a:rPr lang="ar-SA" sz="2800" b="1" dirty="0" smtClean="0"/>
              <a:t>أعداد </a:t>
            </a:r>
          </a:p>
          <a:p>
            <a:pPr algn="ctr"/>
            <a:r>
              <a:rPr lang="ar-IQ" sz="2800" b="1" dirty="0" smtClean="0"/>
              <a:t>دكتورة مها العزاوي</a:t>
            </a:r>
            <a:endParaRPr lang="ar-IQ" sz="2800" b="1" dirty="0"/>
          </a:p>
        </p:txBody>
      </p:sp>
    </p:spTree>
    <p:extLst>
      <p:ext uri="{BB962C8B-B14F-4D97-AF65-F5344CB8AC3E}">
        <p14:creationId xmlns:p14="http://schemas.microsoft.com/office/powerpoint/2010/main" val="2535460629"/>
      </p:ext>
    </p:extLst>
  </p:cSld>
  <p:clrMapOvr>
    <a:masterClrMapping/>
  </p:clrMapOvr>
  <mc:AlternateContent xmlns:mc="http://schemas.openxmlformats.org/markup-compatibility/2006" xmlns:p14="http://schemas.microsoft.com/office/powerpoint/2010/main">
    <mc:Choice Requires="p14">
      <p:transition spd="slow" p14:dur="1600">
        <p14:prism dir="r" isContent="1" isInverted="1"/>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D:\New folder (3)\139026416265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1026" name="Picture 2" descr="C:\Users\eye2\Videos\imag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188640"/>
            <a:ext cx="8856984" cy="6552727"/>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7" name="Picture 5" descr="C:\Users\eye2\Videos\im-outta-here-bye-bye-smiley-emoticon.gif"/>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467544" y="5583886"/>
            <a:ext cx="1047751" cy="962025"/>
          </a:xfrm>
          <a:prstGeom prst="rect">
            <a:avLst/>
          </a:prstGeom>
          <a:noFill/>
          <a:extLst>
            <a:ext uri="{909E8E84-426E-40DD-AFC4-6F175D3DCCD1}">
              <a14:hiddenFill xmlns:a14="http://schemas.microsoft.com/office/drawing/2010/main">
                <a:solidFill>
                  <a:srgbClr val="FFFFFF"/>
                </a:solidFill>
              </a14:hiddenFill>
            </a:ext>
          </a:extLst>
        </p:spPr>
      </p:pic>
      <p:sp>
        <p:nvSpPr>
          <p:cNvPr id="5" name="عنوان 4"/>
          <p:cNvSpPr>
            <a:spLocks noGrp="1"/>
          </p:cNvSpPr>
          <p:nvPr>
            <p:ph type="title"/>
          </p:nvPr>
        </p:nvSpPr>
        <p:spPr>
          <a:xfrm>
            <a:off x="457200" y="274638"/>
            <a:ext cx="8229600" cy="2434282"/>
          </a:xfrm>
        </p:spPr>
        <p:txBody>
          <a:bodyPr/>
          <a:lstStyle/>
          <a:p>
            <a:r>
              <a:rPr lang="ar-IQ" dirty="0" smtClean="0"/>
              <a:t>شكراً لحسن استماعكم </a:t>
            </a:r>
            <a:endParaRPr lang="ar-IQ" dirty="0"/>
          </a:p>
        </p:txBody>
      </p:sp>
    </p:spTree>
    <p:extLst>
      <p:ext uri="{BB962C8B-B14F-4D97-AF65-F5344CB8AC3E}">
        <p14:creationId xmlns:p14="http://schemas.microsoft.com/office/powerpoint/2010/main" val="1896195736"/>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D:\New folder (3)\Br-G_j-CIAA6Zx-.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3999" cy="68580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599205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D:\New folder (3)\139026416265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 name="عنوان 1"/>
          <p:cNvSpPr>
            <a:spLocks noGrp="1"/>
          </p:cNvSpPr>
          <p:nvPr>
            <p:ph type="title"/>
          </p:nvPr>
        </p:nvSpPr>
        <p:spPr>
          <a:xfrm>
            <a:off x="457200" y="620688"/>
            <a:ext cx="8229600" cy="5616624"/>
          </a:xfrm>
        </p:spPr>
        <p:txBody>
          <a:bodyPr>
            <a:normAutofit fontScale="90000"/>
          </a:bodyPr>
          <a:lstStyle/>
          <a:p>
            <a:r>
              <a:rPr lang="en-US" sz="4900" dirty="0" smtClean="0"/>
              <a:t/>
            </a:r>
            <a:br>
              <a:rPr lang="en-US" sz="4900" dirty="0" smtClean="0"/>
            </a:br>
            <a:r>
              <a:rPr lang="ar-SA" sz="4900" dirty="0" smtClean="0"/>
              <a:t>يكتمل </a:t>
            </a:r>
            <a:r>
              <a:rPr lang="ar-SA" sz="4900" dirty="0"/>
              <a:t>السلوك الجيد بالأداء الراقي للإنسان وقدرته على التصرف عمليا بكل تهذيب، فيجذب المستمعين إليه ويحظى باحترامهم وينال إعجاب الأصدقاء، وترتبط قيمة كل إنسان بدرجة تهذيب سلوكه وأدائه الاجتماعي ولا شك أن السلوك يبدأ بتهذيب العقل والقلب فهما موطن الإحساس الأول. </a:t>
            </a:r>
            <a:r>
              <a:rPr lang="ar-SA" dirty="0"/>
              <a:t/>
            </a:r>
            <a:br>
              <a:rPr lang="ar-SA" dirty="0"/>
            </a:br>
            <a:r>
              <a:rPr lang="ar-SA" dirty="0"/>
              <a:t/>
            </a:r>
            <a:br>
              <a:rPr lang="ar-SA" dirty="0"/>
            </a:br>
            <a:endParaRPr lang="ar-IQ" dirty="0"/>
          </a:p>
        </p:txBody>
      </p:sp>
    </p:spTree>
    <p:extLst>
      <p:ext uri="{BB962C8B-B14F-4D97-AF65-F5344CB8AC3E}">
        <p14:creationId xmlns:p14="http://schemas.microsoft.com/office/powerpoint/2010/main" val="1363042178"/>
      </p:ext>
    </p:extLst>
  </p:cSld>
  <p:clrMapOvr>
    <a:masterClrMapping/>
  </p:clrMapOvr>
  <mc:AlternateContent xmlns:mc="http://schemas.openxmlformats.org/markup-compatibility/2006" xmlns:p14="http://schemas.microsoft.com/office/powerpoint/2010/main">
    <mc:Choice Requires="p14">
      <p:transition spd="slow" p14:dur="1600">
        <p14:prism dir="r" isContent="1"/>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eye2\Videos\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533590"/>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normAutofit/>
          </a:bodyPr>
          <a:lstStyle/>
          <a:p>
            <a:pPr marL="365125" indent="8067675">
              <a:tabLst>
                <a:tab pos="8429625" algn="l"/>
                <a:tab pos="8610600" algn="l"/>
                <a:tab pos="8612188" algn="l"/>
                <a:tab pos="8699500" algn="r"/>
                <a:tab pos="8877300" algn="l"/>
              </a:tabLst>
            </a:pPr>
            <a:r>
              <a:rPr lang="ar-SA" sz="3200" dirty="0" smtClean="0">
                <a:solidFill>
                  <a:schemeClr val="tx1"/>
                </a:solidFill>
              </a:rPr>
              <a:t/>
            </a:r>
            <a:br>
              <a:rPr lang="ar-SA" sz="3200" dirty="0" smtClean="0">
                <a:solidFill>
                  <a:schemeClr val="tx1"/>
                </a:solidFill>
              </a:rPr>
            </a:br>
            <a:endParaRPr lang="ar-IQ" sz="3200" dirty="0">
              <a:solidFill>
                <a:schemeClr val="tx1"/>
              </a:solidFill>
            </a:endParaRPr>
          </a:p>
        </p:txBody>
      </p:sp>
      <p:pic>
        <p:nvPicPr>
          <p:cNvPr id="2052" name="Picture 4" descr="D:\New folder (3)\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475" y="-15123"/>
            <a:ext cx="9191475" cy="6818351"/>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6" name="مستطيل 5"/>
          <p:cNvSpPr/>
          <p:nvPr/>
        </p:nvSpPr>
        <p:spPr>
          <a:xfrm>
            <a:off x="179512" y="404664"/>
            <a:ext cx="8856984" cy="1384995"/>
          </a:xfrm>
          <a:prstGeom prst="rect">
            <a:avLst/>
          </a:prstGeom>
        </p:spPr>
        <p:txBody>
          <a:bodyPr wrap="square">
            <a:spAutoFit/>
          </a:bodyPr>
          <a:lstStyle/>
          <a:p>
            <a:pPr marL="365125" indent="-182563"/>
            <a:r>
              <a:rPr lang="ar-SA" sz="2800" dirty="0" smtClean="0">
                <a:solidFill>
                  <a:schemeClr val="bg1"/>
                </a:solidFill>
              </a:rPr>
              <a:t>	</a:t>
            </a:r>
          </a:p>
          <a:p>
            <a:pPr marL="182563" lvl="0"/>
            <a:endParaRPr lang="ar-SA" sz="2800" dirty="0">
              <a:solidFill>
                <a:schemeClr val="bg1"/>
              </a:solidFill>
            </a:endParaRPr>
          </a:p>
          <a:p>
            <a:pPr marL="182563" lvl="0"/>
            <a:endParaRPr lang="en-US" sz="2800" dirty="0">
              <a:solidFill>
                <a:schemeClr val="bg1"/>
              </a:solidFill>
            </a:endParaRPr>
          </a:p>
        </p:txBody>
      </p:sp>
      <p:sp>
        <p:nvSpPr>
          <p:cNvPr id="7" name="مستطيل 6"/>
          <p:cNvSpPr/>
          <p:nvPr/>
        </p:nvSpPr>
        <p:spPr>
          <a:xfrm>
            <a:off x="179512" y="188641"/>
            <a:ext cx="8712968" cy="6494085"/>
          </a:xfrm>
          <a:prstGeom prst="rect">
            <a:avLst/>
          </a:prstGeom>
        </p:spPr>
        <p:txBody>
          <a:bodyPr wrap="square">
            <a:spAutoFit/>
          </a:bodyPr>
          <a:lstStyle/>
          <a:p>
            <a:pPr lvl="0"/>
            <a:r>
              <a:rPr lang="ar-IQ" sz="3200" dirty="0" smtClean="0"/>
              <a:t>     </a:t>
            </a:r>
            <a:r>
              <a:rPr lang="ar-SA" sz="3200" b="1" dirty="0" smtClean="0"/>
              <a:t>ويجمع </a:t>
            </a:r>
            <a:r>
              <a:rPr lang="ar-SA" sz="3200" b="1" dirty="0"/>
              <a:t>خبراء الإتيكيت على أنه توجد عشرة أعمال صعبة على الإنسان وهي</a:t>
            </a:r>
            <a:r>
              <a:rPr lang="ar-SA" sz="3200" b="1" dirty="0" smtClean="0"/>
              <a:t>:-</a:t>
            </a:r>
            <a:endParaRPr lang="ar-IQ" sz="3200" b="1" dirty="0" smtClean="0"/>
          </a:p>
          <a:p>
            <a:pPr lvl="0"/>
            <a:endParaRPr lang="ar-IQ" sz="3200" b="1" dirty="0" smtClean="0"/>
          </a:p>
          <a:p>
            <a:pPr lvl="0"/>
            <a:r>
              <a:rPr lang="ar-IQ" sz="3200" dirty="0" smtClean="0"/>
              <a:t>1</a:t>
            </a:r>
            <a:r>
              <a:rPr lang="ar-SA" sz="3200" dirty="0" smtClean="0"/>
              <a:t>- أن </a:t>
            </a:r>
            <a:r>
              <a:rPr lang="ar-SA" sz="3200" dirty="0"/>
              <a:t>يقلع عن عادة </a:t>
            </a:r>
            <a:r>
              <a:rPr lang="ar-SA" sz="3200" dirty="0" smtClean="0"/>
              <a:t>راسخة.</a:t>
            </a:r>
            <a:endParaRPr lang="en-US" sz="3200" dirty="0"/>
          </a:p>
          <a:p>
            <a:pPr lvl="0"/>
            <a:r>
              <a:rPr lang="ar-SA" sz="3200" dirty="0" smtClean="0"/>
              <a:t>2- أن </a:t>
            </a:r>
            <a:r>
              <a:rPr lang="ar-SA" sz="3200" dirty="0"/>
              <a:t>يحب </a:t>
            </a:r>
            <a:r>
              <a:rPr lang="ar-SA" sz="3200" dirty="0" smtClean="0"/>
              <a:t>عدوه.</a:t>
            </a:r>
            <a:endParaRPr lang="en-US" sz="3200" dirty="0"/>
          </a:p>
          <a:p>
            <a:pPr lvl="0"/>
            <a:r>
              <a:rPr lang="ar-SA" sz="3200" dirty="0" smtClean="0"/>
              <a:t>3- أن </a:t>
            </a:r>
            <a:r>
              <a:rPr lang="ar-SA" sz="3200" dirty="0"/>
              <a:t>يفكر بطريقة </a:t>
            </a:r>
            <a:r>
              <a:rPr lang="ar-SA" sz="3200" dirty="0" smtClean="0"/>
              <a:t>منطقية.</a:t>
            </a:r>
            <a:endParaRPr lang="en-US" sz="3200" dirty="0"/>
          </a:p>
          <a:p>
            <a:pPr lvl="0"/>
            <a:r>
              <a:rPr lang="ar-SA" sz="3200" dirty="0" smtClean="0"/>
              <a:t>4- أن </a:t>
            </a:r>
            <a:r>
              <a:rPr lang="ar-SA" sz="3200" dirty="0"/>
              <a:t>يعترف </a:t>
            </a:r>
            <a:r>
              <a:rPr lang="ar-SA" sz="3200" dirty="0" smtClean="0"/>
              <a:t>بجهله.</a:t>
            </a:r>
            <a:endParaRPr lang="en-US" sz="3200" dirty="0"/>
          </a:p>
          <a:p>
            <a:pPr lvl="0"/>
            <a:r>
              <a:rPr lang="ar-SA" sz="3200" dirty="0" smtClean="0"/>
              <a:t>5- أن </a:t>
            </a:r>
            <a:r>
              <a:rPr lang="ar-SA" sz="3200" dirty="0"/>
              <a:t>يتريث في إصدار </a:t>
            </a:r>
            <a:r>
              <a:rPr lang="ar-SA" sz="3200" dirty="0" smtClean="0"/>
              <a:t>أحكامه.</a:t>
            </a:r>
            <a:endParaRPr lang="en-US" sz="3200" dirty="0"/>
          </a:p>
          <a:p>
            <a:pPr lvl="0"/>
            <a:r>
              <a:rPr lang="ar-SA" sz="3200" dirty="0" smtClean="0"/>
              <a:t>6- أن </a:t>
            </a:r>
            <a:r>
              <a:rPr lang="ar-SA" sz="3200" dirty="0"/>
              <a:t>ينتظر دون أن ينفذ </a:t>
            </a:r>
            <a:r>
              <a:rPr lang="ar-SA" sz="3200" dirty="0" smtClean="0"/>
              <a:t>صبره.</a:t>
            </a:r>
            <a:endParaRPr lang="en-US" sz="3200" dirty="0"/>
          </a:p>
          <a:p>
            <a:pPr lvl="0"/>
            <a:r>
              <a:rPr lang="ar-SA" sz="3200" dirty="0" smtClean="0"/>
              <a:t>7- أن </a:t>
            </a:r>
            <a:r>
              <a:rPr lang="ar-SA" sz="3200" dirty="0"/>
              <a:t>يعاني دون </a:t>
            </a:r>
            <a:r>
              <a:rPr lang="ar-SA" sz="3200" dirty="0" smtClean="0"/>
              <a:t>شكوى.</a:t>
            </a:r>
            <a:endParaRPr lang="en-US" sz="3200" dirty="0"/>
          </a:p>
          <a:p>
            <a:pPr lvl="0"/>
            <a:r>
              <a:rPr lang="ar-SA" sz="3200" dirty="0" smtClean="0"/>
              <a:t>8- أن </a:t>
            </a:r>
            <a:r>
              <a:rPr lang="ar-SA" sz="3200" dirty="0"/>
              <a:t>يصمت في الوقت </a:t>
            </a:r>
            <a:r>
              <a:rPr lang="ar-SA" sz="3200" dirty="0" smtClean="0"/>
              <a:t>المناسب.</a:t>
            </a:r>
            <a:endParaRPr lang="en-US" sz="3200" dirty="0"/>
          </a:p>
          <a:p>
            <a:pPr lvl="0"/>
            <a:r>
              <a:rPr lang="ar-SA" sz="3200" dirty="0" smtClean="0"/>
              <a:t>9- أن </a:t>
            </a:r>
            <a:r>
              <a:rPr lang="ar-SA" sz="3200" dirty="0"/>
              <a:t>يركز في ذروة </a:t>
            </a:r>
            <a:r>
              <a:rPr lang="ar-SA" sz="3200" dirty="0" smtClean="0"/>
              <a:t>المعمعة.</a:t>
            </a:r>
            <a:endParaRPr lang="en-US" sz="3200" dirty="0"/>
          </a:p>
          <a:p>
            <a:pPr lvl="0"/>
            <a:r>
              <a:rPr lang="ar-SA" sz="3200" dirty="0" smtClean="0"/>
              <a:t>10-أن </a:t>
            </a:r>
            <a:r>
              <a:rPr lang="ar-SA" sz="3200" dirty="0"/>
              <a:t>يخدم دون أن ينتظر مقابلا أو مديحا أو اعترافا </a:t>
            </a:r>
            <a:r>
              <a:rPr lang="ar-SA" sz="3200" dirty="0" smtClean="0"/>
              <a:t>بالجميل.</a:t>
            </a:r>
            <a:endParaRPr lang="en-US" sz="3200" dirty="0"/>
          </a:p>
        </p:txBody>
      </p:sp>
    </p:spTree>
    <p:extLst>
      <p:ext uri="{BB962C8B-B14F-4D97-AF65-F5344CB8AC3E}">
        <p14:creationId xmlns:p14="http://schemas.microsoft.com/office/powerpoint/2010/main" val="1129530953"/>
      </p:ext>
    </p:extLst>
  </p:cSld>
  <p:clrMapOvr>
    <a:masterClrMapping/>
  </p:clrMapOvr>
  <mc:AlternateContent xmlns:mc="http://schemas.openxmlformats.org/markup-compatibility/2006" xmlns:p14="http://schemas.microsoft.com/office/powerpoint/2010/main">
    <mc:Choice Requires="p14">
      <p:transition spd="slow" p14:dur="2000">
        <p14:ferris dir="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D:\New folder (3)\139026416265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 name="عنوان 1"/>
          <p:cNvSpPr>
            <a:spLocks noGrp="1"/>
          </p:cNvSpPr>
          <p:nvPr>
            <p:ph type="title"/>
          </p:nvPr>
        </p:nvSpPr>
        <p:spPr>
          <a:xfrm>
            <a:off x="3563888" y="274638"/>
            <a:ext cx="5122912" cy="6583362"/>
          </a:xfrm>
        </p:spPr>
        <p:txBody>
          <a:bodyPr>
            <a:normAutofit/>
          </a:bodyPr>
          <a:lstStyle/>
          <a:p>
            <a:r>
              <a:rPr lang="ar-SA" sz="4000" dirty="0"/>
              <a:t>ولا شك أن النجاح لا يتعلق بسوء الحظ أو اتجاهات الريح في حياتنا أو الظروف التي نحياها بل يتعلق بشكل أساسي بنظرتنا للحياة</a:t>
            </a:r>
            <a:br>
              <a:rPr lang="ar-SA" sz="4000" dirty="0"/>
            </a:br>
            <a:r>
              <a:rPr lang="ar-SA" sz="4000" dirty="0"/>
              <a:t> والناس، وطرق استجابتنا لما يحدث من حولنا، فإذا كنت تملك النظرة السليمة للأمور فسوف تتمكن من أن تحيا حياة مليئة بالرضى والسعادة.</a:t>
            </a:r>
            <a:endParaRPr lang="ar-IQ" sz="4000" dirty="0"/>
          </a:p>
        </p:txBody>
      </p:sp>
      <p:pic>
        <p:nvPicPr>
          <p:cNvPr id="4" name="Picture 2" descr="D:\New folder (3)\imag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3707904" cy="678952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8237750"/>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D:\New folder (3)\139026416265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3" name="عنصر نائب للنص 2"/>
          <p:cNvSpPr txBox="1">
            <a:spLocks/>
          </p:cNvSpPr>
          <p:nvPr/>
        </p:nvSpPr>
        <p:spPr>
          <a:xfrm>
            <a:off x="0" y="1"/>
            <a:ext cx="9144000" cy="1700807"/>
          </a:xfrm>
          <a:prstGeom prst="rect">
            <a:avLst/>
          </a:prstGeom>
        </p:spPr>
        <p:style>
          <a:lnRef idx="2">
            <a:schemeClr val="accent2"/>
          </a:lnRef>
          <a:fillRef idx="1">
            <a:schemeClr val="lt1"/>
          </a:fillRef>
          <a:effectRef idx="0">
            <a:schemeClr val="accent2"/>
          </a:effectRef>
          <a:fontRef idx="minor">
            <a:schemeClr val="dk1"/>
          </a:fontRef>
        </p:style>
        <p:txBody>
          <a:bodyPr/>
          <a:lstStyle>
            <a:lvl1pPr marL="342900" indent="-342900" algn="r" defTabSz="914400" rtl="1" eaLnBrk="1" latinLnBrk="0" hangingPunct="1">
              <a:spcBef>
                <a:spcPct val="20000"/>
              </a:spcBef>
              <a:buFont typeface="Arial" pitchFamily="34" charset="0"/>
              <a:buChar char="•"/>
              <a:defRPr sz="3200" kern="1200">
                <a:solidFill>
                  <a:schemeClr val="lt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lt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lt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lt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lt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marL="0" indent="0" algn="ctr">
              <a:buNone/>
            </a:pPr>
            <a:r>
              <a:rPr lang="en-US" b="1" i="1" dirty="0" smtClean="0">
                <a:solidFill>
                  <a:srgbClr val="002060"/>
                </a:solidFill>
              </a:rPr>
              <a:t> </a:t>
            </a:r>
          </a:p>
          <a:p>
            <a:pPr marL="0" indent="0" algn="ctr">
              <a:buNone/>
            </a:pPr>
            <a:r>
              <a:rPr lang="en-US" b="1" i="1" dirty="0" smtClean="0">
                <a:solidFill>
                  <a:srgbClr val="002060"/>
                </a:solidFill>
              </a:rPr>
              <a:t>                                   </a:t>
            </a:r>
            <a:r>
              <a:rPr lang="ar-SA" b="1" i="1" dirty="0" smtClean="0">
                <a:solidFill>
                  <a:srgbClr val="002060"/>
                </a:solidFill>
              </a:rPr>
              <a:t>ماهي القواعد التي تساعدك </a:t>
            </a:r>
          </a:p>
          <a:p>
            <a:pPr algn="ctr"/>
            <a:r>
              <a:rPr lang="ar-SA" b="1" i="1" dirty="0" smtClean="0">
                <a:solidFill>
                  <a:srgbClr val="002060"/>
                </a:solidFill>
              </a:rPr>
              <a:t>                     على ذلك:-</a:t>
            </a:r>
            <a:endParaRPr lang="en-US" b="1" i="1" dirty="0" smtClean="0">
              <a:solidFill>
                <a:srgbClr val="002060"/>
              </a:solidFill>
            </a:endParaRPr>
          </a:p>
        </p:txBody>
      </p:sp>
      <p:pic>
        <p:nvPicPr>
          <p:cNvPr id="4" name="Picture 2" descr="D:\كيف_تعامل_الناس_بذكاء.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8144" y="188641"/>
            <a:ext cx="3275856" cy="1512167"/>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7" name="عنصر نائب للنص 6"/>
          <p:cNvSpPr>
            <a:spLocks noGrp="1"/>
          </p:cNvSpPr>
          <p:nvPr>
            <p:ph type="body" idx="1"/>
          </p:nvPr>
        </p:nvSpPr>
        <p:spPr>
          <a:xfrm>
            <a:off x="179512" y="1700808"/>
            <a:ext cx="8784976" cy="4968552"/>
          </a:xfrm>
        </p:spPr>
        <p:txBody>
          <a:bodyPr>
            <a:noAutofit/>
          </a:bodyPr>
          <a:lstStyle/>
          <a:p>
            <a:r>
              <a:rPr lang="ar-IQ" sz="3600" dirty="0" smtClean="0">
                <a:solidFill>
                  <a:schemeClr val="tx1"/>
                </a:solidFill>
                <a:latin typeface="Simplified Arabic" pitchFamily="18" charset="-78"/>
                <a:cs typeface="Simplified Arabic" pitchFamily="18" charset="-78"/>
              </a:rPr>
              <a:t>1</a:t>
            </a:r>
            <a:r>
              <a:rPr lang="ar-SA" sz="3600" dirty="0" smtClean="0">
                <a:solidFill>
                  <a:schemeClr val="tx1"/>
                </a:solidFill>
                <a:latin typeface="Simplified Arabic" pitchFamily="18" charset="-78"/>
                <a:cs typeface="Simplified Arabic" pitchFamily="18" charset="-78"/>
              </a:rPr>
              <a:t>- </a:t>
            </a:r>
            <a:r>
              <a:rPr lang="ar-SA" sz="3600" dirty="0">
                <a:solidFill>
                  <a:schemeClr val="tx1"/>
                </a:solidFill>
                <a:latin typeface="Simplified Arabic" pitchFamily="18" charset="-78"/>
                <a:cs typeface="Simplified Arabic" pitchFamily="18" charset="-78"/>
              </a:rPr>
              <a:t>عليك أن تتقبل نفسك كما أنت، تقبل مظهرك وأسلوبك ولكن حاول دائما تطويره، واحترم البدن الذي يحوي روحك بعدم تعريضه للإيذاء، أو القيام بأي شيء يشينك</a:t>
            </a:r>
            <a:r>
              <a:rPr lang="ar-SA" sz="3600" dirty="0" smtClean="0">
                <a:solidFill>
                  <a:schemeClr val="tx1"/>
                </a:solidFill>
                <a:latin typeface="Simplified Arabic" pitchFamily="18" charset="-78"/>
                <a:cs typeface="Simplified Arabic" pitchFamily="18" charset="-78"/>
              </a:rPr>
              <a:t>.</a:t>
            </a:r>
            <a:r>
              <a:rPr lang="en-US" sz="3600" dirty="0" smtClean="0">
                <a:solidFill>
                  <a:schemeClr val="tx1"/>
                </a:solidFill>
                <a:latin typeface="Simplified Arabic" pitchFamily="18" charset="-78"/>
                <a:cs typeface="Simplified Arabic" pitchFamily="18" charset="-78"/>
              </a:rPr>
              <a:t>  </a:t>
            </a:r>
          </a:p>
          <a:p>
            <a:r>
              <a:rPr lang="en-US" sz="3600" dirty="0">
                <a:solidFill>
                  <a:schemeClr val="tx1"/>
                </a:solidFill>
                <a:latin typeface="Simplified Arabic" pitchFamily="18" charset="-78"/>
                <a:cs typeface="Simplified Arabic" pitchFamily="18" charset="-78"/>
              </a:rPr>
              <a:t/>
            </a:r>
            <a:br>
              <a:rPr lang="en-US" sz="3600" dirty="0">
                <a:solidFill>
                  <a:schemeClr val="tx1"/>
                </a:solidFill>
                <a:latin typeface="Simplified Arabic" pitchFamily="18" charset="-78"/>
                <a:cs typeface="Simplified Arabic" pitchFamily="18" charset="-78"/>
              </a:rPr>
            </a:br>
            <a:r>
              <a:rPr lang="ar-SA" sz="3600" dirty="0">
                <a:solidFill>
                  <a:schemeClr val="tx1"/>
                </a:solidFill>
                <a:latin typeface="Simplified Arabic" pitchFamily="18" charset="-78"/>
                <a:cs typeface="Simplified Arabic" pitchFamily="18" charset="-78"/>
              </a:rPr>
              <a:t>2- عليك أن تقبل دروس الحياة، فأنت لم تخلق لتحيا حياة سهلة سلسة مليئة بالمتعة الخالصة بل تحتاج الحياة إلى الجد والاجتهاد والتعلم، فدروس الحياة تؤهلك لكي تعيش حياة أفضل، وأن تكون أكثر وعيا لما يدور حولك</a:t>
            </a:r>
            <a:r>
              <a:rPr lang="ar-SA" sz="3600" dirty="0" smtClean="0">
                <a:solidFill>
                  <a:schemeClr val="tx1"/>
                </a:solidFill>
                <a:latin typeface="Simplified Arabic" pitchFamily="18" charset="-78"/>
                <a:cs typeface="Simplified Arabic" pitchFamily="18" charset="-78"/>
              </a:rPr>
              <a:t>.</a:t>
            </a:r>
            <a:r>
              <a:rPr lang="en-US" sz="2800" dirty="0">
                <a:solidFill>
                  <a:schemeClr val="tx1"/>
                </a:solidFill>
              </a:rPr>
              <a:t/>
            </a:r>
            <a:br>
              <a:rPr lang="en-US" sz="2800" dirty="0">
                <a:solidFill>
                  <a:schemeClr val="tx1"/>
                </a:solidFill>
              </a:rPr>
            </a:br>
            <a:endParaRPr lang="ar-IQ" sz="2800" dirty="0">
              <a:solidFill>
                <a:schemeClr val="tx1"/>
              </a:solidFill>
            </a:endParaRPr>
          </a:p>
        </p:txBody>
      </p:sp>
    </p:spTree>
    <p:extLst>
      <p:ext uri="{BB962C8B-B14F-4D97-AF65-F5344CB8AC3E}">
        <p14:creationId xmlns:p14="http://schemas.microsoft.com/office/powerpoint/2010/main" val="4032974680"/>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D:\New folder (3)\139026416265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 name="عنوان 1"/>
          <p:cNvSpPr>
            <a:spLocks noGrp="1"/>
          </p:cNvSpPr>
          <p:nvPr>
            <p:ph type="title"/>
          </p:nvPr>
        </p:nvSpPr>
        <p:spPr>
          <a:xfrm>
            <a:off x="251520" y="274638"/>
            <a:ext cx="8640960" cy="6466730"/>
          </a:xfrm>
        </p:spPr>
        <p:txBody>
          <a:bodyPr>
            <a:noAutofit/>
          </a:bodyPr>
          <a:lstStyle/>
          <a:p>
            <a:r>
              <a:rPr lang="en-US" sz="3200" dirty="0"/>
              <a:t/>
            </a:r>
            <a:br>
              <a:rPr lang="en-US" sz="3200" dirty="0"/>
            </a:br>
            <a:r>
              <a:rPr lang="ar-SA" sz="3200" dirty="0">
                <a:latin typeface="Simplified Arabic" pitchFamily="18" charset="-78"/>
                <a:cs typeface="Simplified Arabic" pitchFamily="18" charset="-78"/>
              </a:rPr>
              <a:t>3- يرتكب الإنسان في حياته العديد من الأخطاء، ولكن يجب أن تكون هذه الأخطاء وسيلة لمعرفة الصواب وعدم العودة إلى الخطأ مرة أخرى</a:t>
            </a:r>
            <a:r>
              <a:rPr lang="ar-SA" sz="3200" dirty="0" smtClean="0">
                <a:latin typeface="Simplified Arabic" pitchFamily="18" charset="-78"/>
                <a:cs typeface="Simplified Arabic" pitchFamily="18" charset="-78"/>
              </a:rPr>
              <a:t>.</a:t>
            </a:r>
            <a:r>
              <a:rPr lang="ar-IQ" sz="3200" dirty="0" smtClean="0">
                <a:latin typeface="Simplified Arabic" pitchFamily="18" charset="-78"/>
                <a:cs typeface="Simplified Arabic" pitchFamily="18" charset="-78"/>
              </a:rPr>
              <a:t/>
            </a:r>
            <a:br>
              <a:rPr lang="ar-IQ" sz="3200" dirty="0" smtClean="0">
                <a:latin typeface="Simplified Arabic" pitchFamily="18" charset="-78"/>
                <a:cs typeface="Simplified Arabic" pitchFamily="18" charset="-78"/>
              </a:rPr>
            </a:br>
            <a:r>
              <a:rPr lang="en-US" sz="3200" dirty="0">
                <a:latin typeface="Simplified Arabic" pitchFamily="18" charset="-78"/>
                <a:cs typeface="Simplified Arabic" pitchFamily="18" charset="-78"/>
              </a:rPr>
              <a:t/>
            </a:r>
            <a:br>
              <a:rPr lang="en-US" sz="3200" dirty="0">
                <a:latin typeface="Simplified Arabic" pitchFamily="18" charset="-78"/>
                <a:cs typeface="Simplified Arabic" pitchFamily="18" charset="-78"/>
              </a:rPr>
            </a:br>
            <a:r>
              <a:rPr lang="ar-IQ" sz="3200" dirty="0" smtClean="0">
                <a:latin typeface="Simplified Arabic" pitchFamily="18" charset="-78"/>
                <a:cs typeface="Simplified Arabic" pitchFamily="18" charset="-78"/>
              </a:rPr>
              <a:t>4</a:t>
            </a:r>
            <a:r>
              <a:rPr lang="ar-SA" sz="3200" dirty="0" smtClean="0">
                <a:latin typeface="Simplified Arabic" pitchFamily="18" charset="-78"/>
                <a:cs typeface="Simplified Arabic" pitchFamily="18" charset="-78"/>
              </a:rPr>
              <a:t>- دروس </a:t>
            </a:r>
            <a:r>
              <a:rPr lang="ar-SA" sz="3200" dirty="0">
                <a:latin typeface="Simplified Arabic" pitchFamily="18" charset="-78"/>
                <a:cs typeface="Simplified Arabic" pitchFamily="18" charset="-78"/>
              </a:rPr>
              <a:t>الحياة لا تنتهي، فلا تعتقد أنك تعرف كل شيء أو أنك ستعرف كل شيء في مرحلة معينة من مراحل حياتك، فاحرص دوما على التعلم من مدرسة الحياة. </a:t>
            </a:r>
            <a:r>
              <a:rPr lang="en-US" sz="3200" dirty="0" smtClean="0">
                <a:latin typeface="Simplified Arabic" pitchFamily="18" charset="-78"/>
                <a:cs typeface="Simplified Arabic" pitchFamily="18" charset="-78"/>
              </a:rPr>
              <a:t/>
            </a:r>
            <a:br>
              <a:rPr lang="en-US" sz="3200" dirty="0" smtClean="0">
                <a:latin typeface="Simplified Arabic" pitchFamily="18" charset="-78"/>
                <a:cs typeface="Simplified Arabic" pitchFamily="18" charset="-78"/>
              </a:rPr>
            </a:br>
            <a:r>
              <a:rPr lang="en-US" sz="3200" dirty="0" smtClean="0">
                <a:latin typeface="Simplified Arabic" pitchFamily="18" charset="-78"/>
                <a:cs typeface="Simplified Arabic" pitchFamily="18" charset="-78"/>
              </a:rPr>
              <a:t/>
            </a:r>
            <a:br>
              <a:rPr lang="en-US" sz="3200" dirty="0" smtClean="0">
                <a:latin typeface="Simplified Arabic" pitchFamily="18" charset="-78"/>
                <a:cs typeface="Simplified Arabic" pitchFamily="18" charset="-78"/>
              </a:rPr>
            </a:br>
            <a:r>
              <a:rPr lang="ar-IQ" sz="3200" dirty="0" smtClean="0">
                <a:latin typeface="Simplified Arabic" pitchFamily="18" charset="-78"/>
                <a:cs typeface="Simplified Arabic" pitchFamily="18" charset="-78"/>
              </a:rPr>
              <a:t>5</a:t>
            </a:r>
            <a:r>
              <a:rPr lang="ar-SA" sz="3200" dirty="0" smtClean="0">
                <a:latin typeface="Simplified Arabic" pitchFamily="18" charset="-78"/>
                <a:cs typeface="Simplified Arabic" pitchFamily="18" charset="-78"/>
              </a:rPr>
              <a:t>- </a:t>
            </a:r>
            <a:r>
              <a:rPr lang="ar-SA" sz="3200" dirty="0">
                <a:latin typeface="Simplified Arabic" pitchFamily="18" charset="-78"/>
                <a:cs typeface="Simplified Arabic" pitchFamily="18" charset="-78"/>
              </a:rPr>
              <a:t>توقف عن النظر لما لا تملك </a:t>
            </a:r>
            <a:r>
              <a:rPr lang="ar-SA" sz="3200" dirty="0" smtClean="0">
                <a:latin typeface="Simplified Arabic" pitchFamily="18" charset="-78"/>
                <a:cs typeface="Simplified Arabic" pitchFamily="18" charset="-78"/>
              </a:rPr>
              <a:t>وركز انتباهك على ما تملك، أحبه وتمتع به وكن قنوعا بمكانك ومكانتك في الحياة ، وارض بما قسم الله لك تكن أسعد الناس، رغم أن الطموح مشروع ومرغوب.</a:t>
            </a:r>
            <a:r>
              <a:rPr lang="ar-SA" sz="3200" dirty="0"/>
              <a:t/>
            </a:r>
            <a:br>
              <a:rPr lang="ar-SA" sz="3200" dirty="0"/>
            </a:br>
            <a:endParaRPr lang="ar-IQ" sz="3200" dirty="0"/>
          </a:p>
        </p:txBody>
      </p:sp>
    </p:spTree>
    <p:extLst>
      <p:ext uri="{BB962C8B-B14F-4D97-AF65-F5344CB8AC3E}">
        <p14:creationId xmlns:p14="http://schemas.microsoft.com/office/powerpoint/2010/main" val="84689421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D:\New folder (3)\139026416265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3" name="عنوان 2"/>
          <p:cNvSpPr>
            <a:spLocks noGrp="1"/>
          </p:cNvSpPr>
          <p:nvPr>
            <p:ph type="title"/>
          </p:nvPr>
        </p:nvSpPr>
        <p:spPr>
          <a:xfrm>
            <a:off x="251520" y="274638"/>
            <a:ext cx="8568952" cy="6322714"/>
          </a:xfrm>
        </p:spPr>
        <p:txBody>
          <a:bodyPr>
            <a:noAutofit/>
          </a:bodyPr>
          <a:lstStyle/>
          <a:p>
            <a:r>
              <a:rPr lang="ar-SA" sz="3200" dirty="0" smtClean="0">
                <a:latin typeface="Simplified Arabic" pitchFamily="18" charset="-78"/>
                <a:cs typeface="Simplified Arabic" pitchFamily="18" charset="-78"/>
              </a:rPr>
              <a:t>6- </a:t>
            </a:r>
            <a:r>
              <a:rPr lang="ar-SA" sz="3200" dirty="0">
                <a:latin typeface="Simplified Arabic" pitchFamily="18" charset="-78"/>
                <a:cs typeface="Simplified Arabic" pitchFamily="18" charset="-78"/>
              </a:rPr>
              <a:t>معاملة الآخرين لك انعكاس لمعاملتك لهم، فإن كنت تعاملهم بمودة فسيبادلونك الكلمة الطيبة بمثلها والعكس صحيح</a:t>
            </a:r>
            <a:r>
              <a:rPr lang="ar-SA" sz="3200" dirty="0" smtClean="0">
                <a:latin typeface="Simplified Arabic" pitchFamily="18" charset="-78"/>
                <a:cs typeface="Simplified Arabic" pitchFamily="18" charset="-78"/>
              </a:rPr>
              <a:t>.</a:t>
            </a:r>
            <a:r>
              <a:rPr lang="en-US" sz="3200" dirty="0" smtClean="0">
                <a:latin typeface="Simplified Arabic" pitchFamily="18" charset="-78"/>
                <a:cs typeface="Simplified Arabic" pitchFamily="18" charset="-78"/>
              </a:rPr>
              <a:t/>
            </a:r>
            <a:br>
              <a:rPr lang="en-US" sz="3200" dirty="0" smtClean="0">
                <a:latin typeface="Simplified Arabic" pitchFamily="18" charset="-78"/>
                <a:cs typeface="Simplified Arabic" pitchFamily="18" charset="-78"/>
              </a:rPr>
            </a:br>
            <a:r>
              <a:rPr lang="en-US" sz="3200" dirty="0">
                <a:latin typeface="Simplified Arabic" pitchFamily="18" charset="-78"/>
                <a:cs typeface="Simplified Arabic" pitchFamily="18" charset="-78"/>
              </a:rPr>
              <a:t/>
            </a:r>
            <a:br>
              <a:rPr lang="en-US" sz="3200" dirty="0">
                <a:latin typeface="Simplified Arabic" pitchFamily="18" charset="-78"/>
                <a:cs typeface="Simplified Arabic" pitchFamily="18" charset="-78"/>
              </a:rPr>
            </a:br>
            <a:r>
              <a:rPr lang="ar-SA" sz="3200" dirty="0">
                <a:latin typeface="Simplified Arabic" pitchFamily="18" charset="-78"/>
                <a:cs typeface="Simplified Arabic" pitchFamily="18" charset="-78"/>
              </a:rPr>
              <a:t>7- تعلم الاعتماد على النفس وتحمل المسئولة فذلك يكسبك المزيد من التقدير والاحترام</a:t>
            </a:r>
            <a:r>
              <a:rPr lang="ar-SA" sz="3200" dirty="0" smtClean="0">
                <a:latin typeface="Simplified Arabic" pitchFamily="18" charset="-78"/>
                <a:cs typeface="Simplified Arabic" pitchFamily="18" charset="-78"/>
              </a:rPr>
              <a:t>.</a:t>
            </a:r>
            <a:r>
              <a:rPr lang="ar-IQ" sz="3200" dirty="0" smtClean="0">
                <a:latin typeface="Simplified Arabic" pitchFamily="18" charset="-78"/>
                <a:cs typeface="Simplified Arabic" pitchFamily="18" charset="-78"/>
              </a:rPr>
              <a:t/>
            </a:r>
            <a:br>
              <a:rPr lang="ar-IQ" sz="3200" dirty="0" smtClean="0">
                <a:latin typeface="Simplified Arabic" pitchFamily="18" charset="-78"/>
                <a:cs typeface="Simplified Arabic" pitchFamily="18" charset="-78"/>
              </a:rPr>
            </a:br>
            <a:r>
              <a:rPr lang="en-US" sz="3200" dirty="0">
                <a:latin typeface="Simplified Arabic" pitchFamily="18" charset="-78"/>
                <a:cs typeface="Simplified Arabic" pitchFamily="18" charset="-78"/>
              </a:rPr>
              <a:t/>
            </a:r>
            <a:br>
              <a:rPr lang="en-US" sz="3200" dirty="0">
                <a:latin typeface="Simplified Arabic" pitchFamily="18" charset="-78"/>
                <a:cs typeface="Simplified Arabic" pitchFamily="18" charset="-78"/>
              </a:rPr>
            </a:br>
            <a:r>
              <a:rPr lang="ar-SA" sz="3200" dirty="0">
                <a:latin typeface="Simplified Arabic" pitchFamily="18" charset="-78"/>
                <a:cs typeface="Simplified Arabic" pitchFamily="18" charset="-78"/>
              </a:rPr>
              <a:t>8- أحسن اختيار الأصدقاء، فالصديق الوفي خير من يفهمك ويساعدك</a:t>
            </a:r>
            <a:r>
              <a:rPr lang="ar-SA" sz="3200" dirty="0" smtClean="0">
                <a:latin typeface="Simplified Arabic" pitchFamily="18" charset="-78"/>
                <a:cs typeface="Simplified Arabic" pitchFamily="18" charset="-78"/>
              </a:rPr>
              <a:t>.</a:t>
            </a:r>
            <a:r>
              <a:rPr lang="ar-IQ" sz="3200" dirty="0" smtClean="0">
                <a:latin typeface="Simplified Arabic" pitchFamily="18" charset="-78"/>
                <a:cs typeface="Simplified Arabic" pitchFamily="18" charset="-78"/>
              </a:rPr>
              <a:t/>
            </a:r>
            <a:br>
              <a:rPr lang="ar-IQ" sz="3200" dirty="0" smtClean="0">
                <a:latin typeface="Simplified Arabic" pitchFamily="18" charset="-78"/>
                <a:cs typeface="Simplified Arabic" pitchFamily="18" charset="-78"/>
              </a:rPr>
            </a:br>
            <a:r>
              <a:rPr lang="en-US" sz="3200" dirty="0">
                <a:latin typeface="Simplified Arabic" pitchFamily="18" charset="-78"/>
                <a:cs typeface="Simplified Arabic" pitchFamily="18" charset="-78"/>
              </a:rPr>
              <a:t/>
            </a:r>
            <a:br>
              <a:rPr lang="en-US" sz="3200" dirty="0">
                <a:latin typeface="Simplified Arabic" pitchFamily="18" charset="-78"/>
                <a:cs typeface="Simplified Arabic" pitchFamily="18" charset="-78"/>
              </a:rPr>
            </a:br>
            <a:r>
              <a:rPr lang="ar-SA" sz="3200" dirty="0">
                <a:latin typeface="Simplified Arabic" pitchFamily="18" charset="-78"/>
                <a:cs typeface="Simplified Arabic" pitchFamily="18" charset="-78"/>
              </a:rPr>
              <a:t>9- إن كل ما سبق معروف لديك لكنه ينسى في غمرة الانشغال في متاعب الحياة، فعليك دائما أن تتذكر ذلك وأن تستفيد من دروس الحياة التي لا تنتهي.</a:t>
            </a:r>
            <a:endParaRPr lang="ar-IQ" sz="3200" dirty="0">
              <a:latin typeface="Simplified Arabic" pitchFamily="18" charset="-78"/>
              <a:cs typeface="Simplified Arabic" pitchFamily="18" charset="-78"/>
            </a:endParaRPr>
          </a:p>
        </p:txBody>
      </p:sp>
    </p:spTree>
    <p:extLst>
      <p:ext uri="{BB962C8B-B14F-4D97-AF65-F5344CB8AC3E}">
        <p14:creationId xmlns:p14="http://schemas.microsoft.com/office/powerpoint/2010/main" val="2736292623"/>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1713</TotalTime>
  <Words>178</Words>
  <Application>Microsoft Office PowerPoint</Application>
  <PresentationFormat>On-screen Show (4:3)</PresentationFormat>
  <Paragraphs>29</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Simplified Arabic</vt:lpstr>
      <vt:lpstr>Times New Roman</vt:lpstr>
      <vt:lpstr>سمة Office</vt:lpstr>
      <vt:lpstr>  أعداد  ليلى جواد المسعودي</vt:lpstr>
      <vt:lpstr>PowerPoint Presentation</vt:lpstr>
      <vt:lpstr> يكتمل السلوك الجيد بالأداء الراقي للإنسان وقدرته على التصرف عمليا بكل تهذيب، فيجذب المستمعين إليه ويحظى باحترامهم وينال إعجاب الأصدقاء، وترتبط قيمة كل إنسان بدرجة تهذيب سلوكه وأدائه الاجتماعي ولا شك أن السلوك يبدأ بتهذيب العقل والقلب فهما موطن الإحساس الأول.   </vt:lpstr>
      <vt:lpstr>PowerPoint Presentation</vt:lpstr>
      <vt:lpstr> </vt:lpstr>
      <vt:lpstr>ولا شك أن النجاح لا يتعلق بسوء الحظ أو اتجاهات الريح في حياتنا أو الظروف التي نحياها بل يتعلق بشكل أساسي بنظرتنا للحياة  والناس، وطرق استجابتنا لما يحدث من حولنا، فإذا كنت تملك النظرة السليمة للأمور فسوف تتمكن من أن تحيا حياة مليئة بالرضى والسعادة.</vt:lpstr>
      <vt:lpstr>PowerPoint Presentation</vt:lpstr>
      <vt:lpstr> 3- يرتكب الإنسان في حياته العديد من الأخطاء، ولكن يجب أن تكون هذه الأخطاء وسيلة لمعرفة الصواب وعدم العودة إلى الخطأ مرة أخرى.  4- دروس الحياة لا تنتهي، فلا تعتقد أنك تعرف كل شيء أو أنك ستعرف كل شيء في مرحلة معينة من مراحل حياتك، فاحرص دوما على التعلم من مدرسة الحياة.   5- توقف عن النظر لما لا تملك وركز انتباهك على ما تملك، أحبه وتمتع به وكن قنوعا بمكانك ومكانتك في الحياة ، وارض بما قسم الله لك تكن أسعد الناس، رغم أن الطموح مشروع ومرغوب. </vt:lpstr>
      <vt:lpstr>6- معاملة الآخرين لك انعكاس لمعاملتك لهم، فإن كنت تعاملهم بمودة فسيبادلونك الكلمة الطيبة بمثلها والعكس صحيح.  7- تعلم الاعتماد على النفس وتحمل المسئولة فذلك يكسبك المزيد من التقدير والاحترام.  8- أحسن اختيار الأصدقاء، فالصديق الوفي خير من يفهمك ويساعدك.  9- إن كل ما سبق معروف لديك لكنه ينسى في غمرة الانشغال في متاعب الحياة، فعليك دائما أن تتذكر ذلك وأن تستفيد من دروس الحياة التي لا تنتهي.</vt:lpstr>
      <vt:lpstr>شكراً لحسن استماعكم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apple</dc:creator>
  <cp:lastModifiedBy>MAHA ALAZAWI</cp:lastModifiedBy>
  <cp:revision>276</cp:revision>
  <dcterms:created xsi:type="dcterms:W3CDTF">2015-11-26T22:12:01Z</dcterms:created>
  <dcterms:modified xsi:type="dcterms:W3CDTF">2019-10-24T07:02:56Z</dcterms:modified>
</cp:coreProperties>
</file>