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1"/>
  </p:notesMasterIdLst>
  <p:sldIdLst>
    <p:sldId id="277" r:id="rId2"/>
    <p:sldId id="289" r:id="rId3"/>
    <p:sldId id="319" r:id="rId4"/>
    <p:sldId id="310" r:id="rId5"/>
    <p:sldId id="315" r:id="rId6"/>
    <p:sldId id="332" r:id="rId7"/>
    <p:sldId id="318" r:id="rId8"/>
    <p:sldId id="341" r:id="rId9"/>
    <p:sldId id="342"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824" autoAdjust="0"/>
    <p:restoredTop sz="94600" autoAdjust="0"/>
  </p:normalViewPr>
  <p:slideViewPr>
    <p:cSldViewPr>
      <p:cViewPr varScale="1">
        <p:scale>
          <a:sx n="42" d="100"/>
          <a:sy n="42" d="100"/>
        </p:scale>
        <p:origin x="894" y="60"/>
      </p:cViewPr>
      <p:guideLst>
        <p:guide orient="horz" pos="2160"/>
        <p:guide pos="2880"/>
      </p:guideLst>
    </p:cSldViewPr>
  </p:slideViewPr>
  <p:outlineViewPr>
    <p:cViewPr>
      <p:scale>
        <a:sx n="33" d="100"/>
        <a:sy n="33" d="100"/>
      </p:scale>
      <p:origin x="0" y="16572"/>
    </p:cViewPr>
  </p:outlineViewPr>
  <p:notesTextViewPr>
    <p:cViewPr>
      <p:scale>
        <a:sx n="100" d="100"/>
        <a:sy n="100" d="100"/>
      </p:scale>
      <p:origin x="0" y="0"/>
    </p:cViewPr>
  </p:notesTextViewPr>
  <p:sorterViewPr>
    <p:cViewPr>
      <p:scale>
        <a:sx n="89" d="100"/>
        <a:sy n="89" d="100"/>
      </p:scale>
      <p:origin x="0" y="2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68FB572-30FC-4ED3-A968-E44D3A2CE3C6}" type="datetimeFigureOut">
              <a:rPr lang="ar-IQ" smtClean="0"/>
              <a:t>14/03/1441</a:t>
            </a:fld>
            <a:endParaRPr lang="ar-IQ"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456E9D7-729F-42E6-A2C8-1D31FDA1629A}" type="slidenum">
              <a:rPr lang="ar-IQ" smtClean="0"/>
              <a:t>‹#›</a:t>
            </a:fld>
            <a:endParaRPr lang="ar-IQ" dirty="0"/>
          </a:p>
        </p:txBody>
      </p:sp>
    </p:spTree>
    <p:extLst>
      <p:ext uri="{BB962C8B-B14F-4D97-AF65-F5344CB8AC3E}">
        <p14:creationId xmlns:p14="http://schemas.microsoft.com/office/powerpoint/2010/main" val="12515207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14/03/1441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14/03/1441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14/03/1441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14/03/1441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14/03/1441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14/03/1441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14/03/1441</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14/03/1441</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14/03/1441</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14/03/1441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14/03/1441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14/03/1441</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طريقة_فن_التعامل_مع_الناس.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212976"/>
            <a:ext cx="9143998" cy="364502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Autofit/>
          </a:bodyPr>
          <a:lstStyle/>
          <a:p>
            <a:pPr lvl="0"/>
            <a:r>
              <a:rPr lang="ar-SA" sz="3600" b="1" i="1" dirty="0" smtClean="0">
                <a:solidFill>
                  <a:schemeClr val="bg1"/>
                </a:solidFill>
              </a:rPr>
              <a:t/>
            </a:r>
            <a:br>
              <a:rPr lang="ar-SA" sz="3600" b="1" i="1" dirty="0" smtClean="0">
                <a:solidFill>
                  <a:schemeClr val="bg1"/>
                </a:solidFill>
              </a:rPr>
            </a:br>
            <a:r>
              <a:rPr lang="ar-SA" sz="3600" b="1" i="1" dirty="0">
                <a:solidFill>
                  <a:schemeClr val="bg1"/>
                </a:solidFill>
              </a:rPr>
              <a:t/>
            </a:r>
            <a:br>
              <a:rPr lang="ar-SA" sz="3600" b="1" i="1" dirty="0">
                <a:solidFill>
                  <a:schemeClr val="bg1"/>
                </a:solidFill>
              </a:rPr>
            </a:br>
            <a:r>
              <a:rPr lang="ar-SA" sz="2800" b="1" dirty="0">
                <a:solidFill>
                  <a:schemeClr val="bg1"/>
                </a:solidFill>
              </a:rPr>
              <a:t>أعداد </a:t>
            </a:r>
            <a:r>
              <a:rPr lang="ar-SA" sz="2800" b="1" dirty="0" smtClean="0">
                <a:solidFill>
                  <a:schemeClr val="bg1"/>
                </a:solidFill>
              </a:rPr>
              <a:t/>
            </a:r>
            <a:br>
              <a:rPr lang="ar-SA" sz="2800" b="1" dirty="0" smtClean="0">
                <a:solidFill>
                  <a:schemeClr val="bg1"/>
                </a:solidFill>
              </a:rPr>
            </a:br>
            <a:r>
              <a:rPr lang="ar-SA" sz="2800" b="1" dirty="0" smtClean="0">
                <a:solidFill>
                  <a:schemeClr val="bg1"/>
                </a:solidFill>
              </a:rPr>
              <a:t>ليلى </a:t>
            </a:r>
            <a:r>
              <a:rPr lang="ar-SA" sz="2800" b="1" dirty="0">
                <a:solidFill>
                  <a:schemeClr val="bg1"/>
                </a:solidFill>
              </a:rPr>
              <a:t>جواد المسعودي</a:t>
            </a:r>
            <a:endParaRPr lang="ar-IQ" sz="2800" dirty="0">
              <a:solidFill>
                <a:schemeClr val="bg1"/>
              </a:solidFill>
            </a:endParaRPr>
          </a:p>
        </p:txBody>
      </p:sp>
      <p:pic>
        <p:nvPicPr>
          <p:cNvPr id="10242" name="Picture 2" descr="D:\New folder (3)\139026416265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013" y="-181424"/>
            <a:ext cx="9143998" cy="3212976"/>
          </a:xfrm>
          <a:prstGeom prst="rect">
            <a:avLst/>
          </a:prstGeom>
          <a:noFill/>
          <a:extLst>
            <a:ext uri="{909E8E84-426E-40DD-AFC4-6F175D3DCCD1}">
              <a14:hiddenFill xmlns:a14="http://schemas.microsoft.com/office/drawing/2010/main">
                <a:solidFill>
                  <a:srgbClr val="FFFFFF"/>
                </a:solidFill>
              </a14:hiddenFill>
            </a:ext>
          </a:extLst>
        </p:spPr>
      </p:pic>
      <p:sp>
        <p:nvSpPr>
          <p:cNvPr id="5" name="مستطيل 4"/>
          <p:cNvSpPr/>
          <p:nvPr/>
        </p:nvSpPr>
        <p:spPr>
          <a:xfrm>
            <a:off x="1475656" y="600117"/>
            <a:ext cx="6408712" cy="2431435"/>
          </a:xfrm>
          <a:prstGeom prst="rect">
            <a:avLst/>
          </a:prstGeom>
        </p:spPr>
        <p:txBody>
          <a:bodyPr wrap="square">
            <a:spAutoFit/>
          </a:bodyPr>
          <a:lstStyle/>
          <a:p>
            <a:pPr algn="ctr"/>
            <a:r>
              <a:rPr lang="ar-SA" sz="3200" b="1" i="1" dirty="0"/>
              <a:t>«إتيكيت التعامل الرسمي والاجتماعي</a:t>
            </a:r>
            <a:r>
              <a:rPr lang="en-US" sz="3200" b="1" i="1" dirty="0"/>
              <a:t>”</a:t>
            </a:r>
            <a:r>
              <a:rPr lang="ar-SA" sz="3200" b="1" i="1" dirty="0"/>
              <a:t/>
            </a:r>
            <a:br>
              <a:rPr lang="ar-SA" sz="3200" b="1" i="1" dirty="0"/>
            </a:br>
            <a:r>
              <a:rPr lang="ar-SA" sz="3200" b="1" i="1" dirty="0"/>
              <a:t>«التعامل مع الاخرين</a:t>
            </a:r>
            <a:r>
              <a:rPr lang="ar-SA" sz="3200" b="1" i="1" dirty="0" smtClean="0"/>
              <a:t>»</a:t>
            </a:r>
          </a:p>
          <a:p>
            <a:pPr algn="ctr"/>
            <a:endParaRPr lang="ar-SA" sz="3200" b="1" i="1" dirty="0" smtClean="0"/>
          </a:p>
          <a:p>
            <a:pPr algn="ctr"/>
            <a:r>
              <a:rPr lang="ar-SA" sz="2800" b="1" dirty="0" smtClean="0"/>
              <a:t>أعداد </a:t>
            </a:r>
          </a:p>
          <a:p>
            <a:pPr algn="ctr"/>
            <a:r>
              <a:rPr lang="ar-IQ" sz="2800" b="1" dirty="0" smtClean="0"/>
              <a:t>دكتورة مها العزاوي</a:t>
            </a:r>
            <a:endParaRPr lang="ar-IQ" sz="2800" b="1" dirty="0"/>
          </a:p>
        </p:txBody>
      </p:sp>
    </p:spTree>
    <p:extLst>
      <p:ext uri="{BB962C8B-B14F-4D97-AF65-F5344CB8AC3E}">
        <p14:creationId xmlns:p14="http://schemas.microsoft.com/office/powerpoint/2010/main" val="2535460629"/>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New folder (3)\bwsE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707904"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عنوان فرعي 3"/>
          <p:cNvSpPr>
            <a:spLocks noGrp="1"/>
          </p:cNvSpPr>
          <p:nvPr>
            <p:ph type="subTitle" idx="1"/>
          </p:nvPr>
        </p:nvSpPr>
        <p:spPr>
          <a:xfrm>
            <a:off x="2411760" y="3645024"/>
            <a:ext cx="6120680" cy="2376264"/>
          </a:xfrm>
        </p:spPr>
        <p:txBody>
          <a:bodyPr/>
          <a:lstStyle/>
          <a:p>
            <a:pPr algn="r"/>
            <a:r>
              <a:rPr lang="ar-SA" b="1" i="1" dirty="0" smtClean="0">
                <a:solidFill>
                  <a:schemeClr val="tx1"/>
                </a:solidFill>
              </a:rPr>
              <a:t>1- </a:t>
            </a:r>
            <a:r>
              <a:rPr lang="ar-SA" b="1" i="1" dirty="0">
                <a:solidFill>
                  <a:schemeClr val="tx1"/>
                </a:solidFill>
              </a:rPr>
              <a:t>المجاملة		2- البساطة</a:t>
            </a:r>
            <a:endParaRPr lang="en-US" b="1" i="1" dirty="0">
              <a:solidFill>
                <a:schemeClr val="tx1"/>
              </a:solidFill>
            </a:endParaRPr>
          </a:p>
          <a:p>
            <a:pPr algn="r"/>
            <a:r>
              <a:rPr lang="ar-SA" b="1" i="1" dirty="0">
                <a:solidFill>
                  <a:schemeClr val="tx1"/>
                </a:solidFill>
              </a:rPr>
              <a:t>3- الأسبقية		4- التقديم والتعارف</a:t>
            </a:r>
            <a:endParaRPr lang="en-US" b="1" i="1" dirty="0">
              <a:solidFill>
                <a:schemeClr val="tx1"/>
              </a:solidFill>
            </a:endParaRPr>
          </a:p>
          <a:p>
            <a:pPr algn="r"/>
            <a:r>
              <a:rPr lang="ar-SA" b="1" i="1" dirty="0">
                <a:solidFill>
                  <a:schemeClr val="tx1"/>
                </a:solidFill>
              </a:rPr>
              <a:t>5- المصافحة   	</a:t>
            </a:r>
            <a:r>
              <a:rPr lang="ar-SA" b="1" i="1" dirty="0" smtClean="0">
                <a:solidFill>
                  <a:schemeClr val="tx1"/>
                </a:solidFill>
              </a:rPr>
              <a:t>6- </a:t>
            </a:r>
            <a:r>
              <a:rPr lang="ar-IQ" b="1" i="1" dirty="0" smtClean="0">
                <a:solidFill>
                  <a:schemeClr val="tx1"/>
                </a:solidFill>
              </a:rPr>
              <a:t>الزيارات الاجتماعية</a:t>
            </a:r>
            <a:endParaRPr lang="en-US" b="1" i="1" dirty="0">
              <a:solidFill>
                <a:schemeClr val="tx1"/>
              </a:solidFill>
            </a:endParaRPr>
          </a:p>
          <a:p>
            <a:r>
              <a:rPr lang="ar-IQ" b="1" i="1" smtClean="0"/>
              <a:t>                    والدبلوماسية</a:t>
            </a:r>
            <a:endParaRPr lang="ar-IQ" b="1" i="1" dirty="0"/>
          </a:p>
        </p:txBody>
      </p:sp>
      <p:sp>
        <p:nvSpPr>
          <p:cNvPr id="5" name="وسيلة شرح على شكل سحابة 4"/>
          <p:cNvSpPr/>
          <p:nvPr/>
        </p:nvSpPr>
        <p:spPr>
          <a:xfrm>
            <a:off x="3275856" y="188640"/>
            <a:ext cx="5256584" cy="2664296"/>
          </a:xfrm>
          <a:prstGeom prst="cloudCallout">
            <a:avLst/>
          </a:prstGeom>
        </p:spPr>
        <p:style>
          <a:lnRef idx="1">
            <a:schemeClr val="accent2"/>
          </a:lnRef>
          <a:fillRef idx="3">
            <a:schemeClr val="accent2"/>
          </a:fillRef>
          <a:effectRef idx="2">
            <a:schemeClr val="accent2"/>
          </a:effectRef>
          <a:fontRef idx="minor">
            <a:schemeClr val="lt1"/>
          </a:fontRef>
        </p:style>
        <p:txBody>
          <a:bodyPr rtlCol="1" anchor="ctr"/>
          <a:lstStyle/>
          <a:p>
            <a:r>
              <a:rPr lang="ar-SA" sz="3200" b="1" dirty="0">
                <a:solidFill>
                  <a:schemeClr val="tx1"/>
                </a:solidFill>
              </a:rPr>
              <a:t>ما هي أهم موضوعات إتيكيت التعامل الرسمي </a:t>
            </a:r>
            <a:r>
              <a:rPr lang="ar-SA" sz="3200" b="1" dirty="0" smtClean="0">
                <a:solidFill>
                  <a:schemeClr val="tx1"/>
                </a:solidFill>
              </a:rPr>
              <a:t>والاجتماعي</a:t>
            </a:r>
          </a:p>
        </p:txBody>
      </p:sp>
    </p:spTree>
    <p:extLst>
      <p:ext uri="{BB962C8B-B14F-4D97-AF65-F5344CB8AC3E}">
        <p14:creationId xmlns:p14="http://schemas.microsoft.com/office/powerpoint/2010/main" val="40170786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685800" y="476673"/>
            <a:ext cx="6766520" cy="2664295"/>
          </a:xfrm>
        </p:spPr>
        <p:txBody>
          <a:bodyPr>
            <a:normAutofit/>
          </a:bodyPr>
          <a:lstStyle/>
          <a:p>
            <a:r>
              <a:rPr lang="ar-SA" sz="3600" b="1" dirty="0" smtClean="0"/>
              <a:t/>
            </a:r>
            <a:br>
              <a:rPr lang="ar-SA" sz="3600" b="1" dirty="0" smtClean="0"/>
            </a:br>
            <a:r>
              <a:rPr lang="ar-SA" sz="3600" b="1" dirty="0"/>
              <a:t/>
            </a:r>
            <a:br>
              <a:rPr lang="ar-SA" sz="3600" b="1" dirty="0"/>
            </a:br>
            <a:r>
              <a:rPr lang="en-US" dirty="0"/>
              <a:t/>
            </a:r>
            <a:br>
              <a:rPr lang="en-US" dirty="0"/>
            </a:br>
            <a:endParaRPr lang="ar-IQ" dirty="0"/>
          </a:p>
        </p:txBody>
      </p:sp>
      <p:sp>
        <p:nvSpPr>
          <p:cNvPr id="3" name="عنوان فرعي 2"/>
          <p:cNvSpPr>
            <a:spLocks noGrp="1"/>
          </p:cNvSpPr>
          <p:nvPr>
            <p:ph type="subTitle" idx="1"/>
          </p:nvPr>
        </p:nvSpPr>
        <p:spPr>
          <a:xfrm>
            <a:off x="179512" y="404664"/>
            <a:ext cx="8640960" cy="6048672"/>
          </a:xfrm>
        </p:spPr>
        <p:txBody>
          <a:bodyPr>
            <a:normAutofit fontScale="47500" lnSpcReduction="20000"/>
          </a:bodyPr>
          <a:lstStyle/>
          <a:p>
            <a:r>
              <a:rPr lang="ar-SA" sz="7300" b="1" dirty="0" smtClean="0">
                <a:solidFill>
                  <a:schemeClr val="tx1"/>
                </a:solidFill>
              </a:rPr>
              <a:t>«</a:t>
            </a:r>
            <a:r>
              <a:rPr lang="ar-IQ" sz="8400" b="1" dirty="0" smtClean="0">
                <a:solidFill>
                  <a:schemeClr val="tx1"/>
                </a:solidFill>
              </a:rPr>
              <a:t>الزيارات</a:t>
            </a:r>
            <a:r>
              <a:rPr lang="ar-SA" sz="8400" b="1" dirty="0" smtClean="0">
                <a:solidFill>
                  <a:schemeClr val="tx1"/>
                </a:solidFill>
              </a:rPr>
              <a:t>»</a:t>
            </a:r>
            <a:endParaRPr lang="ar-IQ" sz="8400" b="1" dirty="0" smtClean="0">
              <a:solidFill>
                <a:schemeClr val="tx1"/>
              </a:solidFill>
            </a:endParaRPr>
          </a:p>
          <a:p>
            <a:r>
              <a:rPr lang="ar-IQ" sz="8400" b="1" dirty="0" smtClean="0">
                <a:solidFill>
                  <a:schemeClr val="tx1"/>
                </a:solidFill>
              </a:rPr>
              <a:t>1- الزيارات الاجتماعية</a:t>
            </a:r>
          </a:p>
          <a:p>
            <a:endParaRPr lang="ar-SA" sz="3500" b="1" dirty="0" smtClean="0">
              <a:solidFill>
                <a:schemeClr val="tx1"/>
              </a:solidFill>
            </a:endParaRPr>
          </a:p>
          <a:p>
            <a:r>
              <a:rPr lang="ar-IQ" sz="7300" b="1" dirty="0" smtClean="0">
                <a:solidFill>
                  <a:schemeClr val="tx1"/>
                </a:solidFill>
              </a:rPr>
              <a:t>ان من طبيعة الحياة الاجتماعية تبادل الزيارات ،وفي الغالب تكون الزيارات لاداء واجب المجاملة في بعض المناسبات او لادامة صلة الرحم والقربى ،وتكون الزيارة عادة بناءًعلى موعد سابق خاصة اذا كانت بين الاصدقاء والجيران وفي اوقات محددة .اما في مناسبات الاعياد والتعزية فانه لا لايتوجب تحديد موعد الزيارة ,كما ان المجاملات الانسانية لاتحتاج الى اتفاق سابق كزيارة المتقدمين في السن او المرضى من الاقارب والاصدقاء لمافي ذلك من اضفاء للبهجة والسرور والتكريم والاعتبار.</a:t>
            </a:r>
          </a:p>
        </p:txBody>
      </p:sp>
    </p:spTree>
    <p:extLst>
      <p:ext uri="{BB962C8B-B14F-4D97-AF65-F5344CB8AC3E}">
        <p14:creationId xmlns:p14="http://schemas.microsoft.com/office/powerpoint/2010/main" val="83827451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107504" y="260648"/>
            <a:ext cx="8784976" cy="6336704"/>
          </a:xfrm>
        </p:spPr>
        <p:txBody>
          <a:bodyPr>
            <a:normAutofit/>
          </a:bodyPr>
          <a:lstStyle/>
          <a:p>
            <a:r>
              <a:rPr lang="ar-SA" sz="4000" dirty="0"/>
              <a:t/>
            </a:r>
            <a:br>
              <a:rPr lang="ar-SA" sz="4000" dirty="0"/>
            </a:br>
            <a:r>
              <a:rPr lang="ar-SA" sz="4000" b="1" dirty="0">
                <a:latin typeface="Simplified Arabic" pitchFamily="18" charset="-78"/>
                <a:cs typeface="Simplified Arabic" pitchFamily="18" charset="-78"/>
              </a:rPr>
              <a:t>من يبدأ بالزيارة :</a:t>
            </a:r>
            <a:br>
              <a:rPr lang="ar-SA" sz="4000" b="1" dirty="0">
                <a:latin typeface="Simplified Arabic" pitchFamily="18" charset="-78"/>
                <a:cs typeface="Simplified Arabic" pitchFamily="18" charset="-78"/>
              </a:rPr>
            </a:br>
            <a:r>
              <a:rPr lang="ar-SA" sz="4000" b="1" dirty="0">
                <a:latin typeface="Simplified Arabic" pitchFamily="18" charset="-78"/>
                <a:cs typeface="Simplified Arabic" pitchFamily="18" charset="-78"/>
              </a:rPr>
              <a:t>1- الجارالقديم يؤدي الزيارة للجار الجديد وعلى الاخير ان يقوم برد الزيارة .</a:t>
            </a:r>
            <a:br>
              <a:rPr lang="ar-SA" sz="4000" b="1" dirty="0">
                <a:latin typeface="Simplified Arabic" pitchFamily="18" charset="-78"/>
                <a:cs typeface="Simplified Arabic" pitchFamily="18" charset="-78"/>
              </a:rPr>
            </a:br>
            <a:r>
              <a:rPr lang="ar-SA" sz="4000" b="1" dirty="0">
                <a:latin typeface="Simplified Arabic" pitchFamily="18" charset="-78"/>
                <a:cs typeface="Simplified Arabic" pitchFamily="18" charset="-78"/>
              </a:rPr>
              <a:t>2- على الشخص الذي ينوي السفر ان يبادر بزيارة اقاربه واصدقائه للتوديع.</a:t>
            </a:r>
            <a:br>
              <a:rPr lang="ar-SA" sz="4000" b="1" dirty="0">
                <a:latin typeface="Simplified Arabic" pitchFamily="18" charset="-78"/>
                <a:cs typeface="Simplified Arabic" pitchFamily="18" charset="-78"/>
              </a:rPr>
            </a:br>
            <a:r>
              <a:rPr lang="ar-SA" sz="4000" b="1" dirty="0">
                <a:latin typeface="Simplified Arabic" pitchFamily="18" charset="-78"/>
                <a:cs typeface="Simplified Arabic" pitchFamily="18" charset="-78"/>
              </a:rPr>
              <a:t>3- العائد منالسفر تؤدى له الزيارة او تترك له بطاقة ان لم يكن موجودا .</a:t>
            </a:r>
            <a:br>
              <a:rPr lang="ar-SA" sz="4000" b="1" dirty="0">
                <a:latin typeface="Simplified Arabic" pitchFamily="18" charset="-78"/>
                <a:cs typeface="Simplified Arabic" pitchFamily="18" charset="-78"/>
              </a:rPr>
            </a:br>
            <a:endParaRPr lang="ar-IQ" sz="4000" b="1" dirty="0"/>
          </a:p>
        </p:txBody>
      </p:sp>
    </p:spTree>
    <p:extLst>
      <p:ext uri="{BB962C8B-B14F-4D97-AF65-F5344CB8AC3E}">
        <p14:creationId xmlns:p14="http://schemas.microsoft.com/office/powerpoint/2010/main" val="85933942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251520" y="274638"/>
            <a:ext cx="8568952" cy="6178698"/>
          </a:xfrm>
        </p:spPr>
        <p:txBody>
          <a:bodyPr>
            <a:normAutofit fontScale="90000"/>
          </a:bodyPr>
          <a:lstStyle/>
          <a:p>
            <a:r>
              <a:rPr lang="ar-SA" sz="4000" dirty="0"/>
              <a:t/>
            </a:r>
            <a:br>
              <a:rPr lang="ar-SA" sz="4000" dirty="0"/>
            </a:br>
            <a:r>
              <a:rPr lang="ar-IQ" sz="4000" dirty="0" smtClean="0"/>
              <a:t>2- </a:t>
            </a:r>
            <a:r>
              <a:rPr lang="ar-IQ" sz="4000" b="1" dirty="0" smtClean="0"/>
              <a:t>الزيارات الرسمية</a:t>
            </a:r>
            <a:br>
              <a:rPr lang="ar-IQ" sz="4000" b="1" dirty="0" smtClean="0"/>
            </a:br>
            <a:r>
              <a:rPr lang="ar-IQ" sz="4000" b="1" dirty="0" smtClean="0"/>
              <a:t>وتنقسم الى نوعين :</a:t>
            </a:r>
            <a:br>
              <a:rPr lang="ar-IQ" sz="4000" b="1" dirty="0" smtClean="0"/>
            </a:br>
            <a:r>
              <a:rPr lang="ar-IQ" sz="4000" b="1" dirty="0" smtClean="0"/>
              <a:t>أ- الزيارات الدولية الرسمية </a:t>
            </a:r>
            <a:br>
              <a:rPr lang="ar-IQ" sz="4000" b="1" dirty="0" smtClean="0"/>
            </a:br>
            <a:r>
              <a:rPr lang="ar-IQ" sz="4000" b="1" dirty="0" smtClean="0"/>
              <a:t>وهي التي يقوم بها الملوك ورؤساء الدول ورؤساء الحكومات ووزراء الخارجية لدول اخرى ، وتتم هذه الزيارات بناءً على دعوات رسمية تتبعها مراسلات عديدة بين الجهات المعنية في البلدين .</a:t>
            </a:r>
            <a:br>
              <a:rPr lang="ar-IQ" sz="4000" b="1" dirty="0" smtClean="0"/>
            </a:br>
            <a:r>
              <a:rPr lang="ar-IQ" sz="4000" b="1" dirty="0" smtClean="0"/>
              <a:t>ب- الزيارات الدبلوماسية</a:t>
            </a:r>
            <a:br>
              <a:rPr lang="ar-IQ" sz="4000" b="1" dirty="0" smtClean="0"/>
            </a:br>
            <a:r>
              <a:rPr lang="ar-IQ" sz="4000" b="1" dirty="0" smtClean="0"/>
              <a:t>وهي الزيارات التي يقوم بهاالدبلوماسيون عادة (السفراء،الملحقون وباقي الدبلومسيين) وتنقسم </a:t>
            </a:r>
            <a:endParaRPr lang="ar-IQ" b="1" dirty="0"/>
          </a:p>
        </p:txBody>
      </p:sp>
    </p:spTree>
    <p:extLst>
      <p:ext uri="{BB962C8B-B14F-4D97-AF65-F5344CB8AC3E}">
        <p14:creationId xmlns:p14="http://schemas.microsoft.com/office/powerpoint/2010/main" val="36296857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8" y="-315416"/>
            <a:ext cx="9333716" cy="721447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عنوان 2"/>
          <p:cNvSpPr>
            <a:spLocks noGrp="1"/>
          </p:cNvSpPr>
          <p:nvPr>
            <p:ph type="title"/>
          </p:nvPr>
        </p:nvSpPr>
        <p:spPr>
          <a:xfrm>
            <a:off x="-9188" y="-315416"/>
            <a:ext cx="9153188" cy="7056784"/>
          </a:xfrm>
        </p:spPr>
        <p:txBody>
          <a:bodyPr>
            <a:normAutofit fontScale="90000"/>
          </a:bodyPr>
          <a:lstStyle/>
          <a:p>
            <a:pPr algn="r"/>
            <a:r>
              <a:rPr lang="ar-IQ" dirty="0" smtClean="0"/>
              <a:t>الى قسمين </a:t>
            </a:r>
            <a:r>
              <a:rPr lang="ar-IQ" sz="3600" b="1" dirty="0" smtClean="0"/>
              <a:t>هما</a:t>
            </a:r>
            <a:r>
              <a:rPr lang="ar-IQ" dirty="0" smtClean="0"/>
              <a:t> :</a:t>
            </a:r>
            <a:br>
              <a:rPr lang="ar-IQ" dirty="0" smtClean="0"/>
            </a:br>
            <a:r>
              <a:rPr lang="ar-IQ" dirty="0" smtClean="0"/>
              <a:t>اولا: الزيارات البروتوكولية </a:t>
            </a:r>
            <a:br>
              <a:rPr lang="ar-IQ" dirty="0" smtClean="0"/>
            </a:br>
            <a:r>
              <a:rPr lang="ar-IQ" dirty="0"/>
              <a:t> </a:t>
            </a:r>
            <a:r>
              <a:rPr lang="ar-IQ" dirty="0" smtClean="0"/>
              <a:t>       وهى احدى واجبات الدبلوماسي للتعرف على اقرانه في البعثات الدبلوماسية للدول الاخرى ،وتعد زيارات التعارف هذه اولى واجبات المبعوث الدبلوماسي .</a:t>
            </a:r>
            <a:br>
              <a:rPr lang="ar-IQ" dirty="0" smtClean="0"/>
            </a:br>
            <a:r>
              <a:rPr lang="ar-IQ" dirty="0" smtClean="0"/>
              <a:t>ثانيا : زيارات العمل </a:t>
            </a:r>
            <a:br>
              <a:rPr lang="ar-IQ" dirty="0" smtClean="0"/>
            </a:br>
            <a:r>
              <a:rPr lang="ar-IQ" dirty="0"/>
              <a:t> </a:t>
            </a:r>
            <a:r>
              <a:rPr lang="ar-IQ" dirty="0" smtClean="0"/>
              <a:t>             ان زيارات التعارف والمجاملة التي يقوم بها الدبلوماسي تشكل قاعدة اساسية للانطلاق لما يقوم به من زيارات عمل الى زملائه من الدبلوماسيين لتوضيح وجهة نظ الحكومة في شأن معين او قضية ما .</a:t>
            </a:r>
            <a:endParaRPr lang="ar-IQ" dirty="0"/>
          </a:p>
        </p:txBody>
      </p:sp>
    </p:spTree>
    <p:extLst>
      <p:ext uri="{BB962C8B-B14F-4D97-AF65-F5344CB8AC3E}">
        <p14:creationId xmlns:p14="http://schemas.microsoft.com/office/powerpoint/2010/main" val="997599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4" y="0"/>
            <a:ext cx="9468544"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عنوان 2"/>
          <p:cNvSpPr>
            <a:spLocks noGrp="1"/>
          </p:cNvSpPr>
          <p:nvPr>
            <p:ph type="title"/>
          </p:nvPr>
        </p:nvSpPr>
        <p:spPr>
          <a:xfrm>
            <a:off x="-180528" y="0"/>
            <a:ext cx="9324528" cy="6858000"/>
          </a:xfrm>
        </p:spPr>
        <p:txBody>
          <a:bodyPr>
            <a:normAutofit fontScale="90000"/>
          </a:bodyPr>
          <a:lstStyle/>
          <a:p>
            <a:r>
              <a:rPr lang="ar-SA" sz="2800" b="1" dirty="0" smtClean="0"/>
              <a:t/>
            </a:r>
            <a:br>
              <a:rPr lang="ar-SA" sz="2800" b="1" dirty="0" smtClean="0"/>
            </a:br>
            <a:r>
              <a:rPr lang="ar-SA" sz="2800" b="1" dirty="0"/>
              <a:t/>
            </a:r>
            <a:br>
              <a:rPr lang="ar-SA" sz="2800" b="1" dirty="0"/>
            </a:br>
            <a:r>
              <a:rPr lang="ar-SA" sz="2800" b="1" dirty="0" smtClean="0"/>
              <a:t/>
            </a:r>
            <a:br>
              <a:rPr lang="ar-SA" sz="2800" b="1" dirty="0" smtClean="0"/>
            </a:br>
            <a:r>
              <a:rPr lang="ar-SA" sz="2800" b="1" dirty="0"/>
              <a:t/>
            </a:r>
            <a:br>
              <a:rPr lang="ar-SA" sz="2800" b="1" dirty="0"/>
            </a:br>
            <a:r>
              <a:rPr lang="ar-SA" sz="2800" b="1" dirty="0" smtClean="0"/>
              <a:t/>
            </a:r>
            <a:br>
              <a:rPr lang="ar-SA" sz="2800" b="1" dirty="0" smtClean="0"/>
            </a:br>
            <a:r>
              <a:rPr lang="ar-IQ" b="1" dirty="0" smtClean="0"/>
              <a:t>بطاقة الزيارة</a:t>
            </a:r>
            <a:br>
              <a:rPr lang="ar-IQ" b="1" dirty="0" smtClean="0"/>
            </a:br>
            <a:r>
              <a:rPr lang="ar-IQ" b="1" dirty="0" smtClean="0"/>
              <a:t/>
            </a:r>
            <a:br>
              <a:rPr lang="ar-IQ" b="1" dirty="0" smtClean="0"/>
            </a:br>
            <a:r>
              <a:rPr lang="ar-IQ" sz="4000" b="1" dirty="0" smtClean="0"/>
              <a:t>تستخدم بطاقات الزيارة في المناسبات الدبلوماسية  والاجتماعية وبين رجال الاعمال واصحاب المهن لغرض التعريف بانفسهم عند الحاجة لذلك وتراعى بين الدبلوسين والرسميين اصول وقواعد متعارف عليها بشأ استخدام بطاقات الزيارة .</a:t>
            </a:r>
            <a:r>
              <a:rPr lang="ar-SA" sz="4000" dirty="0" smtClean="0"/>
              <a:t/>
            </a:r>
            <a:br>
              <a:rPr lang="ar-SA" sz="4000" dirty="0" smtClean="0"/>
            </a:br>
            <a:r>
              <a:rPr lang="ar-SA" sz="4000" dirty="0"/>
              <a:t/>
            </a:r>
            <a:br>
              <a:rPr lang="ar-SA" sz="4000" dirty="0"/>
            </a:br>
            <a:r>
              <a:rPr lang="ar-SA" sz="2800" dirty="0" smtClean="0"/>
              <a:t/>
            </a:r>
            <a:br>
              <a:rPr lang="ar-SA" sz="2800" dirty="0" smtClean="0"/>
            </a:br>
            <a:r>
              <a:rPr lang="ar-SA" sz="2800" dirty="0"/>
              <a:t/>
            </a:r>
            <a:br>
              <a:rPr lang="ar-SA" sz="2800" dirty="0"/>
            </a:br>
            <a:r>
              <a:rPr lang="ar-SA" sz="2800" dirty="0" smtClean="0"/>
              <a:t>ك</a:t>
            </a:r>
            <a:endParaRPr lang="ar-IQ" sz="2800" dirty="0"/>
          </a:p>
        </p:txBody>
      </p:sp>
    </p:spTree>
    <p:extLst>
      <p:ext uri="{BB962C8B-B14F-4D97-AF65-F5344CB8AC3E}">
        <p14:creationId xmlns:p14="http://schemas.microsoft.com/office/powerpoint/2010/main" val="111680721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عنوان 2"/>
          <p:cNvSpPr>
            <a:spLocks noGrp="1"/>
          </p:cNvSpPr>
          <p:nvPr>
            <p:ph type="title"/>
          </p:nvPr>
        </p:nvSpPr>
        <p:spPr>
          <a:xfrm>
            <a:off x="251520" y="274638"/>
            <a:ext cx="8712968" cy="6394722"/>
          </a:xfrm>
        </p:spPr>
        <p:txBody>
          <a:bodyPr>
            <a:noAutofit/>
          </a:bodyPr>
          <a:lstStyle/>
          <a:p>
            <a:r>
              <a:rPr lang="ar-SA" sz="3200" dirty="0">
                <a:latin typeface="Simplified Arabic" pitchFamily="18" charset="-78"/>
                <a:cs typeface="Simplified Arabic" pitchFamily="18" charset="-78"/>
              </a:rPr>
              <a:t>6- من غير اللائق أن تتم المصافحة مع ارتداء القفاز، ولكن المقابلة في الطريق العام والجو بارد وممطر فيمكن المصافحة بالقفاز.</a:t>
            </a:r>
            <a:r>
              <a:rPr lang="en-US" sz="3200" dirty="0">
                <a:latin typeface="Simplified Arabic" pitchFamily="18" charset="-78"/>
                <a:cs typeface="Simplified Arabic" pitchFamily="18" charset="-78"/>
              </a:rPr>
              <a:t/>
            </a:r>
            <a:br>
              <a:rPr lang="en-US" sz="3200" dirty="0">
                <a:latin typeface="Simplified Arabic" pitchFamily="18" charset="-78"/>
                <a:cs typeface="Simplified Arabic" pitchFamily="18" charset="-78"/>
              </a:rPr>
            </a:br>
            <a:r>
              <a:rPr lang="en-US" sz="3200" dirty="0">
                <a:latin typeface="Simplified Arabic" pitchFamily="18" charset="-78"/>
                <a:cs typeface="Simplified Arabic" pitchFamily="18" charset="-78"/>
              </a:rPr>
              <a:t/>
            </a:r>
            <a:br>
              <a:rPr lang="en-US" sz="3200" dirty="0">
                <a:latin typeface="Simplified Arabic" pitchFamily="18" charset="-78"/>
                <a:cs typeface="Simplified Arabic" pitchFamily="18" charset="-78"/>
              </a:rPr>
            </a:br>
            <a:r>
              <a:rPr lang="ar-SA" sz="3200" dirty="0">
                <a:latin typeface="Simplified Arabic" pitchFamily="18" charset="-78"/>
                <a:cs typeface="Simplified Arabic" pitchFamily="18" charset="-78"/>
              </a:rPr>
              <a:t>7- عندما يتم تقديم ضيف الشرف أو ضيف كبير المدعوين في بعض المناسبات، فيجب على الشخص ألا يقحم نفسه في غير دوره أو يحاول الظهور خارج الصف إذا وجد صف للمستقبلين بل ينتظر دوره، ولا يحاول لفت الأنظار إليه، وتتم المصافحة بنفس الأسلوب.</a:t>
            </a:r>
            <a:br>
              <a:rPr lang="ar-SA" sz="3200" dirty="0">
                <a:latin typeface="Simplified Arabic" pitchFamily="18" charset="-78"/>
                <a:cs typeface="Simplified Arabic" pitchFamily="18" charset="-78"/>
              </a:rPr>
            </a:br>
            <a:r>
              <a:rPr lang="en-US" sz="3200" dirty="0">
                <a:latin typeface="Simplified Arabic" pitchFamily="18" charset="-78"/>
                <a:cs typeface="Simplified Arabic" pitchFamily="18" charset="-78"/>
              </a:rPr>
              <a:t/>
            </a:r>
            <a:br>
              <a:rPr lang="en-US" sz="3200" dirty="0">
                <a:latin typeface="Simplified Arabic" pitchFamily="18" charset="-78"/>
                <a:cs typeface="Simplified Arabic" pitchFamily="18" charset="-78"/>
              </a:rPr>
            </a:br>
            <a:r>
              <a:rPr lang="ar-SA" sz="3200" dirty="0">
                <a:latin typeface="Simplified Arabic" pitchFamily="18" charset="-78"/>
                <a:cs typeface="Simplified Arabic" pitchFamily="18" charset="-78"/>
              </a:rPr>
              <a:t>8- عند ترك مكان الحفل يجب توديع الداعين بلطف ومجاملة مع إضافة كلمة شكر عن التمتع بالمأدبة أو الحفل، مع ملاحظة عدم الإطالة عند الباب لأن ذلك قد يعطل الداعين في العودة إلى ضيوفهم الباقين.</a:t>
            </a:r>
            <a:endParaRPr lang="ar-IQ"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556612690"/>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6" name="Picture 2" descr="C:\Users\eye2\Videos\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88640"/>
            <a:ext cx="8856984" cy="655272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5" descr="C:\Users\eye2\Videos\im-outta-here-bye-bye-smiley-emoticon.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7544" y="5583886"/>
            <a:ext cx="1047751" cy="962025"/>
          </a:xfrm>
          <a:prstGeom prst="rect">
            <a:avLst/>
          </a:prstGeom>
          <a:noFill/>
          <a:extLst>
            <a:ext uri="{909E8E84-426E-40DD-AFC4-6F175D3DCCD1}">
              <a14:hiddenFill xmlns:a14="http://schemas.microsoft.com/office/drawing/2010/main">
                <a:solidFill>
                  <a:srgbClr val="FFFFFF"/>
                </a:solidFill>
              </a14:hiddenFill>
            </a:ext>
          </a:extLst>
        </p:spPr>
      </p:pic>
      <p:sp>
        <p:nvSpPr>
          <p:cNvPr id="5" name="عنوان 4"/>
          <p:cNvSpPr>
            <a:spLocks noGrp="1"/>
          </p:cNvSpPr>
          <p:nvPr>
            <p:ph type="title"/>
          </p:nvPr>
        </p:nvSpPr>
        <p:spPr>
          <a:xfrm>
            <a:off x="457200" y="274638"/>
            <a:ext cx="8229600" cy="2434282"/>
          </a:xfrm>
        </p:spPr>
        <p:txBody>
          <a:bodyPr/>
          <a:lstStyle/>
          <a:p>
            <a:r>
              <a:rPr lang="ar-IQ" dirty="0" smtClean="0"/>
              <a:t>شكراً لحسن استماعكم </a:t>
            </a:r>
            <a:endParaRPr lang="ar-IQ" dirty="0"/>
          </a:p>
        </p:txBody>
      </p:sp>
    </p:spTree>
    <p:extLst>
      <p:ext uri="{BB962C8B-B14F-4D97-AF65-F5344CB8AC3E}">
        <p14:creationId xmlns:p14="http://schemas.microsoft.com/office/powerpoint/2010/main" val="328091100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1820</TotalTime>
  <Words>130</Words>
  <Application>Microsoft Office PowerPoint</Application>
  <PresentationFormat>On-screen Show (4:3)</PresentationFormat>
  <Paragraphs>21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Simplified Arabic</vt:lpstr>
      <vt:lpstr>Times New Roman</vt:lpstr>
      <vt:lpstr>سمة Office</vt:lpstr>
      <vt:lpstr>  أعداد  ليلى جواد المسعودي</vt:lpstr>
      <vt:lpstr>PowerPoint Presentation</vt:lpstr>
      <vt:lpstr>   </vt:lpstr>
      <vt:lpstr> من يبدأ بالزيارة : 1- الجارالقديم يؤدي الزيارة للجار الجديد وعلى الاخير ان يقوم برد الزيارة . 2- على الشخص الذي ينوي السفر ان يبادر بزيارة اقاربه واصدقائه للتوديع. 3- العائد منالسفر تؤدى له الزيارة او تترك له بطاقة ان لم يكن موجودا . </vt:lpstr>
      <vt:lpstr> 2- الزيارات الرسمية وتنقسم الى نوعين : أ- الزيارات الدولية الرسمية  وهي التي يقوم بها الملوك ورؤساء الدول ورؤساء الحكومات ووزراء الخارجية لدول اخرى ، وتتم هذه الزيارات بناءً على دعوات رسمية تتبعها مراسلات عديدة بين الجهات المعنية في البلدين . ب- الزيارات الدبلوماسية وهي الزيارات التي يقوم بهاالدبلوماسيون عادة (السفراء،الملحقون وباقي الدبلومسيين) وتنقسم </vt:lpstr>
      <vt:lpstr>الى قسمين هما : اولا: الزيارات البروتوكولية          وهى احدى واجبات الدبلوماسي للتعرف على اقرانه في البعثات الدبلوماسية للدول الاخرى ،وتعد زيارات التعارف هذه اولى واجبات المبعوث الدبلوماسي . ثانيا : زيارات العمل                ان زيارات التعارف والمجاملة التي يقوم بها الدبلوماسي تشكل قاعدة اساسية للانطلاق لما يقوم به من زيارات عمل الى زملائه من الدبلوماسيين لتوضيح وجهة نظ الحكومة في شأن معين او قضية ما .</vt:lpstr>
      <vt:lpstr>     بطاقة الزيارة  تستخدم بطاقات الزيارة في المناسبات الدبلوماسية  والاجتماعية وبين رجال الاعمال واصحاب المهن لغرض التعريف بانفسهم عند الحاجة لذلك وتراعى بين الدبلوسين والرسميين اصول وقواعد متعارف عليها بشأ استخدام بطاقات الزيارة .    ك</vt:lpstr>
      <vt:lpstr>6- من غير اللائق أن تتم المصافحة مع ارتداء القفاز، ولكن المقابلة في الطريق العام والجو بارد وممطر فيمكن المصافحة بالقفاز.  7- عندما يتم تقديم ضيف الشرف أو ضيف كبير المدعوين في بعض المناسبات، فيجب على الشخص ألا يقحم نفسه في غير دوره أو يحاول الظهور خارج الصف إذا وجد صف للمستقبلين بل ينتظر دوره، ولا يحاول لفت الأنظار إليه، وتتم المصافحة بنفس الأسلوب.  8- عند ترك مكان الحفل يجب توديع الداعين بلطف ومجاملة مع إضافة كلمة شكر عن التمتع بالمأدبة أو الحفل، مع ملاحظة عدم الإطالة عند الباب لأن ذلك قد يعطل الداعين في العودة إلى ضيوفهم الباقين.</vt:lpstr>
      <vt:lpstr>شكراً لحسن استماعكم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apple</dc:creator>
  <cp:lastModifiedBy>MAHA ALAZAWI</cp:lastModifiedBy>
  <cp:revision>290</cp:revision>
  <dcterms:created xsi:type="dcterms:W3CDTF">2015-11-26T22:12:01Z</dcterms:created>
  <dcterms:modified xsi:type="dcterms:W3CDTF">2019-11-11T07:55:42Z</dcterms:modified>
</cp:coreProperties>
</file>