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4215511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341531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921335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94794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57772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2FB4FB3-E3CF-4A32-98C1-2F7FD26FF12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265921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2FB4FB3-E3CF-4A32-98C1-2F7FD26FF121}" type="datetimeFigureOut">
              <a:rPr lang="ar-SA" smtClean="0"/>
              <a:t>14/03/41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171963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2FB4FB3-E3CF-4A32-98C1-2F7FD26FF121}" type="datetimeFigureOut">
              <a:rPr lang="ar-SA" smtClean="0"/>
              <a:t>14/03/41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261301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2FB4FB3-E3CF-4A32-98C1-2F7FD26FF121}" type="datetimeFigureOut">
              <a:rPr lang="ar-SA" smtClean="0"/>
              <a:t>14/03/41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3042664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2FB4FB3-E3CF-4A32-98C1-2F7FD26FF12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407750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2FB4FB3-E3CF-4A32-98C1-2F7FD26FF121}"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DCB131B-C1BF-4B8E-8BE3-8AEBF8DE69E5}" type="slidenum">
              <a:rPr lang="ar-SA" smtClean="0"/>
              <a:t>‹#›</a:t>
            </a:fld>
            <a:endParaRPr lang="ar-SA"/>
          </a:p>
        </p:txBody>
      </p:sp>
    </p:spTree>
    <p:extLst>
      <p:ext uri="{BB962C8B-B14F-4D97-AF65-F5344CB8AC3E}">
        <p14:creationId xmlns:p14="http://schemas.microsoft.com/office/powerpoint/2010/main" val="411575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FB4FB3-E3CF-4A32-98C1-2F7FD26FF121}" type="datetimeFigureOut">
              <a:rPr lang="ar-SA" smtClean="0"/>
              <a:t>14/03/41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DCB131B-C1BF-4B8E-8BE3-8AEBF8DE69E5}" type="slidenum">
              <a:rPr lang="ar-SA" smtClean="0"/>
              <a:t>‹#›</a:t>
            </a:fld>
            <a:endParaRPr lang="ar-SA"/>
          </a:p>
        </p:txBody>
      </p:sp>
    </p:spTree>
    <p:extLst>
      <p:ext uri="{BB962C8B-B14F-4D97-AF65-F5344CB8AC3E}">
        <p14:creationId xmlns:p14="http://schemas.microsoft.com/office/powerpoint/2010/main" val="400554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a:t>محاضرة لمادة التسويق المصرفي / سنوي</a:t>
            </a:r>
            <a:r>
              <a:rPr lang="en-US" dirty="0"/>
              <a:t/>
            </a:r>
            <a:br>
              <a:rPr lang="en-US" dirty="0"/>
            </a:br>
            <a:r>
              <a:rPr lang="ar-SA" b="1" dirty="0"/>
              <a:t>المرحلة الثالثة   للعام الدراسي 2016/2017 </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8640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a:t/>
            </a:r>
            <a:br>
              <a:rPr lang="ar-SA" b="1" dirty="0"/>
            </a:br>
            <a:r>
              <a:rPr lang="ar-SA" b="1" dirty="0" smtClean="0"/>
              <a:t>السلوك </a:t>
            </a:r>
            <a:r>
              <a:rPr lang="ar-SA" b="1" dirty="0" err="1"/>
              <a:t>الشرائي</a:t>
            </a:r>
            <a:r>
              <a:rPr lang="ar-SA" b="1" dirty="0"/>
              <a:t> للخدمة المصرفية </a:t>
            </a:r>
            <a:r>
              <a:rPr lang="en-US" dirty="0"/>
              <a:t/>
            </a:r>
            <a:br>
              <a:rPr lang="en-US" dirty="0"/>
            </a:br>
            <a:r>
              <a:rPr lang="ar-SA" b="1" dirty="0"/>
              <a:t> </a:t>
            </a:r>
            <a:r>
              <a:rPr lang="en-US" dirty="0"/>
              <a:t/>
            </a:r>
            <a:br>
              <a:rPr lang="en-US" dirty="0"/>
            </a:br>
            <a:endParaRPr lang="ar-SA" dirty="0"/>
          </a:p>
        </p:txBody>
      </p:sp>
      <p:sp>
        <p:nvSpPr>
          <p:cNvPr id="3" name="عنصر نائب للمحتوى 2"/>
          <p:cNvSpPr>
            <a:spLocks noGrp="1"/>
          </p:cNvSpPr>
          <p:nvPr>
            <p:ph idx="1"/>
          </p:nvPr>
        </p:nvSpPr>
        <p:spPr/>
        <p:txBody>
          <a:bodyPr>
            <a:normAutofit fontScale="92500" lnSpcReduction="20000"/>
          </a:bodyPr>
          <a:lstStyle/>
          <a:p>
            <a:r>
              <a:rPr lang="ar-SA" b="1" dirty="0"/>
              <a:t>السلوك </a:t>
            </a:r>
            <a:r>
              <a:rPr lang="ar-SA" b="1" dirty="0" err="1"/>
              <a:t>الشرائي</a:t>
            </a:r>
            <a:r>
              <a:rPr lang="ar-SA" b="1" dirty="0"/>
              <a:t>  " مجموعة من التصرفات التي يقوم بها الفرد والمتعلقة بحصوله على السلع والخدمات ويشمل على كافة العمليات الذهنية السابقة واللاحقة للقرار </a:t>
            </a:r>
            <a:r>
              <a:rPr lang="ar-SA" b="1" dirty="0" err="1"/>
              <a:t>الشرائي</a:t>
            </a:r>
            <a:r>
              <a:rPr lang="ar-SA" b="1" dirty="0"/>
              <a:t> "</a:t>
            </a:r>
            <a:endParaRPr lang="en-US" dirty="0"/>
          </a:p>
          <a:p>
            <a:r>
              <a:rPr lang="ar-SA" b="1" dirty="0"/>
              <a:t> </a:t>
            </a:r>
            <a:endParaRPr lang="en-US" dirty="0"/>
          </a:p>
          <a:p>
            <a:r>
              <a:rPr lang="ar-SA" b="1" dirty="0"/>
              <a:t>اما السلوك </a:t>
            </a:r>
            <a:r>
              <a:rPr lang="ar-SA" b="1" dirty="0" err="1"/>
              <a:t>الشرائي</a:t>
            </a:r>
            <a:r>
              <a:rPr lang="ar-SA" b="1" dirty="0"/>
              <a:t> للخدمة المصرفية " التصرف الذي يصدر من المستفيد بهدف الحصول على الخدمات المصرفية عند الحاجة اليها "</a:t>
            </a:r>
            <a:endParaRPr lang="en-US" dirty="0"/>
          </a:p>
          <a:p>
            <a:r>
              <a:rPr lang="ar-SA" b="1" dirty="0"/>
              <a:t>وعرف ايضا " عبارة عن كافة العمليات والتصرفات السلوكية التي يقوم بها مشتري الخدمة المصرفية وهو بصدد البحث عن الخدمة المصرفية لشرائها بقصد تحقيق المستوى المرغوب فيه من الاشباع لحاجاته ورغباته وتوقعاته " </a:t>
            </a:r>
            <a:endParaRPr lang="ar-SA" dirty="0"/>
          </a:p>
        </p:txBody>
      </p:sp>
    </p:spTree>
    <p:extLst>
      <p:ext uri="{BB962C8B-B14F-4D97-AF65-F5344CB8AC3E}">
        <p14:creationId xmlns:p14="http://schemas.microsoft.com/office/powerpoint/2010/main" val="156377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انواع </a:t>
            </a:r>
            <a:r>
              <a:rPr lang="ar-SA" b="1" dirty="0"/>
              <a:t>قرارات شراء الخدمة المصرفية</a:t>
            </a:r>
            <a:r>
              <a:rPr lang="en-US" dirty="0"/>
              <a:t/>
            </a:r>
            <a:br>
              <a:rPr lang="en-US" dirty="0"/>
            </a:br>
            <a:endParaRPr lang="ar-SA" dirty="0"/>
          </a:p>
        </p:txBody>
      </p:sp>
      <p:sp>
        <p:nvSpPr>
          <p:cNvPr id="3" name="عنصر نائب للمحتوى 2"/>
          <p:cNvSpPr>
            <a:spLocks noGrp="1"/>
          </p:cNvSpPr>
          <p:nvPr>
            <p:ph idx="1"/>
          </p:nvPr>
        </p:nvSpPr>
        <p:spPr/>
        <p:txBody>
          <a:bodyPr>
            <a:normAutofit fontScale="85000" lnSpcReduction="20000"/>
          </a:bodyPr>
          <a:lstStyle/>
          <a:p>
            <a:pPr lvl="0"/>
            <a:r>
              <a:rPr lang="ar-SA" b="1" dirty="0"/>
              <a:t>القرار الروتيني : </a:t>
            </a:r>
            <a:endParaRPr lang="en-US" dirty="0"/>
          </a:p>
          <a:p>
            <a:r>
              <a:rPr lang="ar-SA" b="1" dirty="0"/>
              <a:t>ويتخذ هذا القرار من قبل الزبون في حالة شراء الخدمات التي تمتاز بانخفاض سعرها نسبيا ولا يحتاج الى التفكير والدراسة لاتخاذ </a:t>
            </a:r>
            <a:r>
              <a:rPr lang="ar-SA" b="1" dirty="0" err="1"/>
              <a:t>القرارفضلا</a:t>
            </a:r>
            <a:r>
              <a:rPr lang="ar-SA" b="1" dirty="0"/>
              <a:t> عن اتخاذه في حالة الشراء المتكرر للخدمة المصرفية . </a:t>
            </a:r>
            <a:endParaRPr lang="en-US" dirty="0"/>
          </a:p>
          <a:p>
            <a:r>
              <a:rPr lang="ar-SA" b="1" dirty="0"/>
              <a:t> </a:t>
            </a:r>
            <a:endParaRPr lang="en-US" dirty="0"/>
          </a:p>
          <a:p>
            <a:pPr lvl="0"/>
            <a:r>
              <a:rPr lang="ar-SA" b="1" dirty="0"/>
              <a:t>القرار المحدود : </a:t>
            </a:r>
            <a:endParaRPr lang="en-US" dirty="0"/>
          </a:p>
          <a:p>
            <a:r>
              <a:rPr lang="ar-SA" b="1" dirty="0"/>
              <a:t>ويظهر عندما تكون عملية الشراء مقترنة بحالات معينة منها </a:t>
            </a:r>
            <a:r>
              <a:rPr lang="ar-SA" b="1" dirty="0" err="1"/>
              <a:t>منها</a:t>
            </a:r>
            <a:r>
              <a:rPr lang="ar-SA" b="1" dirty="0"/>
              <a:t> وجود مستوى من المعرفة بالبدائل الخدمية المتاحة لدى الزبون وهنا يتطلب من الزبون ان تتاح له فترة كافية من الوقت للحصول على المعلومات ومن ثم تقييم البدائل فضلا عن اتخاذه في حالات شراء الخدمات غير المعروفة . </a:t>
            </a:r>
            <a:endParaRPr lang="en-US" dirty="0"/>
          </a:p>
          <a:p>
            <a:r>
              <a:rPr lang="ar-SA" b="1" dirty="0"/>
              <a:t> </a:t>
            </a:r>
            <a:endParaRPr lang="en-US" dirty="0"/>
          </a:p>
          <a:p>
            <a:endParaRPr lang="ar-SA" dirty="0"/>
          </a:p>
        </p:txBody>
      </p:sp>
    </p:spTree>
    <p:extLst>
      <p:ext uri="{BB962C8B-B14F-4D97-AF65-F5344CB8AC3E}">
        <p14:creationId xmlns:p14="http://schemas.microsoft.com/office/powerpoint/2010/main" val="2627508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lvl="0"/>
            <a:r>
              <a:rPr lang="ar-SA" b="1" dirty="0"/>
              <a:t>القرار الواسع ( الطويل ) ويتخذ في حالة عدم تكرار شراء الخدمة او في حالة شراء خدمة مرتفعة الثمن وغير </a:t>
            </a:r>
            <a:r>
              <a:rPr lang="ar-SA" b="1" dirty="0" err="1"/>
              <a:t>مالوفة</a:t>
            </a:r>
            <a:r>
              <a:rPr lang="ar-SA" b="1" dirty="0"/>
              <a:t> وليس لدى الزبون خبرة عن هذه الخدمة وهي اكثر القرارات صعوبة وتعقيد . </a:t>
            </a:r>
            <a:endParaRPr lang="en-US" dirty="0"/>
          </a:p>
          <a:p>
            <a:pPr marL="0" indent="0">
              <a:buNone/>
            </a:pPr>
            <a:endParaRPr lang="en-US" dirty="0"/>
          </a:p>
        </p:txBody>
      </p:sp>
    </p:spTree>
    <p:extLst>
      <p:ext uri="{BB962C8B-B14F-4D97-AF65-F5344CB8AC3E}">
        <p14:creationId xmlns:p14="http://schemas.microsoft.com/office/powerpoint/2010/main" val="162969880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99</Words>
  <Application>Microsoft Office PowerPoint</Application>
  <PresentationFormat>عرض على الشاشة (3:4)‏</PresentationFormat>
  <Paragraphs>14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محاضرة لمادة التسويق المصرفي / سنوي المرحلة الثالثة   للعام الدراسي 2016/2017 </vt:lpstr>
      <vt:lpstr>  السلوك الشرائي للخدمة المصرفية    </vt:lpstr>
      <vt:lpstr> انواع قرارات شراء الخدمة المصرفية </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لمادة التسويق المصرفي / سنوي المرحلة الثالثة   للعام الدراسي 2016/2017 </dc:title>
  <dc:creator>Maher</dc:creator>
  <cp:lastModifiedBy>Maher</cp:lastModifiedBy>
  <cp:revision>1</cp:revision>
  <dcterms:created xsi:type="dcterms:W3CDTF">2019-11-11T07:24:12Z</dcterms:created>
  <dcterms:modified xsi:type="dcterms:W3CDTF">2019-11-11T07:27:00Z</dcterms:modified>
</cp:coreProperties>
</file>