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40ABB57E-A78A-4F3C-BAD6-363F010354BD}"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27A3307-CA73-4A13-87CD-20CCAD8C1685}" type="slidenum">
              <a:rPr lang="ar-SA" smtClean="0"/>
              <a:t>‹#›</a:t>
            </a:fld>
            <a:endParaRPr lang="ar-SA"/>
          </a:p>
        </p:txBody>
      </p:sp>
    </p:spTree>
    <p:extLst>
      <p:ext uri="{BB962C8B-B14F-4D97-AF65-F5344CB8AC3E}">
        <p14:creationId xmlns:p14="http://schemas.microsoft.com/office/powerpoint/2010/main" val="4193757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0ABB57E-A78A-4F3C-BAD6-363F010354BD}"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27A3307-CA73-4A13-87CD-20CCAD8C1685}" type="slidenum">
              <a:rPr lang="ar-SA" smtClean="0"/>
              <a:t>‹#›</a:t>
            </a:fld>
            <a:endParaRPr lang="ar-SA"/>
          </a:p>
        </p:txBody>
      </p:sp>
    </p:spTree>
    <p:extLst>
      <p:ext uri="{BB962C8B-B14F-4D97-AF65-F5344CB8AC3E}">
        <p14:creationId xmlns:p14="http://schemas.microsoft.com/office/powerpoint/2010/main" val="3930416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0ABB57E-A78A-4F3C-BAD6-363F010354BD}"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27A3307-CA73-4A13-87CD-20CCAD8C1685}" type="slidenum">
              <a:rPr lang="ar-SA" smtClean="0"/>
              <a:t>‹#›</a:t>
            </a:fld>
            <a:endParaRPr lang="ar-SA"/>
          </a:p>
        </p:txBody>
      </p:sp>
    </p:spTree>
    <p:extLst>
      <p:ext uri="{BB962C8B-B14F-4D97-AF65-F5344CB8AC3E}">
        <p14:creationId xmlns:p14="http://schemas.microsoft.com/office/powerpoint/2010/main" val="2196278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0ABB57E-A78A-4F3C-BAD6-363F010354BD}"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27A3307-CA73-4A13-87CD-20CCAD8C1685}" type="slidenum">
              <a:rPr lang="ar-SA" smtClean="0"/>
              <a:t>‹#›</a:t>
            </a:fld>
            <a:endParaRPr lang="ar-SA"/>
          </a:p>
        </p:txBody>
      </p:sp>
    </p:spTree>
    <p:extLst>
      <p:ext uri="{BB962C8B-B14F-4D97-AF65-F5344CB8AC3E}">
        <p14:creationId xmlns:p14="http://schemas.microsoft.com/office/powerpoint/2010/main" val="642838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0ABB57E-A78A-4F3C-BAD6-363F010354BD}"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27A3307-CA73-4A13-87CD-20CCAD8C1685}" type="slidenum">
              <a:rPr lang="ar-SA" smtClean="0"/>
              <a:t>‹#›</a:t>
            </a:fld>
            <a:endParaRPr lang="ar-SA"/>
          </a:p>
        </p:txBody>
      </p:sp>
    </p:spTree>
    <p:extLst>
      <p:ext uri="{BB962C8B-B14F-4D97-AF65-F5344CB8AC3E}">
        <p14:creationId xmlns:p14="http://schemas.microsoft.com/office/powerpoint/2010/main" val="1443715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40ABB57E-A78A-4F3C-BAD6-363F010354BD}" type="datetimeFigureOut">
              <a:rPr lang="ar-SA" smtClean="0"/>
              <a:t>14/03/41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27A3307-CA73-4A13-87CD-20CCAD8C1685}" type="slidenum">
              <a:rPr lang="ar-SA" smtClean="0"/>
              <a:t>‹#›</a:t>
            </a:fld>
            <a:endParaRPr lang="ar-SA"/>
          </a:p>
        </p:txBody>
      </p:sp>
    </p:spTree>
    <p:extLst>
      <p:ext uri="{BB962C8B-B14F-4D97-AF65-F5344CB8AC3E}">
        <p14:creationId xmlns:p14="http://schemas.microsoft.com/office/powerpoint/2010/main" val="2480190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40ABB57E-A78A-4F3C-BAD6-363F010354BD}" type="datetimeFigureOut">
              <a:rPr lang="ar-SA" smtClean="0"/>
              <a:t>14/03/41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A27A3307-CA73-4A13-87CD-20CCAD8C1685}" type="slidenum">
              <a:rPr lang="ar-SA" smtClean="0"/>
              <a:t>‹#›</a:t>
            </a:fld>
            <a:endParaRPr lang="ar-SA"/>
          </a:p>
        </p:txBody>
      </p:sp>
    </p:spTree>
    <p:extLst>
      <p:ext uri="{BB962C8B-B14F-4D97-AF65-F5344CB8AC3E}">
        <p14:creationId xmlns:p14="http://schemas.microsoft.com/office/powerpoint/2010/main" val="4012220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40ABB57E-A78A-4F3C-BAD6-363F010354BD}" type="datetimeFigureOut">
              <a:rPr lang="ar-SA" smtClean="0"/>
              <a:t>14/03/41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A27A3307-CA73-4A13-87CD-20CCAD8C1685}" type="slidenum">
              <a:rPr lang="ar-SA" smtClean="0"/>
              <a:t>‹#›</a:t>
            </a:fld>
            <a:endParaRPr lang="ar-SA"/>
          </a:p>
        </p:txBody>
      </p:sp>
    </p:spTree>
    <p:extLst>
      <p:ext uri="{BB962C8B-B14F-4D97-AF65-F5344CB8AC3E}">
        <p14:creationId xmlns:p14="http://schemas.microsoft.com/office/powerpoint/2010/main" val="1889349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0ABB57E-A78A-4F3C-BAD6-363F010354BD}" type="datetimeFigureOut">
              <a:rPr lang="ar-SA" smtClean="0"/>
              <a:t>14/03/41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A27A3307-CA73-4A13-87CD-20CCAD8C1685}" type="slidenum">
              <a:rPr lang="ar-SA" smtClean="0"/>
              <a:t>‹#›</a:t>
            </a:fld>
            <a:endParaRPr lang="ar-SA"/>
          </a:p>
        </p:txBody>
      </p:sp>
    </p:spTree>
    <p:extLst>
      <p:ext uri="{BB962C8B-B14F-4D97-AF65-F5344CB8AC3E}">
        <p14:creationId xmlns:p14="http://schemas.microsoft.com/office/powerpoint/2010/main" val="1739940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0ABB57E-A78A-4F3C-BAD6-363F010354BD}" type="datetimeFigureOut">
              <a:rPr lang="ar-SA" smtClean="0"/>
              <a:t>14/03/41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27A3307-CA73-4A13-87CD-20CCAD8C1685}" type="slidenum">
              <a:rPr lang="ar-SA" smtClean="0"/>
              <a:t>‹#›</a:t>
            </a:fld>
            <a:endParaRPr lang="ar-SA"/>
          </a:p>
        </p:txBody>
      </p:sp>
    </p:spTree>
    <p:extLst>
      <p:ext uri="{BB962C8B-B14F-4D97-AF65-F5344CB8AC3E}">
        <p14:creationId xmlns:p14="http://schemas.microsoft.com/office/powerpoint/2010/main" val="3554584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0ABB57E-A78A-4F3C-BAD6-363F010354BD}" type="datetimeFigureOut">
              <a:rPr lang="ar-SA" smtClean="0"/>
              <a:t>14/03/41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27A3307-CA73-4A13-87CD-20CCAD8C1685}" type="slidenum">
              <a:rPr lang="ar-SA" smtClean="0"/>
              <a:t>‹#›</a:t>
            </a:fld>
            <a:endParaRPr lang="ar-SA"/>
          </a:p>
        </p:txBody>
      </p:sp>
    </p:spTree>
    <p:extLst>
      <p:ext uri="{BB962C8B-B14F-4D97-AF65-F5344CB8AC3E}">
        <p14:creationId xmlns:p14="http://schemas.microsoft.com/office/powerpoint/2010/main" val="2204841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0ABB57E-A78A-4F3C-BAD6-363F010354BD}" type="datetimeFigureOut">
              <a:rPr lang="ar-SA" smtClean="0"/>
              <a:t>14/03/41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27A3307-CA73-4A13-87CD-20CCAD8C1685}" type="slidenum">
              <a:rPr lang="ar-SA" smtClean="0"/>
              <a:t>‹#›</a:t>
            </a:fld>
            <a:endParaRPr lang="ar-SA"/>
          </a:p>
        </p:txBody>
      </p:sp>
    </p:spTree>
    <p:extLst>
      <p:ext uri="{BB962C8B-B14F-4D97-AF65-F5344CB8AC3E}">
        <p14:creationId xmlns:p14="http://schemas.microsoft.com/office/powerpoint/2010/main" val="973893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SA" b="1" dirty="0" smtClean="0"/>
              <a:t/>
            </a:r>
            <a:br>
              <a:rPr lang="ar-SA" b="1" dirty="0" smtClean="0"/>
            </a:br>
            <a:r>
              <a:rPr lang="ar-SA" b="1" dirty="0" smtClean="0"/>
              <a:t>محاضرة </a:t>
            </a:r>
            <a:r>
              <a:rPr lang="ar-SA" b="1" dirty="0"/>
              <a:t>لمادة التسويق المصرفي / سنوي</a:t>
            </a:r>
            <a:r>
              <a:rPr lang="en-US" dirty="0"/>
              <a:t/>
            </a:r>
            <a:br>
              <a:rPr lang="en-US" dirty="0"/>
            </a:br>
            <a:r>
              <a:rPr lang="ar-SA" b="1" dirty="0"/>
              <a:t>المرحلة الثالثة   للعام الدراسي 2016/2017                      </a:t>
            </a:r>
            <a:r>
              <a:rPr lang="en-US" dirty="0"/>
              <a:t/>
            </a:r>
            <a:br>
              <a:rPr lang="en-US" dirty="0"/>
            </a:br>
            <a:endParaRPr lang="ar-SA" dirty="0"/>
          </a:p>
        </p:txBody>
      </p:sp>
      <p:sp>
        <p:nvSpPr>
          <p:cNvPr id="3" name="عنوان فرعي 2"/>
          <p:cNvSpPr>
            <a:spLocks noGrp="1"/>
          </p:cNvSpPr>
          <p:nvPr>
            <p:ph type="subTitle" idx="1"/>
          </p:nvPr>
        </p:nvSpPr>
        <p:spPr/>
        <p:txBody>
          <a:bodyPr/>
          <a:lstStyle/>
          <a:p>
            <a:endParaRPr lang="ar-SA"/>
          </a:p>
        </p:txBody>
      </p:sp>
    </p:spTree>
    <p:extLst>
      <p:ext uri="{BB962C8B-B14F-4D97-AF65-F5344CB8AC3E}">
        <p14:creationId xmlns:p14="http://schemas.microsoft.com/office/powerpoint/2010/main" val="928628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t>مفهوم الخدمة المصرفية</a:t>
            </a:r>
            <a:endParaRPr lang="ar-SA" dirty="0"/>
          </a:p>
        </p:txBody>
      </p:sp>
      <p:sp>
        <p:nvSpPr>
          <p:cNvPr id="3" name="عنصر نائب للمحتوى 2"/>
          <p:cNvSpPr>
            <a:spLocks noGrp="1"/>
          </p:cNvSpPr>
          <p:nvPr>
            <p:ph idx="1"/>
          </p:nvPr>
        </p:nvSpPr>
        <p:spPr/>
        <p:txBody>
          <a:bodyPr/>
          <a:lstStyle/>
          <a:p>
            <a:pPr lvl="0"/>
            <a:r>
              <a:rPr lang="ar-SA" b="1" dirty="0"/>
              <a:t>" تلك الانشطة والفعاليات غير الملموسة التي تهدف الى اشباع حاجات المستهلك الاخير او المستعمل الصناعي مقابل دفع مبلغ معين من المال من دون ان تقترن هذه الخدمات مع بيع السلع . "</a:t>
            </a:r>
            <a:endParaRPr lang="en-US" dirty="0"/>
          </a:p>
          <a:p>
            <a:r>
              <a:rPr lang="en-US" b="1" dirty="0"/>
              <a:t> </a:t>
            </a:r>
            <a:endParaRPr lang="en-US" dirty="0"/>
          </a:p>
          <a:p>
            <a:pPr lvl="0"/>
            <a:r>
              <a:rPr lang="ar-SA" b="1" dirty="0"/>
              <a:t>"  منتج غير ملموس يقدم المنافع للمستفيد نتيجة استخدام جهد بشري ،  الي  ولا ينتج عن تلك النافع حيازة </a:t>
            </a:r>
            <a:r>
              <a:rPr lang="ar-SA" b="1" dirty="0" err="1"/>
              <a:t>شيئ</a:t>
            </a:r>
            <a:r>
              <a:rPr lang="ar-SA" b="1" dirty="0"/>
              <a:t> ملموس . </a:t>
            </a:r>
            <a:endParaRPr lang="en-US" dirty="0"/>
          </a:p>
          <a:p>
            <a:endParaRPr lang="ar-SA" dirty="0"/>
          </a:p>
        </p:txBody>
      </p:sp>
    </p:spTree>
    <p:extLst>
      <p:ext uri="{BB962C8B-B14F-4D97-AF65-F5344CB8AC3E}">
        <p14:creationId xmlns:p14="http://schemas.microsoft.com/office/powerpoint/2010/main" val="2705699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t>خصائص الخدمة المصرفية</a:t>
            </a:r>
            <a:endParaRPr lang="ar-SA" dirty="0"/>
          </a:p>
        </p:txBody>
      </p:sp>
      <p:sp>
        <p:nvSpPr>
          <p:cNvPr id="3" name="عنصر نائب للمحتوى 2"/>
          <p:cNvSpPr>
            <a:spLocks noGrp="1"/>
          </p:cNvSpPr>
          <p:nvPr>
            <p:ph idx="1"/>
          </p:nvPr>
        </p:nvSpPr>
        <p:spPr/>
        <p:txBody>
          <a:bodyPr/>
          <a:lstStyle/>
          <a:p>
            <a:pPr lvl="0"/>
            <a:r>
              <a:rPr lang="ar-SA" b="1" dirty="0" err="1"/>
              <a:t>اللاملموسية</a:t>
            </a:r>
            <a:r>
              <a:rPr lang="ar-SA" b="1" dirty="0"/>
              <a:t> : ان الخدمات المصرفية باستثناء حالات معينة تلبي حاجة عامة وليس حاجة محددة فالمنافع المحددة </a:t>
            </a:r>
            <a:r>
              <a:rPr lang="ar-SA" b="1" dirty="0" err="1"/>
              <a:t>التاتية</a:t>
            </a:r>
            <a:r>
              <a:rPr lang="ar-SA" b="1" dirty="0"/>
              <a:t> من الخدمات المصرفية لا تظهر للعيان بوضوح وعليه فان المصارف تبذل جهودا </a:t>
            </a:r>
            <a:r>
              <a:rPr lang="ar-SA" b="1" dirty="0" err="1"/>
              <a:t>مضينة</a:t>
            </a:r>
            <a:r>
              <a:rPr lang="ar-SA" b="1" dirty="0"/>
              <a:t> </a:t>
            </a:r>
            <a:r>
              <a:rPr lang="ar-SA" b="1" dirty="0" err="1"/>
              <a:t>لايصال</a:t>
            </a:r>
            <a:r>
              <a:rPr lang="ar-SA" b="1" dirty="0"/>
              <a:t> رسالتها الى جمهور الزبائن الحاليين والمحتملين ، معتمدة في ذلك على اساليب </a:t>
            </a:r>
            <a:r>
              <a:rPr lang="ar-SA" b="1" dirty="0" err="1"/>
              <a:t>التصال</a:t>
            </a:r>
            <a:r>
              <a:rPr lang="ar-SA" b="1" dirty="0"/>
              <a:t> الفاعلة التي تضمن اعلى درجات الاقناع المستند اصلا على رسم صورة طيبة عن المصرف في اذهان الزبائن . </a:t>
            </a:r>
            <a:endParaRPr lang="en-US" dirty="0"/>
          </a:p>
          <a:p>
            <a:endParaRPr lang="ar-SA" dirty="0"/>
          </a:p>
        </p:txBody>
      </p:sp>
    </p:spTree>
    <p:extLst>
      <p:ext uri="{BB962C8B-B14F-4D97-AF65-F5344CB8AC3E}">
        <p14:creationId xmlns:p14="http://schemas.microsoft.com/office/powerpoint/2010/main" val="520111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77500" lnSpcReduction="20000"/>
          </a:bodyPr>
          <a:lstStyle/>
          <a:p>
            <a:r>
              <a:rPr lang="en-US" b="1" dirty="0"/>
              <a:t> </a:t>
            </a:r>
            <a:endParaRPr lang="en-US" dirty="0"/>
          </a:p>
          <a:p>
            <a:pPr lvl="0"/>
            <a:r>
              <a:rPr lang="ar-SA" b="1" dirty="0" err="1"/>
              <a:t>التلازمية</a:t>
            </a:r>
            <a:r>
              <a:rPr lang="ar-SA" b="1" dirty="0"/>
              <a:t> ( التكاملية ) : لان الخدمات المصرفية تنتج وتوزع في أن واحد فان اهتمام المصرف ينصب عادة في بودقة خلق او تكوين المنفعة المكانية والزمانية . </a:t>
            </a:r>
            <a:endParaRPr lang="en-US" dirty="0"/>
          </a:p>
          <a:p>
            <a:r>
              <a:rPr lang="ar-SA" b="1" dirty="0"/>
              <a:t> </a:t>
            </a:r>
            <a:endParaRPr lang="en-US" dirty="0"/>
          </a:p>
          <a:p>
            <a:r>
              <a:rPr lang="ar-SA" b="1" dirty="0"/>
              <a:t> </a:t>
            </a:r>
            <a:endParaRPr lang="en-US" dirty="0"/>
          </a:p>
          <a:p>
            <a:pPr lvl="0"/>
            <a:r>
              <a:rPr lang="ar-SA" b="1" dirty="0"/>
              <a:t>لافتقار الى هوية خاصة : </a:t>
            </a:r>
            <a:endParaRPr lang="en-US" dirty="0"/>
          </a:p>
          <a:p>
            <a:r>
              <a:rPr lang="ar-SA" b="1" dirty="0"/>
              <a:t> </a:t>
            </a:r>
            <a:endParaRPr lang="en-US" dirty="0"/>
          </a:p>
          <a:p>
            <a:r>
              <a:rPr lang="ar-SA" b="1" dirty="0"/>
              <a:t>بالنسبة لجمهور الزبائن فان الخدمات التي يقدمها المصرف تكاد تكون متشابه ومتطابقة فالزبون غالبا ما يتعامل مع مصرف معين او فرع لمصرف على اساس القرب الجغرافي و كون المصرف يوفر للزبون الراحة او الملاءمة . </a:t>
            </a:r>
            <a:endParaRPr lang="en-US" dirty="0"/>
          </a:p>
          <a:p>
            <a:endParaRPr lang="ar-SA" dirty="0"/>
          </a:p>
        </p:txBody>
      </p:sp>
    </p:spTree>
    <p:extLst>
      <p:ext uri="{BB962C8B-B14F-4D97-AF65-F5344CB8AC3E}">
        <p14:creationId xmlns:p14="http://schemas.microsoft.com/office/powerpoint/2010/main" val="2113146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20000"/>
          </a:bodyPr>
          <a:lstStyle/>
          <a:p>
            <a:r>
              <a:rPr lang="ar-SA" b="1" dirty="0"/>
              <a:t> </a:t>
            </a:r>
            <a:endParaRPr lang="en-US" dirty="0"/>
          </a:p>
          <a:p>
            <a:pPr lvl="0"/>
            <a:r>
              <a:rPr lang="ar-SA" b="1" dirty="0"/>
              <a:t>اتساع نطاق </a:t>
            </a:r>
            <a:r>
              <a:rPr lang="ar-SA" b="1" dirty="0" err="1"/>
              <a:t>النتجات</a:t>
            </a:r>
            <a:r>
              <a:rPr lang="ar-SA" b="1" dirty="0"/>
              <a:t> والخدمات يتعين على المصرف تقديم مجموعة واسعة من الخدمات والمنتجات المصرفية التي تلبي </a:t>
            </a:r>
            <a:r>
              <a:rPr lang="ar-SA" b="1" dirty="0" err="1"/>
              <a:t>الاتياجات</a:t>
            </a:r>
            <a:r>
              <a:rPr lang="ar-SA" b="1" dirty="0"/>
              <a:t> المتنوعة والمترابطة من الرغبات والاحتياجات التمويلية والائتمانية والخدمات المصرفية الاخرى من جانب الزبائن باختلاف انواعهم واختلاف مناطق تواجدهم . </a:t>
            </a:r>
            <a:endParaRPr lang="en-US" dirty="0"/>
          </a:p>
          <a:p>
            <a:r>
              <a:rPr lang="en-US" b="1" dirty="0"/>
              <a:t> </a:t>
            </a:r>
            <a:endParaRPr lang="en-US" dirty="0"/>
          </a:p>
          <a:p>
            <a:pPr lvl="0"/>
            <a:r>
              <a:rPr lang="ar-SA" b="1" dirty="0"/>
              <a:t>الانتشار الجغرافي : </a:t>
            </a:r>
            <a:endParaRPr lang="en-US" dirty="0"/>
          </a:p>
          <a:p>
            <a:r>
              <a:rPr lang="ar-SA" b="1" dirty="0"/>
              <a:t>لكي يحقق المصرف النجاح المنشود فانه يتعين عليه ان يكون قادرا على الوصول الى الزبائن القائمين والمحتملين في الاماكن التي يتواجدون فيها او حيث يحتاجون الى الخدمات المصرفية . </a:t>
            </a:r>
            <a:endParaRPr lang="en-US" dirty="0"/>
          </a:p>
          <a:p>
            <a:endParaRPr lang="ar-SA" dirty="0"/>
          </a:p>
        </p:txBody>
      </p:sp>
    </p:spTree>
    <p:extLst>
      <p:ext uri="{BB962C8B-B14F-4D97-AF65-F5344CB8AC3E}">
        <p14:creationId xmlns:p14="http://schemas.microsoft.com/office/powerpoint/2010/main" val="4283691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lvl="0"/>
            <a:r>
              <a:rPr lang="ar-SA" b="1" dirty="0"/>
              <a:t>التوازن بين النمو والمخاطرة :</a:t>
            </a:r>
            <a:endParaRPr lang="en-US" dirty="0"/>
          </a:p>
          <a:p>
            <a:r>
              <a:rPr lang="ar-SA" b="1" dirty="0"/>
              <a:t>عندما يبيع المصرف قروضا في الحقيقة يشتري مخاطر وعليه فان من المنطق ولضرورة يقتضيان ايجاد نوع من التوازن بين التوسيع في النشاط المصرفي وبين الحذر أي ايجاد التوازن بين توسيع النشط ودرجة المخاطرة التي يتحملها . </a:t>
            </a:r>
            <a:endParaRPr lang="en-US" dirty="0"/>
          </a:p>
          <a:p>
            <a:endParaRPr lang="ar-SA" dirty="0"/>
          </a:p>
        </p:txBody>
      </p:sp>
    </p:spTree>
    <p:extLst>
      <p:ext uri="{BB962C8B-B14F-4D97-AF65-F5344CB8AC3E}">
        <p14:creationId xmlns:p14="http://schemas.microsoft.com/office/powerpoint/2010/main" val="152206175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142</Words>
  <Application>Microsoft Office PowerPoint</Application>
  <PresentationFormat>عرض على الشاشة (3:4)‏</PresentationFormat>
  <Paragraphs>21</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نسق Office</vt:lpstr>
      <vt:lpstr> محاضرة لمادة التسويق المصرفي / سنوي المرحلة الثالثة   للعام الدراسي 2016/2017                       </vt:lpstr>
      <vt:lpstr>مفهوم الخدمة المصرفية</vt:lpstr>
      <vt:lpstr>خصائص الخدمة المصرفية</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محاضرة لمادة التسويق المصرفي / سنوي المرحلة الثالثة   للعام الدراسي 2016/2017                       </dc:title>
  <dc:creator>Maher</dc:creator>
  <cp:lastModifiedBy>Maher</cp:lastModifiedBy>
  <cp:revision>1</cp:revision>
  <dcterms:created xsi:type="dcterms:W3CDTF">2019-11-11T07:05:13Z</dcterms:created>
  <dcterms:modified xsi:type="dcterms:W3CDTF">2019-11-11T07:09:36Z</dcterms:modified>
</cp:coreProperties>
</file>