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3" d="100"/>
          <a:sy n="63" d="100"/>
        </p:scale>
        <p:origin x="-159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B6615329-EA59-4425-A28A-73EA6A9497E3}" type="datetimeFigureOut">
              <a:rPr lang="ar-SA" smtClean="0"/>
              <a:t>14/03/41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4A32A8A-8B9B-437E-86F7-9099BD75952E}" type="slidenum">
              <a:rPr lang="ar-SA" smtClean="0"/>
              <a:t>‹#›</a:t>
            </a:fld>
            <a:endParaRPr lang="ar-SA"/>
          </a:p>
        </p:txBody>
      </p:sp>
    </p:spTree>
    <p:extLst>
      <p:ext uri="{BB962C8B-B14F-4D97-AF65-F5344CB8AC3E}">
        <p14:creationId xmlns:p14="http://schemas.microsoft.com/office/powerpoint/2010/main" val="3237351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6615329-EA59-4425-A28A-73EA6A9497E3}" type="datetimeFigureOut">
              <a:rPr lang="ar-SA" smtClean="0"/>
              <a:t>14/03/41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4A32A8A-8B9B-437E-86F7-9099BD75952E}" type="slidenum">
              <a:rPr lang="ar-SA" smtClean="0"/>
              <a:t>‹#›</a:t>
            </a:fld>
            <a:endParaRPr lang="ar-SA"/>
          </a:p>
        </p:txBody>
      </p:sp>
    </p:spTree>
    <p:extLst>
      <p:ext uri="{BB962C8B-B14F-4D97-AF65-F5344CB8AC3E}">
        <p14:creationId xmlns:p14="http://schemas.microsoft.com/office/powerpoint/2010/main" val="1007246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6615329-EA59-4425-A28A-73EA6A9497E3}" type="datetimeFigureOut">
              <a:rPr lang="ar-SA" smtClean="0"/>
              <a:t>14/03/41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4A32A8A-8B9B-437E-86F7-9099BD75952E}" type="slidenum">
              <a:rPr lang="ar-SA" smtClean="0"/>
              <a:t>‹#›</a:t>
            </a:fld>
            <a:endParaRPr lang="ar-SA"/>
          </a:p>
        </p:txBody>
      </p:sp>
    </p:spTree>
    <p:extLst>
      <p:ext uri="{BB962C8B-B14F-4D97-AF65-F5344CB8AC3E}">
        <p14:creationId xmlns:p14="http://schemas.microsoft.com/office/powerpoint/2010/main" val="2311782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6615329-EA59-4425-A28A-73EA6A9497E3}" type="datetimeFigureOut">
              <a:rPr lang="ar-SA" smtClean="0"/>
              <a:t>14/03/41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4A32A8A-8B9B-437E-86F7-9099BD75952E}" type="slidenum">
              <a:rPr lang="ar-SA" smtClean="0"/>
              <a:t>‹#›</a:t>
            </a:fld>
            <a:endParaRPr lang="ar-SA"/>
          </a:p>
        </p:txBody>
      </p:sp>
    </p:spTree>
    <p:extLst>
      <p:ext uri="{BB962C8B-B14F-4D97-AF65-F5344CB8AC3E}">
        <p14:creationId xmlns:p14="http://schemas.microsoft.com/office/powerpoint/2010/main" val="2108702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B6615329-EA59-4425-A28A-73EA6A9497E3}" type="datetimeFigureOut">
              <a:rPr lang="ar-SA" smtClean="0"/>
              <a:t>14/03/41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4A32A8A-8B9B-437E-86F7-9099BD75952E}" type="slidenum">
              <a:rPr lang="ar-SA" smtClean="0"/>
              <a:t>‹#›</a:t>
            </a:fld>
            <a:endParaRPr lang="ar-SA"/>
          </a:p>
        </p:txBody>
      </p:sp>
    </p:spTree>
    <p:extLst>
      <p:ext uri="{BB962C8B-B14F-4D97-AF65-F5344CB8AC3E}">
        <p14:creationId xmlns:p14="http://schemas.microsoft.com/office/powerpoint/2010/main" val="1871432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B6615329-EA59-4425-A28A-73EA6A9497E3}" type="datetimeFigureOut">
              <a:rPr lang="ar-SA" smtClean="0"/>
              <a:t>14/03/41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4A32A8A-8B9B-437E-86F7-9099BD75952E}" type="slidenum">
              <a:rPr lang="ar-SA" smtClean="0"/>
              <a:t>‹#›</a:t>
            </a:fld>
            <a:endParaRPr lang="ar-SA"/>
          </a:p>
        </p:txBody>
      </p:sp>
    </p:spTree>
    <p:extLst>
      <p:ext uri="{BB962C8B-B14F-4D97-AF65-F5344CB8AC3E}">
        <p14:creationId xmlns:p14="http://schemas.microsoft.com/office/powerpoint/2010/main" val="2217095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B6615329-EA59-4425-A28A-73EA6A9497E3}" type="datetimeFigureOut">
              <a:rPr lang="ar-SA" smtClean="0"/>
              <a:t>14/03/41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A4A32A8A-8B9B-437E-86F7-9099BD75952E}" type="slidenum">
              <a:rPr lang="ar-SA" smtClean="0"/>
              <a:t>‹#›</a:t>
            </a:fld>
            <a:endParaRPr lang="ar-SA"/>
          </a:p>
        </p:txBody>
      </p:sp>
    </p:spTree>
    <p:extLst>
      <p:ext uri="{BB962C8B-B14F-4D97-AF65-F5344CB8AC3E}">
        <p14:creationId xmlns:p14="http://schemas.microsoft.com/office/powerpoint/2010/main" val="634136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B6615329-EA59-4425-A28A-73EA6A9497E3}" type="datetimeFigureOut">
              <a:rPr lang="ar-SA" smtClean="0"/>
              <a:t>14/03/41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A4A32A8A-8B9B-437E-86F7-9099BD75952E}" type="slidenum">
              <a:rPr lang="ar-SA" smtClean="0"/>
              <a:t>‹#›</a:t>
            </a:fld>
            <a:endParaRPr lang="ar-SA"/>
          </a:p>
        </p:txBody>
      </p:sp>
    </p:spTree>
    <p:extLst>
      <p:ext uri="{BB962C8B-B14F-4D97-AF65-F5344CB8AC3E}">
        <p14:creationId xmlns:p14="http://schemas.microsoft.com/office/powerpoint/2010/main" val="409449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B6615329-EA59-4425-A28A-73EA6A9497E3}" type="datetimeFigureOut">
              <a:rPr lang="ar-SA" smtClean="0"/>
              <a:t>14/03/41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A4A32A8A-8B9B-437E-86F7-9099BD75952E}" type="slidenum">
              <a:rPr lang="ar-SA" smtClean="0"/>
              <a:t>‹#›</a:t>
            </a:fld>
            <a:endParaRPr lang="ar-SA"/>
          </a:p>
        </p:txBody>
      </p:sp>
    </p:spTree>
    <p:extLst>
      <p:ext uri="{BB962C8B-B14F-4D97-AF65-F5344CB8AC3E}">
        <p14:creationId xmlns:p14="http://schemas.microsoft.com/office/powerpoint/2010/main" val="118253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6615329-EA59-4425-A28A-73EA6A9497E3}" type="datetimeFigureOut">
              <a:rPr lang="ar-SA" smtClean="0"/>
              <a:t>14/03/41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4A32A8A-8B9B-437E-86F7-9099BD75952E}" type="slidenum">
              <a:rPr lang="ar-SA" smtClean="0"/>
              <a:t>‹#›</a:t>
            </a:fld>
            <a:endParaRPr lang="ar-SA"/>
          </a:p>
        </p:txBody>
      </p:sp>
    </p:spTree>
    <p:extLst>
      <p:ext uri="{BB962C8B-B14F-4D97-AF65-F5344CB8AC3E}">
        <p14:creationId xmlns:p14="http://schemas.microsoft.com/office/powerpoint/2010/main" val="2784756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6615329-EA59-4425-A28A-73EA6A9497E3}" type="datetimeFigureOut">
              <a:rPr lang="ar-SA" smtClean="0"/>
              <a:t>14/03/41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4A32A8A-8B9B-437E-86F7-9099BD75952E}" type="slidenum">
              <a:rPr lang="ar-SA" smtClean="0"/>
              <a:t>‹#›</a:t>
            </a:fld>
            <a:endParaRPr lang="ar-SA"/>
          </a:p>
        </p:txBody>
      </p:sp>
    </p:spTree>
    <p:extLst>
      <p:ext uri="{BB962C8B-B14F-4D97-AF65-F5344CB8AC3E}">
        <p14:creationId xmlns:p14="http://schemas.microsoft.com/office/powerpoint/2010/main" val="26061502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6615329-EA59-4425-A28A-73EA6A9497E3}" type="datetimeFigureOut">
              <a:rPr lang="ar-SA" smtClean="0"/>
              <a:t>14/03/41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4A32A8A-8B9B-437E-86F7-9099BD75952E}" type="slidenum">
              <a:rPr lang="ar-SA" smtClean="0"/>
              <a:t>‹#›</a:t>
            </a:fld>
            <a:endParaRPr lang="ar-SA"/>
          </a:p>
        </p:txBody>
      </p:sp>
    </p:spTree>
    <p:extLst>
      <p:ext uri="{BB962C8B-B14F-4D97-AF65-F5344CB8AC3E}">
        <p14:creationId xmlns:p14="http://schemas.microsoft.com/office/powerpoint/2010/main" val="38432819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r>
              <a:rPr lang="ar-SA" b="1" dirty="0"/>
              <a:t>محاضرة لمادة التسويق المصرفي / سنوي</a:t>
            </a:r>
            <a:r>
              <a:rPr lang="en-US" dirty="0"/>
              <a:t/>
            </a:r>
            <a:br>
              <a:rPr lang="en-US" dirty="0"/>
            </a:br>
            <a:r>
              <a:rPr lang="ar-SA" b="1" dirty="0"/>
              <a:t>المرحلة الثالثة   للعام الدراسي 2016/2017 </a:t>
            </a:r>
            <a:endParaRPr lang="ar-SA" dirty="0"/>
          </a:p>
        </p:txBody>
      </p:sp>
      <p:sp>
        <p:nvSpPr>
          <p:cNvPr id="3" name="عنوان فرعي 2"/>
          <p:cNvSpPr>
            <a:spLocks noGrp="1"/>
          </p:cNvSpPr>
          <p:nvPr>
            <p:ph type="subTitle" idx="1"/>
          </p:nvPr>
        </p:nvSpPr>
        <p:spPr/>
        <p:txBody>
          <a:bodyPr/>
          <a:lstStyle/>
          <a:p>
            <a:endParaRPr lang="ar-SA"/>
          </a:p>
        </p:txBody>
      </p:sp>
    </p:spTree>
    <p:extLst>
      <p:ext uri="{BB962C8B-B14F-4D97-AF65-F5344CB8AC3E}">
        <p14:creationId xmlns:p14="http://schemas.microsoft.com/office/powerpoint/2010/main" val="275323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b="1" u="sng" dirty="0"/>
              <a:t>عناصر المزيج التسويقي المصرفي </a:t>
            </a:r>
            <a:r>
              <a:rPr lang="en-US" dirty="0"/>
              <a:t/>
            </a:r>
            <a:br>
              <a:rPr lang="en-US" dirty="0"/>
            </a:br>
            <a:endParaRPr lang="ar-SA" dirty="0"/>
          </a:p>
        </p:txBody>
      </p:sp>
      <p:sp>
        <p:nvSpPr>
          <p:cNvPr id="3" name="عنصر نائب للمحتوى 2"/>
          <p:cNvSpPr>
            <a:spLocks noGrp="1"/>
          </p:cNvSpPr>
          <p:nvPr>
            <p:ph idx="1"/>
          </p:nvPr>
        </p:nvSpPr>
        <p:spPr/>
        <p:txBody>
          <a:bodyPr/>
          <a:lstStyle/>
          <a:p>
            <a:r>
              <a:rPr lang="ar-SA" b="1" dirty="0"/>
              <a:t>وهو المكون او المركب الاساسي للبرامج التسويقية للمنظمة ويعد واحدا من ابرز واهم العناصر التي تؤلف أي استراتيجية وهناك من يرى بان المزيج التسويقي هو التسويق نفسه أي الاستراتيجية التسويقية الشاملة التي ترسمها ادارة المنظمة ويشمل  الخدمة المقدمة والسعر والشروط المرافقة للترويج الذي يتزامن مع تسويق الخدمة المصرفية والمكان أي التوزيع الذي يجعل خدمات المصرف ملائمة . </a:t>
            </a:r>
            <a:endParaRPr lang="en-US" dirty="0"/>
          </a:p>
          <a:p>
            <a:endParaRPr lang="ar-SA" dirty="0"/>
          </a:p>
        </p:txBody>
      </p:sp>
    </p:spTree>
    <p:extLst>
      <p:ext uri="{BB962C8B-B14F-4D97-AF65-F5344CB8AC3E}">
        <p14:creationId xmlns:p14="http://schemas.microsoft.com/office/powerpoint/2010/main" val="179517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b="1" dirty="0"/>
              <a:t>الا ان هذا المزيج التسويقي تقليدي وتعرض الى انتقادات شديدة من قبل الباحثين في مجال الخدمة ويجمع هؤلاء على ان هذا المزيج التقليدي لا يصلح لقطاع الخدمات , </a:t>
            </a:r>
            <a:endParaRPr lang="en-US" dirty="0"/>
          </a:p>
          <a:p>
            <a:r>
              <a:rPr lang="ar-SA" b="1" dirty="0"/>
              <a:t> </a:t>
            </a:r>
            <a:endParaRPr lang="en-US" dirty="0"/>
          </a:p>
          <a:p>
            <a:r>
              <a:rPr lang="ar-SA" b="1" dirty="0"/>
              <a:t>لذا برزت اهداف اخرى تنادي بضرورة تكييف المزيج التسويقي التقليدي ليصبح ملائما لقطاع الخدمات ويرى هؤلاء ان عملية التكيف هذه ضرورية </a:t>
            </a:r>
            <a:r>
              <a:rPr lang="ar-SA" b="1" dirty="0" err="1"/>
              <a:t>لاسباب</a:t>
            </a:r>
            <a:r>
              <a:rPr lang="ar-SA" b="1" dirty="0"/>
              <a:t> عديدة في مقدمتها . </a:t>
            </a:r>
            <a:endParaRPr lang="en-US" dirty="0"/>
          </a:p>
          <a:p>
            <a:endParaRPr lang="ar-SA" dirty="0"/>
          </a:p>
        </p:txBody>
      </p:sp>
    </p:spTree>
    <p:extLst>
      <p:ext uri="{BB962C8B-B14F-4D97-AF65-F5344CB8AC3E}">
        <p14:creationId xmlns:p14="http://schemas.microsoft.com/office/powerpoint/2010/main" val="1357323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lvl="0"/>
            <a:r>
              <a:rPr lang="ar-SA" b="1" dirty="0"/>
              <a:t>ان الزيج التسويقي قد تم تطويره اصلا للمنظمات الصناعية.</a:t>
            </a:r>
            <a:endParaRPr lang="en-US" dirty="0"/>
          </a:p>
          <a:p>
            <a:pPr lvl="0"/>
            <a:r>
              <a:rPr lang="ar-SA" b="1" dirty="0"/>
              <a:t>ان الذين يقومون </a:t>
            </a:r>
            <a:r>
              <a:rPr lang="ar-SA" b="1" dirty="0" err="1"/>
              <a:t>بالانشطة</a:t>
            </a:r>
            <a:r>
              <a:rPr lang="ar-SA" b="1" dirty="0"/>
              <a:t> التسويقية في قطاع الخدمات يجدون ان المزيج التسويقي التقليدي لا يلبي معظم احتياجاتهم ورغباتهم .</a:t>
            </a:r>
            <a:endParaRPr lang="en-US" dirty="0"/>
          </a:p>
          <a:p>
            <a:r>
              <a:rPr lang="ar-SA" b="1" dirty="0"/>
              <a:t> ان عناصر المزيج التسويقي التقليدي ضيقة ولا تصلح في تسويق الخدمات وهذا ينطبق بالضبط على قطاع الخدمة المصرفية . </a:t>
            </a:r>
            <a:endParaRPr lang="ar-SA" dirty="0"/>
          </a:p>
        </p:txBody>
      </p:sp>
    </p:spTree>
    <p:extLst>
      <p:ext uri="{BB962C8B-B14F-4D97-AF65-F5344CB8AC3E}">
        <p14:creationId xmlns:p14="http://schemas.microsoft.com/office/powerpoint/2010/main" val="1945424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10000"/>
          </a:bodyPr>
          <a:lstStyle/>
          <a:p>
            <a:pPr lvl="0"/>
            <a:r>
              <a:rPr lang="ar-SA" b="1" dirty="0"/>
              <a:t>لذا اظهرت الانتقادات الثلاثة حاجة ماسة لمزيج تسويقي معدل يتضمن سبعة عناصر هي :</a:t>
            </a:r>
            <a:endParaRPr lang="en-US" dirty="0"/>
          </a:p>
          <a:p>
            <a:r>
              <a:rPr lang="en-US" b="1" dirty="0"/>
              <a:t> </a:t>
            </a:r>
            <a:endParaRPr lang="en-US" dirty="0"/>
          </a:p>
          <a:p>
            <a:pPr lvl="0"/>
            <a:r>
              <a:rPr lang="ar-SA" b="1" dirty="0"/>
              <a:t>الخدمة المصرفية (منتج الخدمة )</a:t>
            </a:r>
            <a:endParaRPr lang="en-US" dirty="0"/>
          </a:p>
          <a:p>
            <a:pPr lvl="0"/>
            <a:r>
              <a:rPr lang="ar-SA" b="1" dirty="0"/>
              <a:t>السعر </a:t>
            </a:r>
            <a:endParaRPr lang="en-US" dirty="0"/>
          </a:p>
          <a:p>
            <a:pPr lvl="0"/>
            <a:r>
              <a:rPr lang="ar-SA" b="1" dirty="0"/>
              <a:t>التوزيع المادي </a:t>
            </a:r>
            <a:endParaRPr lang="en-US" dirty="0"/>
          </a:p>
          <a:p>
            <a:pPr lvl="0"/>
            <a:r>
              <a:rPr lang="ar-SA" b="1" dirty="0"/>
              <a:t>الترويج </a:t>
            </a:r>
            <a:endParaRPr lang="en-US" dirty="0"/>
          </a:p>
          <a:p>
            <a:pPr lvl="0"/>
            <a:r>
              <a:rPr lang="ar-SA" b="1" dirty="0"/>
              <a:t>الزبائن </a:t>
            </a:r>
            <a:endParaRPr lang="en-US" dirty="0"/>
          </a:p>
          <a:p>
            <a:pPr lvl="0"/>
            <a:r>
              <a:rPr lang="ar-SA" b="1" dirty="0"/>
              <a:t>عملية تقديم الخدمة للزبون</a:t>
            </a:r>
            <a:endParaRPr lang="en-US" dirty="0"/>
          </a:p>
        </p:txBody>
      </p:sp>
    </p:spTree>
    <p:extLst>
      <p:ext uri="{BB962C8B-B14F-4D97-AF65-F5344CB8AC3E}">
        <p14:creationId xmlns:p14="http://schemas.microsoft.com/office/powerpoint/2010/main" val="1947304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en-US" b="1" dirty="0"/>
              <a:t> </a:t>
            </a:r>
            <a:endParaRPr lang="en-US" dirty="0"/>
          </a:p>
          <a:p>
            <a:r>
              <a:rPr lang="ar-SA" b="1" dirty="0"/>
              <a:t>ويكون هذا المزيج الوسيلة الفعالة في تحقيق اهداف المصرف ونظرا للطبيعة غير الاعتيادية للخدمة المصرفية فان ذلك يتطلب من مديري تسويق الخدمة المصرفية التعامل بحذر ودقة مع موضوع تكوين المزيج التسويقي للخدمة المصرفية . </a:t>
            </a:r>
            <a:endParaRPr lang="en-US" dirty="0"/>
          </a:p>
          <a:p>
            <a:endParaRPr lang="ar-SA" dirty="0"/>
          </a:p>
        </p:txBody>
      </p:sp>
    </p:spTree>
    <p:extLst>
      <p:ext uri="{BB962C8B-B14F-4D97-AF65-F5344CB8AC3E}">
        <p14:creationId xmlns:p14="http://schemas.microsoft.com/office/powerpoint/2010/main" val="2742533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a:p>
        </p:txBody>
      </p:sp>
    </p:spTree>
    <p:extLst>
      <p:ext uri="{BB962C8B-B14F-4D97-AF65-F5344CB8AC3E}">
        <p14:creationId xmlns:p14="http://schemas.microsoft.com/office/powerpoint/2010/main" val="1590356684"/>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158</Words>
  <Application>Microsoft Office PowerPoint</Application>
  <PresentationFormat>عرض على الشاشة (3:4)‏</PresentationFormat>
  <Paragraphs>19</Paragraphs>
  <Slides>7</Slides>
  <Notes>0</Notes>
  <HiddenSlides>0</HiddenSlides>
  <MMClips>0</MMClips>
  <ScaleCrop>false</ScaleCrop>
  <HeadingPairs>
    <vt:vector size="4" baseType="variant">
      <vt:variant>
        <vt:lpstr>نسق</vt:lpstr>
      </vt:variant>
      <vt:variant>
        <vt:i4>1</vt:i4>
      </vt:variant>
      <vt:variant>
        <vt:lpstr>عناوين الشرائح</vt:lpstr>
      </vt:variant>
      <vt:variant>
        <vt:i4>7</vt:i4>
      </vt:variant>
    </vt:vector>
  </HeadingPairs>
  <TitlesOfParts>
    <vt:vector size="8" baseType="lpstr">
      <vt:lpstr>نسق Office</vt:lpstr>
      <vt:lpstr>محاضرة لمادة التسويق المصرفي / سنوي المرحلة الثالثة   للعام الدراسي 2016/2017 </vt:lpstr>
      <vt:lpstr>عناصر المزيج التسويقي المصرفي  </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محاضرة لمادة التسويق المصرفي / سنوي المرحلة الثالثة   للعام الدراسي 2016/2017 </dc:title>
  <dc:creator>Maher</dc:creator>
  <cp:lastModifiedBy>Maher</cp:lastModifiedBy>
  <cp:revision>1</cp:revision>
  <dcterms:created xsi:type="dcterms:W3CDTF">2019-11-11T06:46:53Z</dcterms:created>
  <dcterms:modified xsi:type="dcterms:W3CDTF">2019-11-11T06:51:26Z</dcterms:modified>
</cp:coreProperties>
</file>