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0"/>
  </p:notesMasterIdLst>
  <p:sldIdLst>
    <p:sldId id="277" r:id="rId2"/>
    <p:sldId id="289" r:id="rId3"/>
    <p:sldId id="313" r:id="rId4"/>
    <p:sldId id="318" r:id="rId5"/>
    <p:sldId id="333" r:id="rId6"/>
    <p:sldId id="334" r:id="rId7"/>
    <p:sldId id="312" r:id="rId8"/>
    <p:sldId id="34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824" autoAdjust="0"/>
    <p:restoredTop sz="94600" autoAdjust="0"/>
  </p:normalViewPr>
  <p:slideViewPr>
    <p:cSldViewPr>
      <p:cViewPr varScale="1">
        <p:scale>
          <a:sx n="42" d="100"/>
          <a:sy n="42" d="100"/>
        </p:scale>
        <p:origin x="894" y="60"/>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25/02/1441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New folder (3)\bws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0790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فرعي 3"/>
          <p:cNvSpPr>
            <a:spLocks noGrp="1"/>
          </p:cNvSpPr>
          <p:nvPr>
            <p:ph type="subTitle" idx="1"/>
          </p:nvPr>
        </p:nvSpPr>
        <p:spPr>
          <a:xfrm>
            <a:off x="2411760" y="3645024"/>
            <a:ext cx="6120680" cy="2376264"/>
          </a:xfrm>
        </p:spPr>
        <p:txBody>
          <a:bodyPr/>
          <a:lstStyle/>
          <a:p>
            <a:pPr algn="r"/>
            <a:r>
              <a:rPr lang="ar-SA" b="1" i="1" dirty="0" smtClean="0">
                <a:solidFill>
                  <a:schemeClr val="tx1"/>
                </a:solidFill>
              </a:rPr>
              <a:t>1- </a:t>
            </a:r>
            <a:r>
              <a:rPr lang="ar-SA" b="1" i="1" dirty="0">
                <a:solidFill>
                  <a:schemeClr val="tx1"/>
                </a:solidFill>
              </a:rPr>
              <a:t>المجاملة		2- البساطة</a:t>
            </a:r>
            <a:endParaRPr lang="en-US" b="1" i="1" dirty="0">
              <a:solidFill>
                <a:schemeClr val="tx1"/>
              </a:solidFill>
            </a:endParaRPr>
          </a:p>
          <a:p>
            <a:pPr algn="r"/>
            <a:r>
              <a:rPr lang="ar-SA" b="1" i="1" dirty="0">
                <a:solidFill>
                  <a:schemeClr val="tx1"/>
                </a:solidFill>
              </a:rPr>
              <a:t>3- الأسبقية		4- التقديم والتعارف</a:t>
            </a:r>
            <a:endParaRPr lang="en-US" b="1" i="1" dirty="0">
              <a:solidFill>
                <a:schemeClr val="tx1"/>
              </a:solidFill>
            </a:endParaRPr>
          </a:p>
          <a:p>
            <a:pPr algn="r"/>
            <a:r>
              <a:rPr lang="ar-SA" b="1" i="1" dirty="0">
                <a:solidFill>
                  <a:schemeClr val="tx1"/>
                </a:solidFill>
              </a:rPr>
              <a:t>5- المصافحة   	</a:t>
            </a:r>
            <a:r>
              <a:rPr lang="ar-SA" b="1" i="1" dirty="0" smtClean="0">
                <a:solidFill>
                  <a:schemeClr val="tx1"/>
                </a:solidFill>
              </a:rPr>
              <a:t>6- </a:t>
            </a:r>
            <a:r>
              <a:rPr lang="ar-SA" b="1" i="1" dirty="0">
                <a:solidFill>
                  <a:schemeClr val="tx1"/>
                </a:solidFill>
              </a:rPr>
              <a:t>بطاقات الزيارة</a:t>
            </a:r>
            <a:endParaRPr lang="en-US" b="1" i="1" dirty="0">
              <a:solidFill>
                <a:schemeClr val="tx1"/>
              </a:solidFill>
            </a:endParaRPr>
          </a:p>
          <a:p>
            <a:endParaRPr lang="ar-IQ" dirty="0"/>
          </a:p>
        </p:txBody>
      </p:sp>
      <p:sp>
        <p:nvSpPr>
          <p:cNvPr id="5" name="وسيلة شرح على شكل سحابة 4"/>
          <p:cNvSpPr/>
          <p:nvPr/>
        </p:nvSpPr>
        <p:spPr>
          <a:xfrm>
            <a:off x="3275856" y="188640"/>
            <a:ext cx="5256584" cy="2664296"/>
          </a:xfrm>
          <a:prstGeom prst="cloudCallout">
            <a:avLst/>
          </a:prstGeom>
        </p:spPr>
        <p:style>
          <a:lnRef idx="1">
            <a:schemeClr val="accent2"/>
          </a:lnRef>
          <a:fillRef idx="3">
            <a:schemeClr val="accent2"/>
          </a:fillRef>
          <a:effectRef idx="2">
            <a:schemeClr val="accent2"/>
          </a:effectRef>
          <a:fontRef idx="minor">
            <a:schemeClr val="lt1"/>
          </a:fontRef>
        </p:style>
        <p:txBody>
          <a:bodyPr rtlCol="1" anchor="ctr"/>
          <a:lstStyle/>
          <a:p>
            <a:r>
              <a:rPr lang="ar-SA" sz="3200" b="1" dirty="0">
                <a:solidFill>
                  <a:schemeClr val="tx1"/>
                </a:solidFill>
              </a:rPr>
              <a:t>ما هي أهم موضوعات إتيكيت التعامل الرسمي </a:t>
            </a:r>
            <a:r>
              <a:rPr lang="ar-SA" sz="3200" b="1" dirty="0" smtClean="0">
                <a:solidFill>
                  <a:schemeClr val="tx1"/>
                </a:solidFill>
              </a:rPr>
              <a:t>والاجتماعي</a:t>
            </a:r>
          </a:p>
        </p:txBody>
      </p:sp>
    </p:spTree>
    <p:extLst>
      <p:ext uri="{BB962C8B-B14F-4D97-AF65-F5344CB8AC3E}">
        <p14:creationId xmlns:p14="http://schemas.microsoft.com/office/powerpoint/2010/main" val="4017078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5800" y="476673"/>
            <a:ext cx="6766520" cy="2664295"/>
          </a:xfrm>
        </p:spPr>
        <p:txBody>
          <a:bodyPr>
            <a:normAutofit/>
          </a:bodyPr>
          <a:lstStyle/>
          <a:p>
            <a:r>
              <a:rPr lang="ar-SA" sz="3600" b="1" dirty="0" smtClean="0"/>
              <a:t/>
            </a:r>
            <a:br>
              <a:rPr lang="ar-SA" sz="3600" b="1" dirty="0" smtClean="0"/>
            </a:br>
            <a:r>
              <a:rPr lang="ar-SA" sz="3600" b="1" dirty="0"/>
              <a:t/>
            </a:r>
            <a:br>
              <a:rPr lang="ar-SA" sz="3600" b="1" dirty="0"/>
            </a:br>
            <a:r>
              <a:rPr lang="en-US" dirty="0"/>
              <a:t/>
            </a:r>
            <a:br>
              <a:rPr lang="en-US" dirty="0"/>
            </a:br>
            <a:endParaRPr lang="ar-IQ" dirty="0"/>
          </a:p>
        </p:txBody>
      </p:sp>
      <p:sp>
        <p:nvSpPr>
          <p:cNvPr id="4" name="مستطيل 3"/>
          <p:cNvSpPr/>
          <p:nvPr/>
        </p:nvSpPr>
        <p:spPr>
          <a:xfrm>
            <a:off x="179512" y="476672"/>
            <a:ext cx="8784976" cy="6247864"/>
          </a:xfrm>
          <a:prstGeom prst="rect">
            <a:avLst/>
          </a:prstGeom>
        </p:spPr>
        <p:txBody>
          <a:bodyPr wrap="square">
            <a:spAutoFit/>
          </a:bodyPr>
          <a:lstStyle/>
          <a:p>
            <a:pPr algn="ctr"/>
            <a:r>
              <a:rPr lang="ar-SA" sz="4000" b="1" dirty="0" smtClean="0">
                <a:latin typeface="Simplified Arabic" pitchFamily="18" charset="-78"/>
                <a:cs typeface="Simplified Arabic" pitchFamily="18" charset="-78"/>
              </a:rPr>
              <a:t>«الأسبقية»</a:t>
            </a:r>
            <a:endParaRPr lang="en-US" sz="4000" b="1" dirty="0">
              <a:latin typeface="Simplified Arabic" pitchFamily="18" charset="-78"/>
              <a:cs typeface="Simplified Arabic" pitchFamily="18" charset="-78"/>
            </a:endParaRPr>
          </a:p>
          <a:p>
            <a:pPr algn="ctr"/>
            <a:endParaRPr lang="en-US" sz="3600" b="1" dirty="0">
              <a:latin typeface="Simplified Arabic" pitchFamily="18" charset="-78"/>
              <a:cs typeface="Simplified Arabic" pitchFamily="18" charset="-78"/>
            </a:endParaRPr>
          </a:p>
          <a:p>
            <a:pPr algn="ctr"/>
            <a:r>
              <a:rPr lang="ar-SA" sz="3600" b="1" dirty="0" smtClean="0">
                <a:latin typeface="Simplified Arabic" pitchFamily="18" charset="-78"/>
                <a:cs typeface="Simplified Arabic" pitchFamily="18" charset="-78"/>
              </a:rPr>
              <a:t> « </a:t>
            </a:r>
            <a:r>
              <a:rPr lang="ar-SA" sz="3600" b="1" dirty="0">
                <a:latin typeface="Simplified Arabic" pitchFamily="18" charset="-78"/>
                <a:cs typeface="Simplified Arabic" pitchFamily="18" charset="-78"/>
              </a:rPr>
              <a:t>وجعلنا بعضكم فوق بعض </a:t>
            </a:r>
            <a:r>
              <a:rPr lang="ar-SA" sz="3600" b="1" dirty="0" smtClean="0">
                <a:latin typeface="Simplified Arabic" pitchFamily="18" charset="-78"/>
                <a:cs typeface="Simplified Arabic" pitchFamily="18" charset="-78"/>
              </a:rPr>
              <a:t>درجات»</a:t>
            </a:r>
          </a:p>
          <a:p>
            <a:pPr algn="ctr"/>
            <a:endParaRPr lang="en-US" sz="3600" dirty="0">
              <a:latin typeface="Simplified Arabic" pitchFamily="18" charset="-78"/>
              <a:cs typeface="Simplified Arabic" pitchFamily="18" charset="-78"/>
            </a:endParaRPr>
          </a:p>
          <a:p>
            <a:pPr algn="ctr"/>
            <a:r>
              <a:rPr lang="ar-SA" sz="3600" dirty="0" smtClean="0">
                <a:latin typeface="Simplified Arabic" pitchFamily="18" charset="-78"/>
                <a:cs typeface="Simplified Arabic" pitchFamily="18" charset="-78"/>
              </a:rPr>
              <a:t>ترتبط </a:t>
            </a:r>
            <a:r>
              <a:rPr lang="ar-SA" sz="3600" dirty="0">
                <a:latin typeface="Simplified Arabic" pitchFamily="18" charset="-78"/>
                <a:cs typeface="Simplified Arabic" pitchFamily="18" charset="-78"/>
              </a:rPr>
              <a:t>الأسبقية بما فطر عليه البشر من حب الظهور والتنافس والتسابق، وتعتبر الأسبقية من الموضوعات الشائكة بالنسبة لرجال العلاقات العامة وأعضاء السلك الدبلوماسي مما يلقى على عاتقهم مهمة حساسة في تنفيذها</a:t>
            </a:r>
            <a:r>
              <a:rPr lang="ar-SA" sz="3600" dirty="0" smtClean="0">
                <a:latin typeface="Simplified Arabic" pitchFamily="18" charset="-78"/>
                <a:cs typeface="Simplified Arabic" pitchFamily="18" charset="-78"/>
              </a:rPr>
              <a:t>، وصدق </a:t>
            </a:r>
            <a:r>
              <a:rPr lang="ar-SA" sz="3600" dirty="0">
                <a:latin typeface="Simplified Arabic" pitchFamily="18" charset="-78"/>
                <a:cs typeface="Simplified Arabic" pitchFamily="18" charset="-78"/>
              </a:rPr>
              <a:t>الرسول عليه الصلاة والسلام</a:t>
            </a:r>
            <a:r>
              <a:rPr lang="ar-SA" sz="3600" dirty="0" smtClean="0">
                <a:latin typeface="Simplified Arabic" pitchFamily="18" charset="-78"/>
                <a:cs typeface="Simplified Arabic" pitchFamily="18" charset="-78"/>
              </a:rPr>
              <a:t>:</a:t>
            </a:r>
            <a:endParaRPr lang="en-US" sz="3600" dirty="0" smtClean="0">
              <a:latin typeface="Simplified Arabic" pitchFamily="18" charset="-78"/>
              <a:cs typeface="Simplified Arabic" pitchFamily="18" charset="-78"/>
            </a:endParaRPr>
          </a:p>
          <a:p>
            <a:pPr algn="ctr"/>
            <a:endParaRPr lang="ar-IQ" sz="3600" dirty="0" smtClean="0">
              <a:latin typeface="Simplified Arabic" pitchFamily="18" charset="-78"/>
              <a:cs typeface="Simplified Arabic" pitchFamily="18" charset="-78"/>
            </a:endParaRPr>
          </a:p>
          <a:p>
            <a:pPr algn="ctr"/>
            <a:r>
              <a:rPr lang="ar-SA" sz="3600" dirty="0" smtClean="0">
                <a:latin typeface="Simplified Arabic" pitchFamily="18" charset="-78"/>
                <a:cs typeface="Simplified Arabic" pitchFamily="18" charset="-78"/>
              </a:rPr>
              <a:t> </a:t>
            </a:r>
            <a:r>
              <a:rPr lang="ar-SA" sz="3600" b="1" dirty="0">
                <a:latin typeface="Simplified Arabic" pitchFamily="18" charset="-78"/>
                <a:cs typeface="Simplified Arabic" pitchFamily="18" charset="-78"/>
              </a:rPr>
              <a:t>"أنزلوا الناس منازلهم"، </a:t>
            </a:r>
            <a:endParaRPr lang="ar-SA" sz="36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7011354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395536" y="274638"/>
            <a:ext cx="8424936" cy="6106690"/>
          </a:xfrm>
        </p:spPr>
        <p:txBody>
          <a:bodyPr>
            <a:normAutofit fontScale="90000"/>
          </a:bodyPr>
          <a:lstStyle/>
          <a:p>
            <a:r>
              <a:rPr lang="ar-SA" sz="2800" b="1" dirty="0" smtClean="0"/>
              <a:t/>
            </a:r>
            <a:br>
              <a:rPr lang="ar-SA" sz="2800" b="1" dirty="0" smtClean="0"/>
            </a:br>
            <a:r>
              <a:rPr lang="ar-SA" sz="2800" b="1" dirty="0"/>
              <a:t/>
            </a:r>
            <a:br>
              <a:rPr lang="ar-SA" sz="2800" b="1" dirty="0"/>
            </a:br>
            <a:r>
              <a:rPr lang="ar-SA" sz="2800" b="1" dirty="0" smtClean="0"/>
              <a:t/>
            </a:r>
            <a:br>
              <a:rPr lang="ar-SA" sz="2800" b="1" dirty="0" smtClean="0"/>
            </a:br>
            <a:r>
              <a:rPr lang="ar-SA" sz="2800" b="1" dirty="0"/>
              <a:t/>
            </a:r>
            <a:br>
              <a:rPr lang="ar-SA" sz="2800" b="1" dirty="0"/>
            </a:br>
            <a:r>
              <a:rPr lang="ar-SA" sz="2800" b="1" dirty="0" smtClean="0"/>
              <a:t/>
            </a:r>
            <a:br>
              <a:rPr lang="ar-SA" sz="2800" b="1" dirty="0" smtClean="0"/>
            </a:br>
            <a:r>
              <a:rPr lang="ar-SA" sz="2800" b="1" dirty="0"/>
              <a:t/>
            </a:r>
            <a:br>
              <a:rPr lang="ar-SA" sz="2800" b="1" dirty="0"/>
            </a:br>
            <a:r>
              <a:rPr lang="ar-SA" sz="2800" b="1" dirty="0" smtClean="0"/>
              <a:t/>
            </a:r>
            <a:br>
              <a:rPr lang="ar-SA" sz="2800" b="1" dirty="0" smtClean="0"/>
            </a:br>
            <a:r>
              <a:rPr lang="ar-SA" b="1" dirty="0"/>
              <a:t/>
            </a:r>
            <a:br>
              <a:rPr lang="ar-SA" b="1" dirty="0"/>
            </a:br>
            <a:r>
              <a:rPr lang="ar-SA" b="1" dirty="0" smtClean="0"/>
              <a:t>نعرض </a:t>
            </a:r>
            <a:r>
              <a:rPr lang="ar-SA" b="1" dirty="0"/>
              <a:t>فيما يلي لنظام الأسبقية</a:t>
            </a:r>
            <a:r>
              <a:rPr lang="ar-SA" b="1" dirty="0" smtClean="0"/>
              <a:t>.</a:t>
            </a:r>
            <a:r>
              <a:rPr lang="en-US" b="1" dirty="0" smtClean="0"/>
              <a:t/>
            </a:r>
            <a:br>
              <a:rPr lang="en-US" b="1" dirty="0" smtClean="0"/>
            </a:br>
            <a:r>
              <a:rPr lang="en-US" dirty="0"/>
              <a:t/>
            </a:r>
            <a:br>
              <a:rPr lang="en-US" dirty="0"/>
            </a:br>
            <a:r>
              <a:rPr lang="ar-SA" b="1" dirty="0" smtClean="0"/>
              <a:t>(1) </a:t>
            </a:r>
            <a:r>
              <a:rPr lang="ar-SA" b="1" dirty="0"/>
              <a:t>الأسبقية بين الدول:</a:t>
            </a:r>
            <a:r>
              <a:rPr lang="en-US" dirty="0"/>
              <a:t/>
            </a:r>
            <a:br>
              <a:rPr lang="en-US" dirty="0"/>
            </a:br>
            <a:r>
              <a:rPr lang="ar-SA" dirty="0" smtClean="0"/>
              <a:t>تحدد </a:t>
            </a:r>
            <a:r>
              <a:rPr lang="ar-SA" dirty="0"/>
              <a:t>الأسبقية بين الدول كاملة السيادة في المناسبات المختلفة التي تمثل فيها هذه الدول طبقاً لإحدى الطرق التالية</a:t>
            </a:r>
            <a:r>
              <a:rPr lang="ar-SA" dirty="0" smtClean="0"/>
              <a:t>:</a:t>
            </a:r>
            <a:r>
              <a:rPr lang="en-US" dirty="0" smtClean="0"/>
              <a:t/>
            </a:r>
            <a:br>
              <a:rPr lang="en-US" dirty="0" smtClean="0"/>
            </a:br>
            <a:r>
              <a:rPr lang="en-US" dirty="0"/>
              <a:t/>
            </a:r>
            <a:br>
              <a:rPr lang="en-US" dirty="0"/>
            </a:br>
            <a:r>
              <a:rPr lang="ar-SA" b="1" dirty="0"/>
              <a:t>*</a:t>
            </a:r>
            <a:r>
              <a:rPr lang="ar-SA" dirty="0"/>
              <a:t> طريقة التناوب.</a:t>
            </a:r>
            <a:r>
              <a:rPr lang="en-US" dirty="0"/>
              <a:t/>
            </a:r>
            <a:br>
              <a:rPr lang="en-US" dirty="0"/>
            </a:br>
            <a:r>
              <a:rPr lang="ar-SA" b="1" dirty="0"/>
              <a:t>*</a:t>
            </a:r>
            <a:r>
              <a:rPr lang="ar-SA" dirty="0"/>
              <a:t> طريقة القرعة.</a:t>
            </a:r>
            <a:r>
              <a:rPr lang="en-US" dirty="0"/>
              <a:t/>
            </a:r>
            <a:br>
              <a:rPr lang="en-US" dirty="0"/>
            </a:br>
            <a:r>
              <a:rPr lang="ar-SA" b="1" dirty="0"/>
              <a:t>*</a:t>
            </a:r>
            <a:r>
              <a:rPr lang="ar-SA" dirty="0"/>
              <a:t> الطريقة الأبجدية.</a:t>
            </a:r>
            <a:r>
              <a:rPr lang="en-US" sz="3100" dirty="0"/>
              <a:t/>
            </a:r>
            <a:br>
              <a:rPr lang="en-US" sz="3100" dirty="0"/>
            </a:br>
            <a:r>
              <a:rPr lang="ar-SA" sz="2800" dirty="0" smtClean="0"/>
              <a:t/>
            </a:r>
            <a:br>
              <a:rPr lang="ar-SA" sz="2800" dirty="0" smtClean="0"/>
            </a:br>
            <a:r>
              <a:rPr lang="ar-SA" sz="2800" dirty="0"/>
              <a:t/>
            </a:r>
            <a:br>
              <a:rPr lang="ar-SA" sz="2800" dirty="0"/>
            </a:br>
            <a:r>
              <a:rPr lang="ar-SA" sz="2800" dirty="0" smtClean="0"/>
              <a:t/>
            </a:r>
            <a:br>
              <a:rPr lang="ar-SA" sz="2800" dirty="0" smtClean="0"/>
            </a:br>
            <a:r>
              <a:rPr lang="ar-SA" sz="2800" dirty="0"/>
              <a:t/>
            </a:r>
            <a:br>
              <a:rPr lang="ar-SA" sz="2800" dirty="0"/>
            </a:br>
            <a:r>
              <a:rPr lang="ar-SA" sz="2800" dirty="0" smtClean="0"/>
              <a:t/>
            </a:r>
            <a:br>
              <a:rPr lang="ar-SA" sz="2800" dirty="0" smtClean="0"/>
            </a:br>
            <a:r>
              <a:rPr lang="ar-SA" sz="2800" dirty="0"/>
              <a:t/>
            </a:r>
            <a:br>
              <a:rPr lang="ar-SA" sz="2800" dirty="0"/>
            </a:br>
            <a:r>
              <a:rPr lang="ar-SA" sz="2800" dirty="0" smtClean="0"/>
              <a:t/>
            </a:r>
            <a:br>
              <a:rPr lang="ar-SA" sz="2800" dirty="0" smtClean="0"/>
            </a:br>
            <a:r>
              <a:rPr lang="ar-SA" sz="2800" dirty="0"/>
              <a:t/>
            </a:r>
            <a:br>
              <a:rPr lang="ar-SA" sz="2800" dirty="0"/>
            </a:br>
            <a:r>
              <a:rPr lang="ar-SA" sz="2800" dirty="0" smtClean="0"/>
              <a:t>ك</a:t>
            </a:r>
            <a:endParaRPr lang="ar-IQ" sz="2800" dirty="0"/>
          </a:p>
        </p:txBody>
      </p:sp>
    </p:spTree>
    <p:extLst>
      <p:ext uri="{BB962C8B-B14F-4D97-AF65-F5344CB8AC3E}">
        <p14:creationId xmlns:p14="http://schemas.microsoft.com/office/powerpoint/2010/main" val="111680721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457200" y="274638"/>
            <a:ext cx="8229600" cy="6322714"/>
          </a:xfrm>
        </p:spPr>
        <p:txBody>
          <a:bodyPr>
            <a:normAutofit/>
          </a:bodyPr>
          <a:lstStyle/>
          <a:p>
            <a:r>
              <a:rPr lang="ar-SA" b="1" dirty="0"/>
              <a:t>(2) الأسبقية بين الملوك ورؤساء الدول</a:t>
            </a:r>
            <a:r>
              <a:rPr lang="ar-SA" b="1" dirty="0" smtClean="0"/>
              <a:t>:</a:t>
            </a:r>
            <a:r>
              <a:rPr lang="en-US" b="1" dirty="0" smtClean="0"/>
              <a:t/>
            </a:r>
            <a:br>
              <a:rPr lang="en-US" b="1" dirty="0" smtClean="0"/>
            </a:br>
            <a:r>
              <a:rPr lang="en-US" dirty="0"/>
              <a:t/>
            </a:r>
            <a:br>
              <a:rPr lang="en-US" dirty="0"/>
            </a:br>
            <a:r>
              <a:rPr lang="ar-SA" dirty="0"/>
              <a:t>بصفة عامة لا توجد قواعد ثابتة تحدد الأسبقية بين الملوك أو رؤساء الدول عند اجتماعهم في مكان واحد، ولكن إذا اجتمع رئيساً دولتين فإن الرئيس المضيف يعطى الأسبقية للرئيس الضيف ، أما إذا اجتمع عدد أكبر من الرؤساء في مكان واحد فيمكن تحديد الأسبقية فيما بينهم طبقاً لإحدى القواعد التالية:</a:t>
            </a:r>
            <a:endParaRPr lang="ar-IQ" dirty="0"/>
          </a:p>
        </p:txBody>
      </p:sp>
    </p:spTree>
    <p:extLst>
      <p:ext uri="{BB962C8B-B14F-4D97-AF65-F5344CB8AC3E}">
        <p14:creationId xmlns:p14="http://schemas.microsoft.com/office/powerpoint/2010/main" val="2105903621"/>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3"/>
          <p:cNvSpPr>
            <a:spLocks noGrp="1"/>
          </p:cNvSpPr>
          <p:nvPr>
            <p:ph type="title"/>
          </p:nvPr>
        </p:nvSpPr>
        <p:spPr>
          <a:xfrm>
            <a:off x="457200" y="274638"/>
            <a:ext cx="8229600" cy="6178698"/>
          </a:xfrm>
        </p:spPr>
        <p:txBody>
          <a:bodyPr>
            <a:normAutofit/>
          </a:bodyPr>
          <a:lstStyle/>
          <a:p>
            <a:r>
              <a:rPr lang="ar-SA" dirty="0"/>
              <a:t>(</a:t>
            </a:r>
            <a:r>
              <a:rPr lang="ar-SA" b="1" dirty="0"/>
              <a:t>3) الأسبقية بين رؤساء البعثات الدبلوماسية:</a:t>
            </a:r>
            <a:r>
              <a:rPr lang="en-US" dirty="0"/>
              <a:t/>
            </a:r>
            <a:br>
              <a:rPr lang="en-US" dirty="0"/>
            </a:br>
            <a:r>
              <a:rPr lang="ar-SA" dirty="0"/>
              <a:t>(</a:t>
            </a:r>
            <a:r>
              <a:rPr lang="ar-SA" b="1" dirty="0"/>
              <a:t>4) الأسبقية بين رؤساء البعثات القنصلية.</a:t>
            </a:r>
            <a:r>
              <a:rPr lang="en-US" dirty="0"/>
              <a:t> </a:t>
            </a:r>
            <a:r>
              <a:rPr lang="ar-SA" b="1" dirty="0"/>
              <a:t>5) أسبقية المناسبات:</a:t>
            </a:r>
            <a:r>
              <a:rPr lang="en-US" dirty="0"/>
              <a:t/>
            </a:r>
            <a:br>
              <a:rPr lang="en-US" dirty="0"/>
            </a:br>
            <a:r>
              <a:rPr lang="ar-SA" dirty="0"/>
              <a:t>* الأسبقية في السيرة</a:t>
            </a:r>
            <a:r>
              <a:rPr lang="en-US" dirty="0"/>
              <a:t/>
            </a:r>
            <a:br>
              <a:rPr lang="en-US" dirty="0"/>
            </a:br>
            <a:r>
              <a:rPr lang="ar-SA" dirty="0"/>
              <a:t>* الأسبقية في ركوب السيارة</a:t>
            </a:r>
            <a:r>
              <a:rPr lang="en-US" dirty="0"/>
              <a:t/>
            </a:r>
            <a:br>
              <a:rPr lang="en-US" dirty="0"/>
            </a:br>
            <a:r>
              <a:rPr lang="ar-SA" dirty="0"/>
              <a:t>* الأسبقية في الحفلات الخطابية</a:t>
            </a:r>
            <a:r>
              <a:rPr lang="en-US" dirty="0"/>
              <a:t/>
            </a:r>
            <a:br>
              <a:rPr lang="en-US" dirty="0"/>
            </a:br>
            <a:r>
              <a:rPr lang="ar-SA" dirty="0"/>
              <a:t>(</a:t>
            </a:r>
            <a:r>
              <a:rPr lang="ar-SA" b="1" dirty="0"/>
              <a:t>6) الأسبقية في المجاملات:               </a:t>
            </a:r>
            <a:r>
              <a:rPr lang="en-US" dirty="0"/>
              <a:t/>
            </a:r>
            <a:br>
              <a:rPr lang="en-US" dirty="0"/>
            </a:br>
            <a:r>
              <a:rPr lang="ar-SA" dirty="0"/>
              <a:t>(</a:t>
            </a:r>
            <a:r>
              <a:rPr lang="ar-SA" b="1" dirty="0"/>
              <a:t>7) الأسبقية في الحفلات والمآدب:</a:t>
            </a:r>
            <a:endParaRPr lang="ar-IQ" dirty="0"/>
          </a:p>
        </p:txBody>
      </p:sp>
    </p:spTree>
    <p:extLst>
      <p:ext uri="{BB962C8B-B14F-4D97-AF65-F5344CB8AC3E}">
        <p14:creationId xmlns:p14="http://schemas.microsoft.com/office/powerpoint/2010/main" val="1743416224"/>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179512" y="274638"/>
            <a:ext cx="8640960" cy="6322714"/>
          </a:xfrm>
        </p:spPr>
        <p:txBody>
          <a:bodyPr>
            <a:normAutofit fontScale="90000"/>
          </a:bodyPr>
          <a:lstStyle/>
          <a:p>
            <a:pPr indent="625475" algn="r">
              <a:tabLst>
                <a:tab pos="182563" algn="l"/>
              </a:tabLst>
            </a:pPr>
            <a:r>
              <a:rPr lang="ar-IQ" sz="3600" dirty="0"/>
              <a:t/>
            </a:r>
            <a:br>
              <a:rPr lang="ar-IQ" sz="3600" dirty="0"/>
            </a:br>
            <a:r>
              <a:rPr lang="ar-IQ" sz="3600" dirty="0" smtClean="0"/>
              <a:t>  </a:t>
            </a:r>
            <a:br>
              <a:rPr lang="ar-IQ" sz="3600" dirty="0" smtClean="0"/>
            </a:br>
            <a:r>
              <a:rPr lang="ar-IQ" sz="3600" dirty="0"/>
              <a:t> </a:t>
            </a:r>
            <a:r>
              <a:rPr lang="ar-SA" sz="3600" dirty="0" smtClean="0">
                <a:latin typeface="Simplified Arabic" pitchFamily="18" charset="-78"/>
                <a:cs typeface="Simplified Arabic" pitchFamily="18" charset="-78"/>
              </a:rPr>
              <a:t>(1</a:t>
            </a:r>
            <a:r>
              <a:rPr lang="ar-SA" sz="3600" dirty="0">
                <a:latin typeface="Simplified Arabic" pitchFamily="18" charset="-78"/>
                <a:cs typeface="Simplified Arabic" pitchFamily="18" charset="-78"/>
              </a:rPr>
              <a:t>) تاريخ التاج (أقدمية الجلوس على العرش</a:t>
            </a:r>
            <a:r>
              <a:rPr lang="ar-SA" sz="3600" dirty="0" smtClean="0">
                <a:latin typeface="Simplified Arabic" pitchFamily="18" charset="-78"/>
                <a:cs typeface="Simplified Arabic" pitchFamily="18" charset="-78"/>
              </a:rPr>
              <a:t>).          </a:t>
            </a:r>
            <a:r>
              <a:rPr lang="ar-IQ" sz="3600" dirty="0">
                <a:latin typeface="Simplified Arabic" pitchFamily="18" charset="-78"/>
                <a:cs typeface="Simplified Arabic" pitchFamily="18" charset="-78"/>
              </a:rPr>
              <a:t/>
            </a:r>
            <a:br>
              <a:rPr lang="ar-IQ" sz="3600" dirty="0">
                <a:latin typeface="Simplified Arabic" pitchFamily="18" charset="-78"/>
                <a:cs typeface="Simplified Arabic" pitchFamily="18" charset="-78"/>
              </a:rPr>
            </a:br>
            <a:r>
              <a:rPr lang="ar-SA" sz="3600" dirty="0" smtClean="0">
                <a:latin typeface="Simplified Arabic" pitchFamily="18" charset="-78"/>
                <a:cs typeface="Simplified Arabic" pitchFamily="18" charset="-78"/>
              </a:rPr>
              <a:t> (2</a:t>
            </a:r>
            <a:r>
              <a:rPr lang="ar-SA" sz="3600" dirty="0">
                <a:latin typeface="Simplified Arabic" pitchFamily="18" charset="-78"/>
                <a:cs typeface="Simplified Arabic" pitchFamily="18" charset="-78"/>
              </a:rPr>
              <a:t>) تاريخ تولى الحكم</a:t>
            </a:r>
            <a:r>
              <a:rPr lang="ar-SA" sz="3600" dirty="0" smtClean="0">
                <a:latin typeface="Simplified Arabic" pitchFamily="18" charset="-78"/>
                <a:cs typeface="Simplified Arabic" pitchFamily="18" charset="-78"/>
              </a:rPr>
              <a:t>.</a:t>
            </a:r>
            <a:r>
              <a:rPr lang="en-US" sz="3600" dirty="0">
                <a:latin typeface="Simplified Arabic" pitchFamily="18" charset="-78"/>
                <a:cs typeface="Simplified Arabic" pitchFamily="18" charset="-78"/>
              </a:rPr>
              <a:t/>
            </a:r>
            <a:br>
              <a:rPr lang="en-US" sz="3600" dirty="0">
                <a:latin typeface="Simplified Arabic" pitchFamily="18" charset="-78"/>
                <a:cs typeface="Simplified Arabic" pitchFamily="18" charset="-78"/>
              </a:rPr>
            </a:br>
            <a:r>
              <a:rPr lang="ar-SA" sz="3600" dirty="0" smtClean="0">
                <a:latin typeface="Simplified Arabic" pitchFamily="18" charset="-78"/>
                <a:cs typeface="Simplified Arabic" pitchFamily="18" charset="-78"/>
              </a:rPr>
              <a:t> ( 3</a:t>
            </a:r>
            <a:r>
              <a:rPr lang="ar-SA" sz="3600" dirty="0">
                <a:latin typeface="Simplified Arabic" pitchFamily="18" charset="-78"/>
                <a:cs typeface="Simplified Arabic" pitchFamily="18" charset="-78"/>
              </a:rPr>
              <a:t>) الحروف الأبجدية لأسماء الدول (وهي أنسب الطرق</a:t>
            </a:r>
            <a:r>
              <a:rPr lang="ar-SA" sz="3600" dirty="0" smtClean="0">
                <a:latin typeface="Simplified Arabic" pitchFamily="18" charset="-78"/>
                <a:cs typeface="Simplified Arabic" pitchFamily="18" charset="-78"/>
              </a:rPr>
              <a:t>).</a:t>
            </a:r>
            <a:r>
              <a:rPr lang="en-US" sz="3600" dirty="0">
                <a:latin typeface="Simplified Arabic" pitchFamily="18" charset="-78"/>
                <a:cs typeface="Simplified Arabic" pitchFamily="18" charset="-78"/>
              </a:rPr>
              <a:t/>
            </a:r>
            <a:br>
              <a:rPr lang="en-US" sz="3600" dirty="0">
                <a:latin typeface="Simplified Arabic" pitchFamily="18" charset="-78"/>
                <a:cs typeface="Simplified Arabic" pitchFamily="18" charset="-78"/>
              </a:rPr>
            </a:br>
            <a:r>
              <a:rPr lang="ar-SA" sz="3600" dirty="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(4</a:t>
            </a:r>
            <a:r>
              <a:rPr lang="ar-SA" sz="3600" dirty="0">
                <a:latin typeface="Simplified Arabic" pitchFamily="18" charset="-78"/>
                <a:cs typeface="Simplified Arabic" pitchFamily="18" charset="-78"/>
              </a:rPr>
              <a:t>) التناوب بحيث يتقدم كل منهم على زملائه في اجتماع </a:t>
            </a:r>
            <a:r>
              <a:rPr lang="ar-SA" sz="3600" dirty="0" smtClean="0">
                <a:latin typeface="Simplified Arabic" pitchFamily="18" charset="-78"/>
                <a:cs typeface="Simplified Arabic" pitchFamily="18" charset="-78"/>
              </a:rPr>
              <a:t>من</a:t>
            </a:r>
            <a:r>
              <a:rPr lang="en-US" sz="3600" dirty="0" smtClean="0">
                <a:latin typeface="Simplified Arabic" pitchFamily="18" charset="-78"/>
                <a:cs typeface="Simplified Arabic" pitchFamily="18" charset="-78"/>
              </a:rPr>
              <a:t/>
            </a:r>
            <a:br>
              <a:rPr lang="en-US" sz="3600" dirty="0" smtClean="0">
                <a:latin typeface="Simplified Arabic" pitchFamily="18" charset="-78"/>
                <a:cs typeface="Simplified Arabic" pitchFamily="18" charset="-78"/>
              </a:rPr>
            </a:br>
            <a:r>
              <a:rPr lang="ar-IQ" sz="3600" dirty="0" smtClean="0">
                <a:latin typeface="Simplified Arabic" pitchFamily="18" charset="-78"/>
                <a:cs typeface="Simplified Arabic" pitchFamily="18" charset="-78"/>
              </a:rPr>
              <a:t> </a:t>
            </a:r>
            <a:r>
              <a:rPr lang="en-US" sz="36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الاجتماعات</a:t>
            </a:r>
            <a:r>
              <a:rPr lang="ar-SA" sz="3600" dirty="0">
                <a:latin typeface="Simplified Arabic" pitchFamily="18" charset="-78"/>
                <a:cs typeface="Simplified Arabic" pitchFamily="18" charset="-78"/>
              </a:rPr>
              <a:t>،</a:t>
            </a:r>
            <a:r>
              <a:rPr lang="en-US" sz="36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أو </a:t>
            </a:r>
            <a:r>
              <a:rPr lang="ar-SA" sz="3600" dirty="0">
                <a:latin typeface="Simplified Arabic" pitchFamily="18" charset="-78"/>
                <a:cs typeface="Simplified Arabic" pitchFamily="18" charset="-78"/>
              </a:rPr>
              <a:t>حفل من الحفلات.</a:t>
            </a:r>
            <a:r>
              <a:rPr lang="en-US" sz="3600" dirty="0">
                <a:latin typeface="Simplified Arabic" pitchFamily="18" charset="-78"/>
                <a:cs typeface="Simplified Arabic" pitchFamily="18" charset="-78"/>
              </a:rPr>
              <a:t/>
            </a:r>
            <a:br>
              <a:rPr lang="en-US" sz="3600" dirty="0">
                <a:latin typeface="Simplified Arabic" pitchFamily="18" charset="-78"/>
                <a:cs typeface="Simplified Arabic" pitchFamily="18" charset="-78"/>
              </a:rPr>
            </a:br>
            <a:r>
              <a:rPr lang="ar-IQ" sz="3600" dirty="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 </a:t>
            </a:r>
            <a:r>
              <a:rPr lang="ar-SA" sz="3600" dirty="0">
                <a:latin typeface="Simplified Arabic" pitchFamily="18" charset="-78"/>
                <a:cs typeface="Simplified Arabic" pitchFamily="18" charset="-78"/>
              </a:rPr>
              <a:t>5) وفقاً للتقدم في السن، فالأكبر سناً يسبق الأحداث سناً</a:t>
            </a:r>
            <a:r>
              <a:rPr lang="ar-SA" sz="3600" dirty="0" smtClean="0">
                <a:latin typeface="Simplified Arabic" pitchFamily="18" charset="-78"/>
                <a:cs typeface="Simplified Arabic" pitchFamily="18" charset="-78"/>
              </a:rPr>
              <a:t>.</a:t>
            </a:r>
            <a:r>
              <a:rPr lang="en-US" sz="3600" dirty="0">
                <a:latin typeface="Simplified Arabic" pitchFamily="18" charset="-78"/>
                <a:cs typeface="Simplified Arabic" pitchFamily="18" charset="-78"/>
              </a:rPr>
              <a:t/>
            </a:r>
            <a:br>
              <a:rPr lang="en-US" sz="3600" dirty="0">
                <a:latin typeface="Simplified Arabic" pitchFamily="18" charset="-78"/>
                <a:cs typeface="Simplified Arabic" pitchFamily="18" charset="-78"/>
              </a:rPr>
            </a:br>
            <a:r>
              <a:rPr lang="ar-SA" sz="3600" dirty="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(6</a:t>
            </a:r>
            <a:r>
              <a:rPr lang="ar-SA" sz="3600" dirty="0">
                <a:latin typeface="Simplified Arabic" pitchFamily="18" charset="-78"/>
                <a:cs typeface="Simplified Arabic" pitchFamily="18" charset="-78"/>
              </a:rPr>
              <a:t>) الاتفاق المسبق بعدم وجود أسبقية بينهم، وإن </a:t>
            </a:r>
            <a:r>
              <a:rPr lang="ar-SA" sz="3600" dirty="0" smtClean="0">
                <a:latin typeface="Simplified Arabic" pitchFamily="18" charset="-78"/>
                <a:cs typeface="Simplified Arabic" pitchFamily="18" charset="-78"/>
              </a:rPr>
              <a:t>مواضعهم</a:t>
            </a:r>
            <a:r>
              <a:rPr lang="ar-IQ" sz="3600" dirty="0" smtClean="0">
                <a:latin typeface="Simplified Arabic" pitchFamily="18" charset="-78"/>
                <a:cs typeface="Simplified Arabic" pitchFamily="18" charset="-78"/>
              </a:rPr>
              <a:t/>
            </a:r>
            <a:br>
              <a:rPr lang="ar-IQ" sz="3600" dirty="0" smtClean="0">
                <a:latin typeface="Simplified Arabic" pitchFamily="18" charset="-78"/>
                <a:cs typeface="Simplified Arabic" pitchFamily="18" charset="-78"/>
              </a:rPr>
            </a:br>
            <a:r>
              <a:rPr lang="ar-IQ" sz="36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متساوية.</a:t>
            </a:r>
            <a:r>
              <a:rPr lang="ar-IQ" sz="3600" dirty="0" smtClean="0">
                <a:latin typeface="Simplified Arabic" pitchFamily="18" charset="-78"/>
                <a:cs typeface="Simplified Arabic" pitchFamily="18" charset="-78"/>
              </a:rPr>
              <a:t/>
            </a:r>
            <a:br>
              <a:rPr lang="ar-IQ" sz="3600" dirty="0" smtClean="0">
                <a:latin typeface="Simplified Arabic" pitchFamily="18" charset="-78"/>
                <a:cs typeface="Simplified Arabic" pitchFamily="18" charset="-78"/>
              </a:rPr>
            </a:br>
            <a:r>
              <a:rPr lang="ar-IQ" sz="36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وفي </a:t>
            </a:r>
            <a:r>
              <a:rPr lang="ar-SA" sz="3600" dirty="0">
                <a:latin typeface="Simplified Arabic" pitchFamily="18" charset="-78"/>
                <a:cs typeface="Simplified Arabic" pitchFamily="18" charset="-78"/>
              </a:rPr>
              <a:t>أغلب الأحوال يكون القرار في مثل هذه المناسبات لرئيس </a:t>
            </a:r>
            <a:r>
              <a:rPr lang="ar-IQ" sz="3600" dirty="0" smtClean="0">
                <a:latin typeface="Simplified Arabic" pitchFamily="18" charset="-78"/>
                <a:cs typeface="Simplified Arabic" pitchFamily="18" charset="-78"/>
              </a:rPr>
              <a:t>   </a:t>
            </a:r>
            <a:r>
              <a:rPr lang="ar-SA" sz="3600" dirty="0" smtClean="0">
                <a:latin typeface="Simplified Arabic" pitchFamily="18" charset="-78"/>
                <a:cs typeface="Simplified Arabic" pitchFamily="18" charset="-78"/>
              </a:rPr>
              <a:t>الدولة </a:t>
            </a:r>
            <a:r>
              <a:rPr lang="ar-SA" sz="3600" dirty="0">
                <a:latin typeface="Simplified Arabic" pitchFamily="18" charset="-78"/>
                <a:cs typeface="Simplified Arabic" pitchFamily="18" charset="-78"/>
              </a:rPr>
              <a:t>المضيفة</a:t>
            </a:r>
            <a:r>
              <a:rPr lang="ar-SA" sz="3600" dirty="0" smtClean="0">
                <a:latin typeface="Simplified Arabic" pitchFamily="18" charset="-78"/>
                <a:cs typeface="Simplified Arabic" pitchFamily="18" charset="-78"/>
              </a:rPr>
              <a:t>.</a:t>
            </a:r>
            <a:r>
              <a:rPr lang="en-US" sz="3600" dirty="0" smtClean="0"/>
              <a:t/>
            </a:r>
            <a:br>
              <a:rPr lang="en-US" sz="3600" dirty="0" smtClean="0"/>
            </a:br>
            <a:r>
              <a:rPr lang="en-US" sz="3200" dirty="0"/>
              <a:t/>
            </a:r>
            <a:br>
              <a:rPr lang="en-US" sz="3200" dirty="0"/>
            </a:br>
            <a:r>
              <a:rPr lang="ar-SA" sz="3200" dirty="0"/>
              <a:t> </a:t>
            </a:r>
            <a:r>
              <a:rPr lang="ar-SA" sz="3200" b="1" dirty="0" smtClean="0"/>
              <a:t/>
            </a:r>
            <a:br>
              <a:rPr lang="ar-SA" sz="3200" b="1" dirty="0" smtClean="0"/>
            </a:br>
            <a:endParaRPr lang="ar-IQ" sz="3600" dirty="0"/>
          </a:p>
        </p:txBody>
      </p:sp>
    </p:spTree>
    <p:extLst>
      <p:ext uri="{BB962C8B-B14F-4D97-AF65-F5344CB8AC3E}">
        <p14:creationId xmlns:p14="http://schemas.microsoft.com/office/powerpoint/2010/main" val="213684011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18961957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93</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Simplified Arabic</vt:lpstr>
      <vt:lpstr>Times New Roman</vt:lpstr>
      <vt:lpstr>سمة Office</vt:lpstr>
      <vt:lpstr>  أعداد  ليلى جواد المسعودي</vt:lpstr>
      <vt:lpstr>PowerPoint Presentation</vt:lpstr>
      <vt:lpstr>   </vt:lpstr>
      <vt:lpstr>        نعرض فيما يلي لنظام الأسبقية.  (1) الأسبقية بين الدول: تحدد الأسبقية بين الدول كاملة السيادة في المناسبات المختلفة التي تمثل فيها هذه الدول طبقاً لإحدى الطرق التالية:  * طريقة التناوب. * طريقة القرعة. * الطريقة الأبجدية.         ك</vt:lpstr>
      <vt:lpstr>(2) الأسبقية بين الملوك ورؤساء الدول:  بصفة عامة لا توجد قواعد ثابتة تحدد الأسبقية بين الملوك أو رؤساء الدول عند اجتماعهم في مكان واحد، ولكن إذا اجتمع رئيساً دولتين فإن الرئيس المضيف يعطى الأسبقية للرئيس الضيف ، أما إذا اجتمع عدد أكبر من الرؤساء في مكان واحد فيمكن تحديد الأسبقية فيما بينهم طبقاً لإحدى القواعد التالية:</vt:lpstr>
      <vt:lpstr>(3) الأسبقية بين رؤساء البعثات الدبلوماسية: (4) الأسبقية بين رؤساء البعثات القنصلية. 5) أسبقية المناسبات: * الأسبقية في السيرة * الأسبقية في ركوب السيارة * الأسبقية في الحفلات الخطابية (6) الأسبقية في المجاملات:                (7) الأسبقية في الحفلات والمآدب:</vt:lpstr>
      <vt:lpstr>     (1) تاريخ التاج (أقدمية الجلوس على العرش).            (2) تاريخ تولى الحكم.  ( 3) الحروف الأبجدية لأسماء الدول (وهي أنسب الطرق).  (4) التناوب بحيث يتقدم كل منهم على زملائه في اجتماع من      الاجتماعات، أو حفل من الحفلات.  ( 5) وفقاً للتقدم في السن، فالأكبر سناً يسبق الأحداث سناً.  (6) الاتفاق المسبق بعدم وجود أسبقية بينهم، وإن مواضعهم        متساوية.    وفي أغلب الأحوال يكون القرار في مثل هذه المناسبات لرئيس    الدولة المضيفة.    </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276</cp:revision>
  <dcterms:created xsi:type="dcterms:W3CDTF">2015-11-26T22:12:01Z</dcterms:created>
  <dcterms:modified xsi:type="dcterms:W3CDTF">2019-10-24T07:13:59Z</dcterms:modified>
</cp:coreProperties>
</file>