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77" r:id="rId2"/>
    <p:sldId id="289" r:id="rId3"/>
    <p:sldId id="314" r:id="rId4"/>
    <p:sldId id="315" r:id="rId5"/>
    <p:sldId id="332" r:id="rId6"/>
    <p:sldId id="342"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824" autoAdjust="0"/>
    <p:restoredTop sz="94600" autoAdjust="0"/>
  </p:normalViewPr>
  <p:slideViewPr>
    <p:cSldViewPr>
      <p:cViewPr varScale="1">
        <p:scale>
          <a:sx n="42" d="100"/>
          <a:sy n="42" d="100"/>
        </p:scale>
        <p:origin x="894" y="60"/>
      </p:cViewPr>
      <p:guideLst>
        <p:guide orient="horz" pos="2160"/>
        <p:guide pos="2880"/>
      </p:guideLst>
    </p:cSldViewPr>
  </p:slideViewPr>
  <p:outlineViewPr>
    <p:cViewPr>
      <p:scale>
        <a:sx n="33" d="100"/>
        <a:sy n="33" d="100"/>
      </p:scale>
      <p:origin x="0" y="16572"/>
    </p:cViewPr>
  </p:outlineViewPr>
  <p:notesTextViewPr>
    <p:cViewPr>
      <p:scale>
        <a:sx n="100" d="100"/>
        <a:sy n="100" d="100"/>
      </p:scale>
      <p:origin x="0" y="0"/>
    </p:cViewPr>
  </p:notesTextViewPr>
  <p:sorterViewPr>
    <p:cViewPr>
      <p:scale>
        <a:sx n="89" d="100"/>
        <a:sy n="89"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8FB572-30FC-4ED3-A968-E44D3A2CE3C6}" type="datetimeFigureOut">
              <a:rPr lang="ar-IQ" smtClean="0"/>
              <a:t>25/02/1441</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456E9D7-729F-42E6-A2C8-1D31FDA1629A}" type="slidenum">
              <a:rPr lang="ar-IQ" smtClean="0"/>
              <a:t>‹#›</a:t>
            </a:fld>
            <a:endParaRPr lang="ar-IQ" dirty="0"/>
          </a:p>
        </p:txBody>
      </p:sp>
    </p:spTree>
    <p:extLst>
      <p:ext uri="{BB962C8B-B14F-4D97-AF65-F5344CB8AC3E}">
        <p14:creationId xmlns:p14="http://schemas.microsoft.com/office/powerpoint/2010/main" val="12515207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طريقة_فن_التعامل_مع_النا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212976"/>
            <a:ext cx="9143998" cy="36450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Autofit/>
          </a:bodyPr>
          <a:lstStyle/>
          <a:p>
            <a:pPr lvl="0"/>
            <a:r>
              <a:rPr lang="ar-SA" sz="3600" b="1" i="1" dirty="0" smtClean="0">
                <a:solidFill>
                  <a:schemeClr val="bg1"/>
                </a:solidFill>
              </a:rPr>
              <a:t/>
            </a:r>
            <a:br>
              <a:rPr lang="ar-SA" sz="3600" b="1" i="1" dirty="0" smtClean="0">
                <a:solidFill>
                  <a:schemeClr val="bg1"/>
                </a:solidFill>
              </a:rPr>
            </a:br>
            <a:r>
              <a:rPr lang="ar-SA" sz="3600" b="1" i="1" dirty="0">
                <a:solidFill>
                  <a:schemeClr val="bg1"/>
                </a:solidFill>
              </a:rPr>
              <a:t/>
            </a:r>
            <a:br>
              <a:rPr lang="ar-SA" sz="3600" b="1" i="1" dirty="0">
                <a:solidFill>
                  <a:schemeClr val="bg1"/>
                </a:solidFill>
              </a:rPr>
            </a:br>
            <a:r>
              <a:rPr lang="ar-SA" sz="2800" b="1" dirty="0">
                <a:solidFill>
                  <a:schemeClr val="bg1"/>
                </a:solidFill>
              </a:rPr>
              <a:t>أعداد </a:t>
            </a:r>
            <a:r>
              <a:rPr lang="ar-SA" sz="2800" b="1" dirty="0" smtClean="0">
                <a:solidFill>
                  <a:schemeClr val="bg1"/>
                </a:solidFill>
              </a:rPr>
              <a:t/>
            </a:r>
            <a:br>
              <a:rPr lang="ar-SA" sz="2800" b="1" dirty="0" smtClean="0">
                <a:solidFill>
                  <a:schemeClr val="bg1"/>
                </a:solidFill>
              </a:rPr>
            </a:br>
            <a:r>
              <a:rPr lang="ar-SA" sz="2800" b="1" dirty="0" smtClean="0">
                <a:solidFill>
                  <a:schemeClr val="bg1"/>
                </a:solidFill>
              </a:rPr>
              <a:t>ليلى </a:t>
            </a:r>
            <a:r>
              <a:rPr lang="ar-SA" sz="2800" b="1" dirty="0">
                <a:solidFill>
                  <a:schemeClr val="bg1"/>
                </a:solidFill>
              </a:rPr>
              <a:t>جواد المسعودي</a:t>
            </a:r>
            <a:endParaRPr lang="ar-IQ" sz="2800" dirty="0">
              <a:solidFill>
                <a:schemeClr val="bg1"/>
              </a:solidFill>
            </a:endParaRPr>
          </a:p>
        </p:txBody>
      </p:sp>
      <p:pic>
        <p:nvPicPr>
          <p:cNvPr id="10242" name="Picture 2" descr="D:\New folder (3)\13902641626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013" y="-181424"/>
            <a:ext cx="9143998" cy="3212976"/>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1475656" y="600117"/>
            <a:ext cx="6408712" cy="2431435"/>
          </a:xfrm>
          <a:prstGeom prst="rect">
            <a:avLst/>
          </a:prstGeom>
        </p:spPr>
        <p:txBody>
          <a:bodyPr wrap="square">
            <a:spAutoFit/>
          </a:bodyPr>
          <a:lstStyle/>
          <a:p>
            <a:pPr algn="ctr"/>
            <a:r>
              <a:rPr lang="ar-SA" sz="3200" b="1" i="1" dirty="0"/>
              <a:t>«إتيكيت التعامل الرسمي والاجتماعي</a:t>
            </a:r>
            <a:r>
              <a:rPr lang="en-US" sz="3200" b="1" i="1" dirty="0"/>
              <a:t>”</a:t>
            </a:r>
            <a:r>
              <a:rPr lang="ar-SA" sz="3200" b="1" i="1" dirty="0"/>
              <a:t/>
            </a:r>
            <a:br>
              <a:rPr lang="ar-SA" sz="3200" b="1" i="1" dirty="0"/>
            </a:br>
            <a:r>
              <a:rPr lang="ar-SA" sz="3200" b="1" i="1" dirty="0"/>
              <a:t>«التعامل مع الاخرين</a:t>
            </a:r>
            <a:r>
              <a:rPr lang="ar-SA" sz="3200" b="1" i="1" dirty="0" smtClean="0"/>
              <a:t>»</a:t>
            </a:r>
          </a:p>
          <a:p>
            <a:pPr algn="ctr"/>
            <a:endParaRPr lang="ar-SA" sz="3200" b="1" i="1" dirty="0" smtClean="0"/>
          </a:p>
          <a:p>
            <a:pPr algn="ctr"/>
            <a:r>
              <a:rPr lang="ar-SA" sz="2800" b="1" dirty="0" smtClean="0"/>
              <a:t>أعداد </a:t>
            </a:r>
          </a:p>
          <a:p>
            <a:pPr algn="ctr"/>
            <a:r>
              <a:rPr lang="ar-IQ" sz="2800" b="1" dirty="0" smtClean="0"/>
              <a:t>دكتورة مها العزاوي</a:t>
            </a:r>
            <a:endParaRPr lang="ar-IQ" sz="2800" b="1" dirty="0"/>
          </a:p>
        </p:txBody>
      </p:sp>
    </p:spTree>
    <p:extLst>
      <p:ext uri="{BB962C8B-B14F-4D97-AF65-F5344CB8AC3E}">
        <p14:creationId xmlns:p14="http://schemas.microsoft.com/office/powerpoint/2010/main" val="2535460629"/>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New folder (3)\bwsE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07904"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عنوان فرعي 3"/>
          <p:cNvSpPr>
            <a:spLocks noGrp="1"/>
          </p:cNvSpPr>
          <p:nvPr>
            <p:ph type="subTitle" idx="1"/>
          </p:nvPr>
        </p:nvSpPr>
        <p:spPr>
          <a:xfrm>
            <a:off x="2411760" y="3645024"/>
            <a:ext cx="6120680" cy="2376264"/>
          </a:xfrm>
        </p:spPr>
        <p:txBody>
          <a:bodyPr/>
          <a:lstStyle/>
          <a:p>
            <a:pPr algn="r"/>
            <a:r>
              <a:rPr lang="ar-SA" b="1" i="1" dirty="0" smtClean="0">
                <a:solidFill>
                  <a:schemeClr val="tx1"/>
                </a:solidFill>
              </a:rPr>
              <a:t>1- </a:t>
            </a:r>
            <a:r>
              <a:rPr lang="ar-SA" b="1" i="1" dirty="0">
                <a:solidFill>
                  <a:schemeClr val="tx1"/>
                </a:solidFill>
              </a:rPr>
              <a:t>المجاملة		2- البساطة</a:t>
            </a:r>
            <a:endParaRPr lang="en-US" b="1" i="1" dirty="0">
              <a:solidFill>
                <a:schemeClr val="tx1"/>
              </a:solidFill>
            </a:endParaRPr>
          </a:p>
          <a:p>
            <a:pPr algn="r"/>
            <a:r>
              <a:rPr lang="ar-SA" b="1" i="1" dirty="0">
                <a:solidFill>
                  <a:schemeClr val="tx1"/>
                </a:solidFill>
              </a:rPr>
              <a:t>3- الأسبقية		4- التقديم والتعارف</a:t>
            </a:r>
            <a:endParaRPr lang="en-US" b="1" i="1" dirty="0">
              <a:solidFill>
                <a:schemeClr val="tx1"/>
              </a:solidFill>
            </a:endParaRPr>
          </a:p>
          <a:p>
            <a:pPr algn="r"/>
            <a:r>
              <a:rPr lang="ar-SA" b="1" i="1" dirty="0">
                <a:solidFill>
                  <a:schemeClr val="tx1"/>
                </a:solidFill>
              </a:rPr>
              <a:t>5- المصافحة   	</a:t>
            </a:r>
            <a:r>
              <a:rPr lang="ar-SA" b="1" i="1" dirty="0" smtClean="0">
                <a:solidFill>
                  <a:schemeClr val="tx1"/>
                </a:solidFill>
              </a:rPr>
              <a:t>6- </a:t>
            </a:r>
            <a:r>
              <a:rPr lang="ar-SA" b="1" i="1" dirty="0">
                <a:solidFill>
                  <a:schemeClr val="tx1"/>
                </a:solidFill>
              </a:rPr>
              <a:t>بطاقات الزيارة</a:t>
            </a:r>
            <a:endParaRPr lang="en-US" b="1" i="1" dirty="0">
              <a:solidFill>
                <a:schemeClr val="tx1"/>
              </a:solidFill>
            </a:endParaRPr>
          </a:p>
          <a:p>
            <a:endParaRPr lang="ar-IQ" dirty="0"/>
          </a:p>
        </p:txBody>
      </p:sp>
      <p:sp>
        <p:nvSpPr>
          <p:cNvPr id="5" name="وسيلة شرح على شكل سحابة 4"/>
          <p:cNvSpPr/>
          <p:nvPr/>
        </p:nvSpPr>
        <p:spPr>
          <a:xfrm>
            <a:off x="3275856" y="188640"/>
            <a:ext cx="5256584" cy="2664296"/>
          </a:xfrm>
          <a:prstGeom prst="cloudCallout">
            <a:avLst/>
          </a:prstGeom>
        </p:spPr>
        <p:style>
          <a:lnRef idx="1">
            <a:schemeClr val="accent2"/>
          </a:lnRef>
          <a:fillRef idx="3">
            <a:schemeClr val="accent2"/>
          </a:fillRef>
          <a:effectRef idx="2">
            <a:schemeClr val="accent2"/>
          </a:effectRef>
          <a:fontRef idx="minor">
            <a:schemeClr val="lt1"/>
          </a:fontRef>
        </p:style>
        <p:txBody>
          <a:bodyPr rtlCol="1" anchor="ctr"/>
          <a:lstStyle/>
          <a:p>
            <a:r>
              <a:rPr lang="ar-SA" sz="3200" b="1" dirty="0">
                <a:solidFill>
                  <a:schemeClr val="tx1"/>
                </a:solidFill>
              </a:rPr>
              <a:t>ما هي أهم موضوعات إتيكيت التعامل الرسمي </a:t>
            </a:r>
            <a:r>
              <a:rPr lang="ar-SA" sz="3200" b="1" dirty="0" smtClean="0">
                <a:solidFill>
                  <a:schemeClr val="tx1"/>
                </a:solidFill>
              </a:rPr>
              <a:t>والاجتماعي</a:t>
            </a:r>
          </a:p>
        </p:txBody>
      </p:sp>
    </p:spTree>
    <p:extLst>
      <p:ext uri="{BB962C8B-B14F-4D97-AF65-F5344CB8AC3E}">
        <p14:creationId xmlns:p14="http://schemas.microsoft.com/office/powerpoint/2010/main" val="40170786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4339" name="Picture 3" descr="D:\New folder (3)\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0"/>
            <a:ext cx="2987824" cy="68579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251520" y="274638"/>
            <a:ext cx="5904656" cy="6322714"/>
          </a:xfrm>
        </p:spPr>
        <p:txBody>
          <a:bodyPr>
            <a:normAutofit/>
          </a:bodyPr>
          <a:lstStyle/>
          <a:p>
            <a:r>
              <a:rPr lang="ar-SA" sz="3600" b="1" i="1" dirty="0" smtClean="0"/>
              <a:t>«البساطة</a:t>
            </a:r>
            <a:r>
              <a:rPr lang="en-US" sz="3600" b="1" i="1" dirty="0" smtClean="0"/>
              <a:t>”</a:t>
            </a:r>
            <a:r>
              <a:rPr lang="en-US" sz="3600" b="1" dirty="0"/>
              <a:t/>
            </a:r>
            <a:br>
              <a:rPr lang="en-US" sz="3600" b="1" dirty="0"/>
            </a:br>
            <a:r>
              <a:rPr lang="ar-SA" sz="3600" b="1" dirty="0"/>
              <a:t/>
            </a:r>
            <a:br>
              <a:rPr lang="ar-SA" sz="3600" b="1" dirty="0"/>
            </a:br>
            <a:r>
              <a:rPr lang="ar-SA" sz="3600" b="1" dirty="0" smtClean="0"/>
              <a:t>"</a:t>
            </a:r>
            <a:r>
              <a:rPr lang="ar-SA" sz="3600" b="1" dirty="0"/>
              <a:t>من تواضع لله </a:t>
            </a:r>
            <a:r>
              <a:rPr lang="ar-SA" sz="3600" b="1" dirty="0" smtClean="0"/>
              <a:t>رفعه“</a:t>
            </a:r>
            <a:r>
              <a:rPr lang="en-US" sz="3600" b="1" dirty="0" smtClean="0"/>
              <a:t/>
            </a:r>
            <a:br>
              <a:rPr lang="en-US" sz="3600" b="1" dirty="0" smtClean="0"/>
            </a:br>
            <a:r>
              <a:rPr lang="ar-SA" sz="3600" dirty="0" smtClean="0"/>
              <a:t/>
            </a:r>
            <a:br>
              <a:rPr lang="ar-SA" sz="3600" dirty="0" smtClean="0"/>
            </a:br>
            <a:r>
              <a:rPr lang="ar-SA" sz="3600" dirty="0"/>
              <a:t>	تعتبر البساطة من أهم قواعد السلوك البشري، فهي السلوك الذي يمنحك القدرة على التعبير عن نفسك وتعريف الآخرين بسجاياك. " وتلك الدار الآخرة نجعلها للذين لا يريدون علوا في الأرض ولا فسادا والعاقبة للمتقين".</a:t>
            </a:r>
            <a:endParaRPr lang="ar-IQ" sz="3600" dirty="0"/>
          </a:p>
        </p:txBody>
      </p:sp>
    </p:spTree>
    <p:extLst>
      <p:ext uri="{BB962C8B-B14F-4D97-AF65-F5344CB8AC3E}">
        <p14:creationId xmlns:p14="http://schemas.microsoft.com/office/powerpoint/2010/main" val="244254302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251520" y="274638"/>
            <a:ext cx="8568952" cy="6178698"/>
          </a:xfrm>
        </p:spPr>
        <p:txBody>
          <a:bodyPr>
            <a:normAutofit fontScale="90000"/>
          </a:bodyPr>
          <a:lstStyle/>
          <a:p>
            <a:r>
              <a:rPr lang="ar-SA" sz="4000" dirty="0"/>
              <a:t/>
            </a:r>
            <a:br>
              <a:rPr lang="ar-SA" sz="4000" dirty="0"/>
            </a:br>
            <a:r>
              <a:rPr lang="ar-SA" sz="4000" dirty="0" smtClean="0"/>
              <a:t>فالأسلوب </a:t>
            </a:r>
            <a:r>
              <a:rPr lang="ar-SA" sz="4000" dirty="0"/>
              <a:t>البسيط يمكنك أن تعرض الحقيقة بصورة سارة، وتعطي انطباعا، جميلاً، وتوفر على نفسك البحث عن وسيلة معقدة تفرض فيها نفسك أو حاجتك، فالتحلي بالبساطة من الأمور المحببة في كثير من المناسبات، ولا يستطيع الإنسان أن يتبنى سلوكاً بسيطاً إلا إذا تخلص من عقدة الخجل وسيطرته، وتجدر الإشارة إلى عدم الخلط بين مسألة التخلص من الخجل باقتباس أسلوب جاف وفظ، لأن الإنسان في هذه الحالة يكون قد لجأ أسلوب فرض النفس، واستنفار غيظ الآخرين، واستغرابهم</a:t>
            </a:r>
            <a:r>
              <a:rPr lang="ar-SA" sz="4000" dirty="0" smtClean="0"/>
              <a:t>.</a:t>
            </a:r>
            <a:r>
              <a:rPr lang="en-US" dirty="0"/>
              <a:t/>
            </a:r>
            <a:br>
              <a:rPr lang="en-US" dirty="0"/>
            </a:br>
            <a:endParaRPr lang="ar-IQ" dirty="0"/>
          </a:p>
        </p:txBody>
      </p:sp>
    </p:spTree>
    <p:extLst>
      <p:ext uri="{BB962C8B-B14F-4D97-AF65-F5344CB8AC3E}">
        <p14:creationId xmlns:p14="http://schemas.microsoft.com/office/powerpoint/2010/main" val="3629685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457200" y="274638"/>
            <a:ext cx="8229600" cy="6466730"/>
          </a:xfrm>
        </p:spPr>
        <p:txBody>
          <a:bodyPr>
            <a:normAutofit/>
          </a:bodyPr>
          <a:lstStyle/>
          <a:p>
            <a:r>
              <a:rPr lang="ar-SA" dirty="0"/>
              <a:t>لذلك يجب أن يدرب الإنسان نفسه على البساطة، ولكن في إطار الاعتداد بالنفس والثقة بالذات، وأن يكون الإنسان صريحاً وواضحاً وإشاراته مرنه ومباشرة، وتعبر عن ذاته بعيداً عن الخجل المفتعل والحياء المصطنع أو التردد في عرض الأفكار، وكلما كان الإنسان صادقاً مع نفسه اكتسب احترام الآخرين.</a:t>
            </a:r>
            <a:endParaRPr lang="ar-IQ" dirty="0"/>
          </a:p>
        </p:txBody>
      </p:sp>
    </p:spTree>
    <p:extLst>
      <p:ext uri="{BB962C8B-B14F-4D97-AF65-F5344CB8AC3E}">
        <p14:creationId xmlns:p14="http://schemas.microsoft.com/office/powerpoint/2010/main" val="997599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6" name="Picture 2" descr="C:\Users\eye2\Video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8856984" cy="65527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5" descr="C:\Users\eye2\Videos\im-outta-here-bye-bye-smiley-emoticon.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583886"/>
            <a:ext cx="1047751" cy="962025"/>
          </a:xfrm>
          <a:prstGeom prst="rect">
            <a:avLst/>
          </a:prstGeom>
          <a:noFill/>
          <a:extLst>
            <a:ext uri="{909E8E84-426E-40DD-AFC4-6F175D3DCCD1}">
              <a14:hiddenFill xmlns:a14="http://schemas.microsoft.com/office/drawing/2010/main">
                <a:solidFill>
                  <a:srgbClr val="FFFFFF"/>
                </a:solidFill>
              </a14:hiddenFill>
            </a:ext>
          </a:extLst>
        </p:spPr>
      </p:pic>
      <p:sp>
        <p:nvSpPr>
          <p:cNvPr id="5" name="عنوان 4"/>
          <p:cNvSpPr>
            <a:spLocks noGrp="1"/>
          </p:cNvSpPr>
          <p:nvPr>
            <p:ph type="title"/>
          </p:nvPr>
        </p:nvSpPr>
        <p:spPr>
          <a:xfrm>
            <a:off x="457200" y="274638"/>
            <a:ext cx="8229600" cy="2434282"/>
          </a:xfrm>
        </p:spPr>
        <p:txBody>
          <a:bodyPr/>
          <a:lstStyle/>
          <a:p>
            <a:r>
              <a:rPr lang="ar-IQ" dirty="0" smtClean="0"/>
              <a:t>شكراً لحسن استماعكم </a:t>
            </a:r>
            <a:endParaRPr lang="ar-IQ" dirty="0"/>
          </a:p>
        </p:txBody>
      </p:sp>
    </p:spTree>
    <p:extLst>
      <p:ext uri="{BB962C8B-B14F-4D97-AF65-F5344CB8AC3E}">
        <p14:creationId xmlns:p14="http://schemas.microsoft.com/office/powerpoint/2010/main" val="189619573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TotalTime>
  <Words>73</Words>
  <Application>Microsoft Office PowerPoint</Application>
  <PresentationFormat>On-screen Show (4:3)</PresentationFormat>
  <Paragraphs>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سمة Office</vt:lpstr>
      <vt:lpstr>  أعداد  ليلى جواد المسعودي</vt:lpstr>
      <vt:lpstr>PowerPoint Presentation</vt:lpstr>
      <vt:lpstr>«البساطة”  "من تواضع لله رفعه“   تعتبر البساطة من أهم قواعد السلوك البشري، فهي السلوك الذي يمنحك القدرة على التعبير عن نفسك وتعريف الآخرين بسجاياك. " وتلك الدار الآخرة نجعلها للذين لا يريدون علوا في الأرض ولا فسادا والعاقبة للمتقين".</vt:lpstr>
      <vt:lpstr> فالأسلوب البسيط يمكنك أن تعرض الحقيقة بصورة سارة، وتعطي انطباعا، جميلاً، وتوفر على نفسك البحث عن وسيلة معقدة تفرض فيها نفسك أو حاجتك، فالتحلي بالبساطة من الأمور المحببة في كثير من المناسبات، ولا يستطيع الإنسان أن يتبنى سلوكاً بسيطاً إلا إذا تخلص من عقدة الخجل وسيطرته، وتجدر الإشارة إلى عدم الخلط بين مسألة التخلص من الخجل باقتباس أسلوب جاف وفظ، لأن الإنسان في هذه الحالة يكون قد لجأ أسلوب فرض النفس، واستنفار غيظ الآخرين، واستغرابهم. </vt:lpstr>
      <vt:lpstr>لذلك يجب أن يدرب الإنسان نفسه على البساطة، ولكن في إطار الاعتداد بالنفس والثقة بالذات، وأن يكون الإنسان صريحاً وواضحاً وإشاراته مرنه ومباشرة، وتعبر عن ذاته بعيداً عن الخجل المفتعل والحياء المصطنع أو التردد في عرض الأفكار، وكلما كان الإنسان صادقاً مع نفسه اكتسب احترام الآخرين.</vt:lpstr>
      <vt:lpstr>شكراً لحسن استماعكم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apple</dc:creator>
  <cp:lastModifiedBy>MAHA ALAZAWI</cp:lastModifiedBy>
  <cp:revision>276</cp:revision>
  <dcterms:created xsi:type="dcterms:W3CDTF">2015-11-26T22:12:01Z</dcterms:created>
  <dcterms:modified xsi:type="dcterms:W3CDTF">2019-10-24T07:09:57Z</dcterms:modified>
</cp:coreProperties>
</file>