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9"/>
  </p:notesMasterIdLst>
  <p:sldIdLst>
    <p:sldId id="277" r:id="rId2"/>
    <p:sldId id="289" r:id="rId3"/>
    <p:sldId id="319" r:id="rId4"/>
    <p:sldId id="337" r:id="rId5"/>
    <p:sldId id="310" r:id="rId6"/>
    <p:sldId id="329" r:id="rId7"/>
    <p:sldId id="342"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824" autoAdjust="0"/>
    <p:restoredTop sz="94600" autoAdjust="0"/>
  </p:normalViewPr>
  <p:slideViewPr>
    <p:cSldViewPr>
      <p:cViewPr varScale="1">
        <p:scale>
          <a:sx n="42" d="100"/>
          <a:sy n="42" d="100"/>
        </p:scale>
        <p:origin x="894" y="60"/>
      </p:cViewPr>
      <p:guideLst>
        <p:guide orient="horz" pos="2160"/>
        <p:guide pos="2880"/>
      </p:guideLst>
    </p:cSldViewPr>
  </p:slideViewPr>
  <p:outlineViewPr>
    <p:cViewPr>
      <p:scale>
        <a:sx n="33" d="100"/>
        <a:sy n="33" d="100"/>
      </p:scale>
      <p:origin x="0" y="16572"/>
    </p:cViewPr>
  </p:outlineViewPr>
  <p:notesTextViewPr>
    <p:cViewPr>
      <p:scale>
        <a:sx n="100" d="100"/>
        <a:sy n="100" d="100"/>
      </p:scale>
      <p:origin x="0" y="0"/>
    </p:cViewPr>
  </p:notesTextViewPr>
  <p:sorterViewPr>
    <p:cViewPr>
      <p:scale>
        <a:sx n="89" d="100"/>
        <a:sy n="89" d="100"/>
      </p:scale>
      <p:origin x="0" y="25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68FB572-30FC-4ED3-A968-E44D3A2CE3C6}" type="datetimeFigureOut">
              <a:rPr lang="ar-IQ" smtClean="0"/>
              <a:t>25/02/1441</a:t>
            </a:fld>
            <a:endParaRPr lang="ar-IQ"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456E9D7-729F-42E6-A2C8-1D31FDA1629A}" type="slidenum">
              <a:rPr lang="ar-IQ" smtClean="0"/>
              <a:t>‹#›</a:t>
            </a:fld>
            <a:endParaRPr lang="ar-IQ" dirty="0"/>
          </a:p>
        </p:txBody>
      </p:sp>
    </p:spTree>
    <p:extLst>
      <p:ext uri="{BB962C8B-B14F-4D97-AF65-F5344CB8AC3E}">
        <p14:creationId xmlns:p14="http://schemas.microsoft.com/office/powerpoint/2010/main" val="12515207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25/02/1441</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25/02/1441</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طريقة_فن_التعامل_مع_الناس.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3212976"/>
            <a:ext cx="9143998" cy="364502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عنوان 1"/>
          <p:cNvSpPr>
            <a:spLocks noGrp="1"/>
          </p:cNvSpPr>
          <p:nvPr>
            <p:ph type="title"/>
          </p:nvPr>
        </p:nvSpPr>
        <p:spPr/>
        <p:style>
          <a:lnRef idx="0">
            <a:schemeClr val="accent2"/>
          </a:lnRef>
          <a:fillRef idx="3">
            <a:schemeClr val="accent2"/>
          </a:fillRef>
          <a:effectRef idx="3">
            <a:schemeClr val="accent2"/>
          </a:effectRef>
          <a:fontRef idx="minor">
            <a:schemeClr val="lt1"/>
          </a:fontRef>
        </p:style>
        <p:txBody>
          <a:bodyPr>
            <a:noAutofit/>
          </a:bodyPr>
          <a:lstStyle/>
          <a:p>
            <a:pPr lvl="0"/>
            <a:r>
              <a:rPr lang="ar-SA" sz="3600" b="1" i="1" dirty="0" smtClean="0">
                <a:solidFill>
                  <a:schemeClr val="bg1"/>
                </a:solidFill>
              </a:rPr>
              <a:t/>
            </a:r>
            <a:br>
              <a:rPr lang="ar-SA" sz="3600" b="1" i="1" dirty="0" smtClean="0">
                <a:solidFill>
                  <a:schemeClr val="bg1"/>
                </a:solidFill>
              </a:rPr>
            </a:br>
            <a:r>
              <a:rPr lang="ar-SA" sz="3600" b="1" i="1" dirty="0">
                <a:solidFill>
                  <a:schemeClr val="bg1"/>
                </a:solidFill>
              </a:rPr>
              <a:t/>
            </a:r>
            <a:br>
              <a:rPr lang="ar-SA" sz="3600" b="1" i="1" dirty="0">
                <a:solidFill>
                  <a:schemeClr val="bg1"/>
                </a:solidFill>
              </a:rPr>
            </a:br>
            <a:r>
              <a:rPr lang="ar-SA" sz="2800" b="1" dirty="0">
                <a:solidFill>
                  <a:schemeClr val="bg1"/>
                </a:solidFill>
              </a:rPr>
              <a:t>أعداد </a:t>
            </a:r>
            <a:r>
              <a:rPr lang="ar-SA" sz="2800" b="1" dirty="0" smtClean="0">
                <a:solidFill>
                  <a:schemeClr val="bg1"/>
                </a:solidFill>
              </a:rPr>
              <a:t/>
            </a:r>
            <a:br>
              <a:rPr lang="ar-SA" sz="2800" b="1" dirty="0" smtClean="0">
                <a:solidFill>
                  <a:schemeClr val="bg1"/>
                </a:solidFill>
              </a:rPr>
            </a:br>
            <a:r>
              <a:rPr lang="ar-SA" sz="2800" b="1" dirty="0" smtClean="0">
                <a:solidFill>
                  <a:schemeClr val="bg1"/>
                </a:solidFill>
              </a:rPr>
              <a:t>ليلى </a:t>
            </a:r>
            <a:r>
              <a:rPr lang="ar-SA" sz="2800" b="1" dirty="0">
                <a:solidFill>
                  <a:schemeClr val="bg1"/>
                </a:solidFill>
              </a:rPr>
              <a:t>جواد المسعودي</a:t>
            </a:r>
            <a:endParaRPr lang="ar-IQ" sz="2800" dirty="0">
              <a:solidFill>
                <a:schemeClr val="bg1"/>
              </a:solidFill>
            </a:endParaRPr>
          </a:p>
        </p:txBody>
      </p:sp>
      <p:pic>
        <p:nvPicPr>
          <p:cNvPr id="10242" name="Picture 2" descr="D:\New folder (3)\139026416265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013" y="-181424"/>
            <a:ext cx="9143998" cy="3212976"/>
          </a:xfrm>
          <a:prstGeom prst="rect">
            <a:avLst/>
          </a:prstGeom>
          <a:noFill/>
          <a:extLst>
            <a:ext uri="{909E8E84-426E-40DD-AFC4-6F175D3DCCD1}">
              <a14:hiddenFill xmlns:a14="http://schemas.microsoft.com/office/drawing/2010/main">
                <a:solidFill>
                  <a:srgbClr val="FFFFFF"/>
                </a:solidFill>
              </a14:hiddenFill>
            </a:ext>
          </a:extLst>
        </p:spPr>
      </p:pic>
      <p:sp>
        <p:nvSpPr>
          <p:cNvPr id="5" name="مستطيل 4"/>
          <p:cNvSpPr/>
          <p:nvPr/>
        </p:nvSpPr>
        <p:spPr>
          <a:xfrm>
            <a:off x="1475656" y="600117"/>
            <a:ext cx="6408712" cy="2431435"/>
          </a:xfrm>
          <a:prstGeom prst="rect">
            <a:avLst/>
          </a:prstGeom>
        </p:spPr>
        <p:txBody>
          <a:bodyPr wrap="square">
            <a:spAutoFit/>
          </a:bodyPr>
          <a:lstStyle/>
          <a:p>
            <a:pPr algn="ctr"/>
            <a:r>
              <a:rPr lang="ar-SA" sz="3200" b="1" i="1" dirty="0"/>
              <a:t>«إتيكيت التعامل الرسمي والاجتماعي</a:t>
            </a:r>
            <a:r>
              <a:rPr lang="en-US" sz="3200" b="1" i="1" dirty="0"/>
              <a:t>”</a:t>
            </a:r>
            <a:r>
              <a:rPr lang="ar-SA" sz="3200" b="1" i="1" dirty="0"/>
              <a:t/>
            </a:r>
            <a:br>
              <a:rPr lang="ar-SA" sz="3200" b="1" i="1" dirty="0"/>
            </a:br>
            <a:r>
              <a:rPr lang="ar-SA" sz="3200" b="1" i="1" dirty="0"/>
              <a:t>«التعامل مع الاخرين</a:t>
            </a:r>
            <a:r>
              <a:rPr lang="ar-SA" sz="3200" b="1" i="1" dirty="0" smtClean="0"/>
              <a:t>»</a:t>
            </a:r>
          </a:p>
          <a:p>
            <a:pPr algn="ctr"/>
            <a:endParaRPr lang="ar-SA" sz="3200" b="1" i="1" dirty="0" smtClean="0"/>
          </a:p>
          <a:p>
            <a:pPr algn="ctr"/>
            <a:r>
              <a:rPr lang="ar-SA" sz="2800" b="1" dirty="0" smtClean="0"/>
              <a:t>أعداد </a:t>
            </a:r>
          </a:p>
          <a:p>
            <a:pPr algn="ctr"/>
            <a:r>
              <a:rPr lang="ar-IQ" sz="2800" b="1" dirty="0" smtClean="0"/>
              <a:t>دكتورة مها العزاوي</a:t>
            </a:r>
            <a:endParaRPr lang="ar-IQ" sz="2800" b="1" dirty="0"/>
          </a:p>
        </p:txBody>
      </p:sp>
    </p:spTree>
    <p:extLst>
      <p:ext uri="{BB962C8B-B14F-4D97-AF65-F5344CB8AC3E}">
        <p14:creationId xmlns:p14="http://schemas.microsoft.com/office/powerpoint/2010/main" val="2535460629"/>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New folder (3)\bwsE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707904"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عنوان فرعي 3"/>
          <p:cNvSpPr>
            <a:spLocks noGrp="1"/>
          </p:cNvSpPr>
          <p:nvPr>
            <p:ph type="subTitle" idx="1"/>
          </p:nvPr>
        </p:nvSpPr>
        <p:spPr>
          <a:xfrm>
            <a:off x="2411760" y="3645024"/>
            <a:ext cx="6120680" cy="2376264"/>
          </a:xfrm>
        </p:spPr>
        <p:txBody>
          <a:bodyPr/>
          <a:lstStyle/>
          <a:p>
            <a:pPr algn="r"/>
            <a:r>
              <a:rPr lang="ar-SA" b="1" i="1" dirty="0" smtClean="0">
                <a:solidFill>
                  <a:schemeClr val="tx1"/>
                </a:solidFill>
              </a:rPr>
              <a:t>1- </a:t>
            </a:r>
            <a:r>
              <a:rPr lang="ar-SA" b="1" i="1" dirty="0">
                <a:solidFill>
                  <a:schemeClr val="tx1"/>
                </a:solidFill>
              </a:rPr>
              <a:t>المجاملة		2- البساطة</a:t>
            </a:r>
            <a:endParaRPr lang="en-US" b="1" i="1" dirty="0">
              <a:solidFill>
                <a:schemeClr val="tx1"/>
              </a:solidFill>
            </a:endParaRPr>
          </a:p>
          <a:p>
            <a:pPr algn="r"/>
            <a:r>
              <a:rPr lang="ar-SA" b="1" i="1" dirty="0">
                <a:solidFill>
                  <a:schemeClr val="tx1"/>
                </a:solidFill>
              </a:rPr>
              <a:t>3- الأسبقية		4- التقديم والتعارف</a:t>
            </a:r>
            <a:endParaRPr lang="en-US" b="1" i="1" dirty="0">
              <a:solidFill>
                <a:schemeClr val="tx1"/>
              </a:solidFill>
            </a:endParaRPr>
          </a:p>
          <a:p>
            <a:pPr algn="r"/>
            <a:r>
              <a:rPr lang="ar-SA" b="1" i="1" dirty="0">
                <a:solidFill>
                  <a:schemeClr val="tx1"/>
                </a:solidFill>
              </a:rPr>
              <a:t>5- المصافحة   	</a:t>
            </a:r>
            <a:r>
              <a:rPr lang="ar-SA" b="1" i="1" dirty="0" smtClean="0">
                <a:solidFill>
                  <a:schemeClr val="tx1"/>
                </a:solidFill>
              </a:rPr>
              <a:t>6- </a:t>
            </a:r>
            <a:r>
              <a:rPr lang="ar-SA" b="1" i="1" dirty="0">
                <a:solidFill>
                  <a:schemeClr val="tx1"/>
                </a:solidFill>
              </a:rPr>
              <a:t>بطاقات الزيارة</a:t>
            </a:r>
            <a:endParaRPr lang="en-US" b="1" i="1" dirty="0">
              <a:solidFill>
                <a:schemeClr val="tx1"/>
              </a:solidFill>
            </a:endParaRPr>
          </a:p>
          <a:p>
            <a:endParaRPr lang="ar-IQ" dirty="0"/>
          </a:p>
        </p:txBody>
      </p:sp>
      <p:sp>
        <p:nvSpPr>
          <p:cNvPr id="5" name="وسيلة شرح على شكل سحابة 4"/>
          <p:cNvSpPr/>
          <p:nvPr/>
        </p:nvSpPr>
        <p:spPr>
          <a:xfrm>
            <a:off x="3275856" y="188640"/>
            <a:ext cx="5256584" cy="2664296"/>
          </a:xfrm>
          <a:prstGeom prst="cloudCallout">
            <a:avLst/>
          </a:prstGeom>
        </p:spPr>
        <p:style>
          <a:lnRef idx="1">
            <a:schemeClr val="accent2"/>
          </a:lnRef>
          <a:fillRef idx="3">
            <a:schemeClr val="accent2"/>
          </a:fillRef>
          <a:effectRef idx="2">
            <a:schemeClr val="accent2"/>
          </a:effectRef>
          <a:fontRef idx="minor">
            <a:schemeClr val="lt1"/>
          </a:fontRef>
        </p:style>
        <p:txBody>
          <a:bodyPr rtlCol="1" anchor="ctr"/>
          <a:lstStyle/>
          <a:p>
            <a:r>
              <a:rPr lang="ar-SA" sz="3200" b="1" dirty="0">
                <a:solidFill>
                  <a:schemeClr val="tx1"/>
                </a:solidFill>
              </a:rPr>
              <a:t>ما هي أهم موضوعات إتيكيت التعامل الرسمي </a:t>
            </a:r>
            <a:r>
              <a:rPr lang="ar-SA" sz="3200" b="1" dirty="0" smtClean="0">
                <a:solidFill>
                  <a:schemeClr val="tx1"/>
                </a:solidFill>
              </a:rPr>
              <a:t>والاجتماعي</a:t>
            </a:r>
          </a:p>
        </p:txBody>
      </p:sp>
    </p:spTree>
    <p:extLst>
      <p:ext uri="{BB962C8B-B14F-4D97-AF65-F5344CB8AC3E}">
        <p14:creationId xmlns:p14="http://schemas.microsoft.com/office/powerpoint/2010/main" val="401707866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D:\New folder (3)\13902641626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عنوان 1"/>
          <p:cNvSpPr>
            <a:spLocks noGrp="1"/>
          </p:cNvSpPr>
          <p:nvPr>
            <p:ph type="ctrTitle"/>
          </p:nvPr>
        </p:nvSpPr>
        <p:spPr>
          <a:xfrm>
            <a:off x="685800" y="476673"/>
            <a:ext cx="6766520" cy="2664295"/>
          </a:xfrm>
        </p:spPr>
        <p:txBody>
          <a:bodyPr>
            <a:normAutofit/>
          </a:bodyPr>
          <a:lstStyle/>
          <a:p>
            <a:r>
              <a:rPr lang="ar-SA" sz="3600" b="1" dirty="0" smtClean="0"/>
              <a:t/>
            </a:r>
            <a:br>
              <a:rPr lang="ar-SA" sz="3600" b="1" dirty="0" smtClean="0"/>
            </a:br>
            <a:r>
              <a:rPr lang="ar-SA" sz="3600" b="1" dirty="0"/>
              <a:t/>
            </a:r>
            <a:br>
              <a:rPr lang="ar-SA" sz="3600" b="1" dirty="0"/>
            </a:br>
            <a:r>
              <a:rPr lang="en-US" dirty="0"/>
              <a:t/>
            </a:r>
            <a:br>
              <a:rPr lang="en-US" dirty="0"/>
            </a:br>
            <a:endParaRPr lang="ar-IQ" dirty="0"/>
          </a:p>
        </p:txBody>
      </p:sp>
      <p:sp>
        <p:nvSpPr>
          <p:cNvPr id="3" name="عنوان فرعي 2"/>
          <p:cNvSpPr>
            <a:spLocks noGrp="1"/>
          </p:cNvSpPr>
          <p:nvPr>
            <p:ph type="subTitle" idx="1"/>
          </p:nvPr>
        </p:nvSpPr>
        <p:spPr>
          <a:xfrm>
            <a:off x="179512" y="404664"/>
            <a:ext cx="8640960" cy="6048672"/>
          </a:xfrm>
        </p:spPr>
        <p:txBody>
          <a:bodyPr>
            <a:normAutofit fontScale="92500" lnSpcReduction="20000"/>
          </a:bodyPr>
          <a:lstStyle/>
          <a:p>
            <a:r>
              <a:rPr lang="ar-SA" sz="4300" b="1" dirty="0" smtClean="0">
                <a:solidFill>
                  <a:schemeClr val="tx1"/>
                </a:solidFill>
              </a:rPr>
              <a:t>«</a:t>
            </a:r>
            <a:r>
              <a:rPr lang="ar-SA" sz="4300" b="1" dirty="0">
                <a:solidFill>
                  <a:schemeClr val="tx1"/>
                </a:solidFill>
              </a:rPr>
              <a:t>المجاملة</a:t>
            </a:r>
            <a:r>
              <a:rPr lang="ar-SA" sz="4300" b="1" dirty="0" smtClean="0">
                <a:solidFill>
                  <a:schemeClr val="tx1"/>
                </a:solidFill>
              </a:rPr>
              <a:t>»</a:t>
            </a:r>
            <a:endParaRPr lang="ar-IQ" sz="4300" b="1" dirty="0" smtClean="0">
              <a:solidFill>
                <a:schemeClr val="tx1"/>
              </a:solidFill>
            </a:endParaRPr>
          </a:p>
          <a:p>
            <a:endParaRPr lang="ar-SA" sz="3500" b="1" dirty="0" smtClean="0">
              <a:solidFill>
                <a:schemeClr val="tx1"/>
              </a:solidFill>
            </a:endParaRPr>
          </a:p>
          <a:p>
            <a:r>
              <a:rPr lang="ar-SA" sz="3500" b="1" dirty="0" smtClean="0">
                <a:solidFill>
                  <a:schemeClr val="tx1"/>
                </a:solidFill>
              </a:rPr>
              <a:t>"</a:t>
            </a:r>
            <a:r>
              <a:rPr lang="ar-SA" sz="3500" b="1" dirty="0">
                <a:solidFill>
                  <a:schemeClr val="tx1"/>
                </a:solidFill>
              </a:rPr>
              <a:t>ولو كنت فظاً غليظ القلب لانفضوا من حولك"</a:t>
            </a:r>
            <a:endParaRPr lang="en-US" sz="3500" dirty="0">
              <a:solidFill>
                <a:schemeClr val="tx1"/>
              </a:solidFill>
            </a:endParaRPr>
          </a:p>
          <a:p>
            <a:r>
              <a:rPr lang="ar-IQ" sz="3500" b="1" dirty="0" smtClean="0">
                <a:solidFill>
                  <a:schemeClr val="tx1"/>
                </a:solidFill>
              </a:rPr>
              <a:t>«</a:t>
            </a:r>
            <a:r>
              <a:rPr lang="ar-SA" sz="3500" b="1" dirty="0" smtClean="0">
                <a:solidFill>
                  <a:schemeClr val="tx1"/>
                </a:solidFill>
              </a:rPr>
              <a:t>لا </a:t>
            </a:r>
            <a:r>
              <a:rPr lang="ar-SA" sz="3500" b="1" dirty="0">
                <a:solidFill>
                  <a:schemeClr val="tx1"/>
                </a:solidFill>
              </a:rPr>
              <a:t>تحقرن من المعروف شيئا ولو أن تلق أخاك بوجه </a:t>
            </a:r>
            <a:r>
              <a:rPr lang="ar-SA" sz="3500" b="1" dirty="0" smtClean="0">
                <a:solidFill>
                  <a:schemeClr val="tx1"/>
                </a:solidFill>
              </a:rPr>
              <a:t>طلق</a:t>
            </a:r>
            <a:r>
              <a:rPr lang="ar-IQ" sz="3500" b="1" dirty="0" smtClean="0">
                <a:solidFill>
                  <a:schemeClr val="tx1"/>
                </a:solidFill>
              </a:rPr>
              <a:t>»</a:t>
            </a:r>
            <a:endParaRPr lang="ar-SA" sz="3500" b="1" dirty="0" smtClean="0">
              <a:solidFill>
                <a:schemeClr val="tx1"/>
              </a:solidFill>
            </a:endParaRPr>
          </a:p>
          <a:p>
            <a:endParaRPr lang="en-US" sz="3900" dirty="0">
              <a:solidFill>
                <a:schemeClr val="tx1"/>
              </a:solidFill>
            </a:endParaRPr>
          </a:p>
          <a:p>
            <a:r>
              <a:rPr lang="ar-SA" sz="3900" dirty="0">
                <a:solidFill>
                  <a:schemeClr val="tx1"/>
                </a:solidFill>
              </a:rPr>
              <a:t> تعتبر المجاملة عموما دستور الإتيكيت والبروتوكول وخاصة إتيكيت التعامل الرسمي والاجتماعي، و يمكن تعريف المجاملة بأنها فن الإرضاء، حيث تعطى فكرة طيبة عن صاحبها، كما وأنها تصل بسهولة إلى القلب، وبمعني آخر إذا وضع الشخص في اعتباره عند كل تصرف شعور وإحساس وحقوق وتطلعات الآخرين، فإن ذلك يمثل البداية الصحيحة لأصول الاتيكيت</a:t>
            </a:r>
            <a:r>
              <a:rPr lang="ar-SA" sz="3900" dirty="0" smtClean="0">
                <a:solidFill>
                  <a:schemeClr val="tx1"/>
                </a:solidFill>
              </a:rPr>
              <a:t>.</a:t>
            </a:r>
            <a:endParaRPr lang="ar-IQ" sz="3900" dirty="0" smtClean="0">
              <a:solidFill>
                <a:schemeClr val="tx1"/>
              </a:solidFill>
            </a:endParaRPr>
          </a:p>
          <a:p>
            <a:endParaRPr lang="ar-IQ" sz="3900" dirty="0">
              <a:solidFill>
                <a:schemeClr val="tx1"/>
              </a:solidFill>
            </a:endParaRPr>
          </a:p>
          <a:p>
            <a:endParaRPr lang="en-US" sz="3900" dirty="0">
              <a:solidFill>
                <a:schemeClr val="tx1"/>
              </a:solidFill>
            </a:endParaRPr>
          </a:p>
          <a:p>
            <a:endParaRPr lang="ar-IQ" dirty="0"/>
          </a:p>
        </p:txBody>
      </p:sp>
    </p:spTree>
    <p:extLst>
      <p:ext uri="{BB962C8B-B14F-4D97-AF65-F5344CB8AC3E}">
        <p14:creationId xmlns:p14="http://schemas.microsoft.com/office/powerpoint/2010/main" val="8382745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New folder (3)\13902641626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 name="Picture 2" descr="D:\New folder (3)\73385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81432"/>
            <a:ext cx="8280920" cy="609513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94759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D:\New folder (3)\13902641626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عنوان 1"/>
          <p:cNvSpPr>
            <a:spLocks noGrp="1"/>
          </p:cNvSpPr>
          <p:nvPr>
            <p:ph type="title"/>
          </p:nvPr>
        </p:nvSpPr>
        <p:spPr>
          <a:xfrm>
            <a:off x="107504" y="260648"/>
            <a:ext cx="8784976" cy="6336704"/>
          </a:xfrm>
        </p:spPr>
        <p:txBody>
          <a:bodyPr>
            <a:normAutofit fontScale="90000"/>
          </a:bodyPr>
          <a:lstStyle/>
          <a:p>
            <a:r>
              <a:rPr lang="ar-SA" sz="4000" dirty="0"/>
              <a:t/>
            </a:r>
            <a:br>
              <a:rPr lang="ar-SA" sz="4000" dirty="0"/>
            </a:br>
            <a:r>
              <a:rPr lang="ar-SA" dirty="0" smtClean="0">
                <a:latin typeface="Simplified Arabic" pitchFamily="18" charset="-78"/>
                <a:cs typeface="Simplified Arabic" pitchFamily="18" charset="-78"/>
              </a:rPr>
              <a:t>ويستطيع </a:t>
            </a:r>
            <a:r>
              <a:rPr lang="ar-SA" dirty="0">
                <a:latin typeface="Simplified Arabic" pitchFamily="18" charset="-78"/>
                <a:cs typeface="Simplified Arabic" pitchFamily="18" charset="-78"/>
              </a:rPr>
              <a:t>الإنسان بمراعاة شعور الآخرين أن يحقق نجاحاً اجتماعياً، ذلك أن من يضع في اعتباره التزامه نحو غيره أكثر من التزامه نحو نفسه يصبح احتمال خطأه أقل بكثير من الشخص الملم بقواعد الاتيكيت، </a:t>
            </a:r>
            <a:r>
              <a:rPr lang="ar-SA" b="1" dirty="0">
                <a:latin typeface="Simplified Arabic" pitchFamily="18" charset="-78"/>
                <a:cs typeface="Simplified Arabic" pitchFamily="18" charset="-78"/>
              </a:rPr>
              <a:t>"ولكن وطنوا أنفسكم إن أحسن الناس أن تحسنوا وإن أساءوا أن تجتنبوا إساءتهم</a:t>
            </a:r>
            <a:r>
              <a:rPr lang="ar-SA" b="1" dirty="0" smtClean="0">
                <a:latin typeface="Simplified Arabic" pitchFamily="18" charset="-78"/>
                <a:cs typeface="Simplified Arabic" pitchFamily="18" charset="-78"/>
              </a:rPr>
              <a:t>".</a:t>
            </a:r>
            <a:r>
              <a:rPr lang="ar-IQ" dirty="0" smtClean="0">
                <a:latin typeface="Simplified Arabic" pitchFamily="18" charset="-78"/>
                <a:cs typeface="Simplified Arabic" pitchFamily="18" charset="-78"/>
              </a:rPr>
              <a:t/>
            </a:r>
            <a:br>
              <a:rPr lang="ar-IQ" dirty="0" smtClean="0">
                <a:latin typeface="Simplified Arabic" pitchFamily="18" charset="-78"/>
                <a:cs typeface="Simplified Arabic" pitchFamily="18" charset="-78"/>
              </a:rPr>
            </a:br>
            <a:r>
              <a:rPr lang="ar-SA" dirty="0" smtClean="0">
                <a:latin typeface="Simplified Arabic" pitchFamily="18" charset="-78"/>
                <a:cs typeface="Simplified Arabic" pitchFamily="18" charset="-78"/>
              </a:rPr>
              <a:t> </a:t>
            </a:r>
            <a:r>
              <a:rPr lang="ar-SA" dirty="0">
                <a:latin typeface="Simplified Arabic" pitchFamily="18" charset="-78"/>
                <a:cs typeface="Simplified Arabic" pitchFamily="18" charset="-78"/>
              </a:rPr>
              <a:t> </a:t>
            </a:r>
            <a:r>
              <a:rPr lang="en-US" dirty="0">
                <a:latin typeface="Simplified Arabic" pitchFamily="18" charset="-78"/>
                <a:cs typeface="Simplified Arabic" pitchFamily="18" charset="-78"/>
              </a:rPr>
              <a:t/>
            </a:r>
            <a:br>
              <a:rPr lang="en-US" dirty="0">
                <a:latin typeface="Simplified Arabic" pitchFamily="18" charset="-78"/>
                <a:cs typeface="Simplified Arabic" pitchFamily="18" charset="-78"/>
              </a:rPr>
            </a:br>
            <a:r>
              <a:rPr lang="ar-SA" dirty="0">
                <a:latin typeface="Simplified Arabic" pitchFamily="18" charset="-78"/>
                <a:cs typeface="Simplified Arabic" pitchFamily="18" charset="-78"/>
              </a:rPr>
              <a:t>	وتدل المجاملة والإخلاص والبساطة واللباقة على الأصل الطيب، وبصفة عامة فإن أفضل ما توصف به المجاملة ذلك القول </a:t>
            </a:r>
            <a:r>
              <a:rPr lang="ar-SA" b="1" dirty="0">
                <a:latin typeface="Simplified Arabic" pitchFamily="18" charset="-78"/>
                <a:cs typeface="Simplified Arabic" pitchFamily="18" charset="-78"/>
              </a:rPr>
              <a:t>"أحب لغيرك ما تحب لنفسك".</a:t>
            </a:r>
            <a:r>
              <a:rPr lang="en-US" dirty="0"/>
              <a:t/>
            </a:r>
            <a:br>
              <a:rPr lang="en-US" dirty="0"/>
            </a:br>
            <a:endParaRPr lang="ar-IQ" dirty="0"/>
          </a:p>
        </p:txBody>
      </p:sp>
    </p:spTree>
    <p:extLst>
      <p:ext uri="{BB962C8B-B14F-4D97-AF65-F5344CB8AC3E}">
        <p14:creationId xmlns:p14="http://schemas.microsoft.com/office/powerpoint/2010/main" val="859339421"/>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New folder (3)\13902641626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8" descr="3887_p172442"/>
          <p:cNvPicPr>
            <a:picLocks noChangeAspect="1" noChangeArrowheads="1"/>
          </p:cNvPicPr>
          <p:nvPr/>
        </p:nvPicPr>
        <p:blipFill>
          <a:blip r:embed="rId3">
            <a:extLst>
              <a:ext uri="{28A0092B-C50C-407E-A947-70E740481C1C}">
                <a14:useLocalDpi xmlns:a14="http://schemas.microsoft.com/office/drawing/2010/main" val="0"/>
              </a:ext>
            </a:extLst>
          </a:blip>
          <a:srcRect b="6329"/>
          <a:stretch>
            <a:fillRect/>
          </a:stretch>
        </p:blipFill>
        <p:spPr bwMode="auto">
          <a:xfrm>
            <a:off x="827584" y="836712"/>
            <a:ext cx="7776864" cy="51845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176771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New folder (3)\139026416265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1026" name="Picture 2" descr="C:\Users\eye2\Videos\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8856984" cy="655272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7" name="Picture 5" descr="C:\Users\eye2\Videos\im-outta-here-bye-bye-smiley-emoticon.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67544" y="5583886"/>
            <a:ext cx="1047751" cy="962025"/>
          </a:xfrm>
          <a:prstGeom prst="rect">
            <a:avLst/>
          </a:prstGeom>
          <a:noFill/>
          <a:extLst>
            <a:ext uri="{909E8E84-426E-40DD-AFC4-6F175D3DCCD1}">
              <a14:hiddenFill xmlns:a14="http://schemas.microsoft.com/office/drawing/2010/main">
                <a:solidFill>
                  <a:srgbClr val="FFFFFF"/>
                </a:solidFill>
              </a14:hiddenFill>
            </a:ext>
          </a:extLst>
        </p:spPr>
      </p:pic>
      <p:sp>
        <p:nvSpPr>
          <p:cNvPr id="5" name="عنوان 4"/>
          <p:cNvSpPr>
            <a:spLocks noGrp="1"/>
          </p:cNvSpPr>
          <p:nvPr>
            <p:ph type="title"/>
          </p:nvPr>
        </p:nvSpPr>
        <p:spPr>
          <a:xfrm>
            <a:off x="457200" y="274638"/>
            <a:ext cx="8229600" cy="2434282"/>
          </a:xfrm>
        </p:spPr>
        <p:txBody>
          <a:bodyPr/>
          <a:lstStyle/>
          <a:p>
            <a:r>
              <a:rPr lang="ar-IQ" dirty="0" smtClean="0"/>
              <a:t>شكراً لحسن استماعكم </a:t>
            </a:r>
            <a:endParaRPr lang="ar-IQ" dirty="0"/>
          </a:p>
        </p:txBody>
      </p:sp>
    </p:spTree>
    <p:extLst>
      <p:ext uri="{BB962C8B-B14F-4D97-AF65-F5344CB8AC3E}">
        <p14:creationId xmlns:p14="http://schemas.microsoft.com/office/powerpoint/2010/main" val="189619573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1715</TotalTime>
  <Words>104</Words>
  <Application>Microsoft Office PowerPoint</Application>
  <PresentationFormat>On-screen Show (4:3)</PresentationFormat>
  <Paragraphs>19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Simplified Arabic</vt:lpstr>
      <vt:lpstr>Times New Roman</vt:lpstr>
      <vt:lpstr>سمة Office</vt:lpstr>
      <vt:lpstr>  أعداد  ليلى جواد المسعودي</vt:lpstr>
      <vt:lpstr>PowerPoint Presentation</vt:lpstr>
      <vt:lpstr>   </vt:lpstr>
      <vt:lpstr>PowerPoint Presentation</vt:lpstr>
      <vt:lpstr> ويستطيع الإنسان بمراعاة شعور الآخرين أن يحقق نجاحاً اجتماعياً، ذلك أن من يضع في اعتباره التزامه نحو غيره أكثر من التزامه نحو نفسه يصبح احتمال خطأه أقل بكثير من الشخص الملم بقواعد الاتيكيت، "ولكن وطنوا أنفسكم إن أحسن الناس أن تحسنوا وإن أساءوا أن تجتنبوا إساءتهم".     وتدل المجاملة والإخلاص والبساطة واللباقة على الأصل الطيب، وبصفة عامة فإن أفضل ما توصف به المجاملة ذلك القول "أحب لغيرك ما تحب لنفسك". </vt:lpstr>
      <vt:lpstr>PowerPoint Presentation</vt:lpstr>
      <vt:lpstr>شكراً لحسن استماعكم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apple</dc:creator>
  <cp:lastModifiedBy>MAHA ALAZAWI</cp:lastModifiedBy>
  <cp:revision>276</cp:revision>
  <dcterms:created xsi:type="dcterms:W3CDTF">2015-11-26T22:12:01Z</dcterms:created>
  <dcterms:modified xsi:type="dcterms:W3CDTF">2019-10-24T07:07:12Z</dcterms:modified>
</cp:coreProperties>
</file>