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60" r:id="rId1"/>
  </p:sldMasterIdLst>
  <p:notesMasterIdLst>
    <p:notesMasterId r:id="rId13"/>
  </p:notesMasterIdLst>
  <p:handoutMasterIdLst>
    <p:handoutMasterId r:id="rId14"/>
  </p:handoutMasterIdLst>
  <p:sldIdLst>
    <p:sldId id="273" r:id="rId2"/>
    <p:sldId id="270" r:id="rId3"/>
    <p:sldId id="276" r:id="rId4"/>
    <p:sldId id="278" r:id="rId5"/>
    <p:sldId id="279" r:id="rId6"/>
    <p:sldId id="280" r:id="rId7"/>
    <p:sldId id="281" r:id="rId8"/>
    <p:sldId id="282" r:id="rId9"/>
    <p:sldId id="283" r:id="rId10"/>
    <p:sldId id="284" r:id="rId11"/>
    <p:sldId id="277" r:id="rId12"/>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رحباً" id="{E75E278A-FF0E-49A4-B170-79828D63BBAD}">
          <p14:sldIdLst>
            <p14:sldId id="273"/>
          </p14:sldIdLst>
        </p14:section>
        <p14:section name="بدء الاستخدام، التمييز، إضافة ملاحظات، الحركة، الانتقالات" id="{B9B51309-D148-4332-87C2-07BE32FBCA3B}">
          <p14:sldIdLst>
            <p14:sldId id="270"/>
            <p14:sldId id="276"/>
            <p14:sldId id="278"/>
            <p14:sldId id="279"/>
            <p14:sldId id="280"/>
            <p14:sldId id="281"/>
            <p14:sldId id="282"/>
            <p14:sldId id="283"/>
            <p14:sldId id="284"/>
            <p14:sldId id="277"/>
          </p14:sldIdLst>
        </p14:section>
        <p14:section name="تعرف على المزيد"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3B3026"/>
    <a:srgbClr val="DD462F"/>
    <a:srgbClr val="F8F8F8"/>
    <a:srgbClr val="EBEBEB"/>
    <a:srgbClr val="734F29"/>
    <a:srgbClr val="D2B4A6"/>
    <a:srgbClr val="AEB785"/>
    <a:srgbClr val="EFD5A2"/>
    <a:srgbClr val="ECE1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953" autoAdjust="0"/>
    <p:restoredTop sz="94214" autoAdjust="0"/>
  </p:normalViewPr>
  <p:slideViewPr>
    <p:cSldViewPr snapToGrid="0">
      <p:cViewPr varScale="1">
        <p:scale>
          <a:sx n="58" d="100"/>
          <a:sy n="58" d="100"/>
        </p:scale>
        <p:origin x="21" y="282"/>
      </p:cViewPr>
      <p:guideLst>
        <p:guide orient="horz" pos="2160"/>
        <p:guide pos="3840"/>
      </p:guideLst>
    </p:cSldViewPr>
  </p:slideViewPr>
  <p:notesTextViewPr>
    <p:cViewPr>
      <p:scale>
        <a:sx n="1" d="1"/>
        <a:sy n="1" d="1"/>
      </p:scale>
      <p:origin x="0" y="0"/>
    </p:cViewPr>
  </p:notesTextViewPr>
  <p:notesViewPr>
    <p:cSldViewPr snapToGrid="0">
      <p:cViewPr varScale="1">
        <p:scale>
          <a:sx n="90" d="100"/>
          <a:sy n="90" d="100"/>
        </p:scale>
        <p:origin x="37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2" y="0"/>
            <a:ext cx="2971800" cy="458788"/>
          </a:xfrm>
          <a:prstGeom prst="rect">
            <a:avLst/>
          </a:prstGeom>
        </p:spPr>
        <p:txBody>
          <a:bodyPr vert="horz" lIns="91440" tIns="45720" rIns="91440" bIns="45720" rtlCol="1"/>
          <a:lstStyle>
            <a:lvl1pPr algn="r">
              <a:defRPr sz="1200"/>
            </a:lvl1pPr>
          </a:lstStyle>
          <a:p>
            <a:endParaRPr lang="ar-SA"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تاريخ 2"/>
          <p:cNvSpPr>
            <a:spLocks noGrp="1"/>
          </p:cNvSpPr>
          <p:nvPr>
            <p:ph type="dt" sz="quarter" idx="1"/>
          </p:nvPr>
        </p:nvSpPr>
        <p:spPr>
          <a:xfrm>
            <a:off x="1576" y="0"/>
            <a:ext cx="2971800" cy="458788"/>
          </a:xfrm>
          <a:prstGeom prst="rect">
            <a:avLst/>
          </a:prstGeom>
        </p:spPr>
        <p:txBody>
          <a:bodyPr vert="horz" lIns="91440" tIns="45720" rIns="91440" bIns="45720" rtlCol="1"/>
          <a:lstStyle>
            <a:lvl1pPr algn="l">
              <a:defRPr sz="1200"/>
            </a:lvl1pPr>
          </a:lstStyle>
          <a:p>
            <a:fld id="{18177B6E-99F2-4AB9-A563-D4E13D971EDB}" type="datetime1">
              <a:rPr lang="ar-SA" smtClean="0">
                <a:latin typeface="Tahoma" panose="020B0604030504040204" pitchFamily="34" charset="0"/>
                <a:ea typeface="Tahoma" panose="020B0604030504040204" pitchFamily="34" charset="0"/>
                <a:cs typeface="Tahoma" panose="020B0604030504040204" pitchFamily="34" charset="0"/>
              </a:rPr>
              <a:pPr/>
              <a:t>27/12/1440</a:t>
            </a:fld>
            <a:endParaRPr lang="ar-SA" dirty="0">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لتذييل 3"/>
          <p:cNvSpPr>
            <a:spLocks noGrp="1"/>
          </p:cNvSpPr>
          <p:nvPr>
            <p:ph type="ftr" sz="quarter" idx="2"/>
          </p:nvPr>
        </p:nvSpPr>
        <p:spPr>
          <a:xfrm>
            <a:off x="3886202" y="8685213"/>
            <a:ext cx="2971800" cy="458787"/>
          </a:xfrm>
          <a:prstGeom prst="rect">
            <a:avLst/>
          </a:prstGeom>
        </p:spPr>
        <p:txBody>
          <a:bodyPr vert="horz" lIns="91440" tIns="45720" rIns="91440" bIns="45720" rtlCol="1" anchor="b"/>
          <a:lstStyle>
            <a:lvl1pPr algn="r">
              <a:defRPr sz="1200"/>
            </a:lvl1pPr>
          </a:lstStyle>
          <a:p>
            <a:endParaRPr lang="ar-SA" dirty="0">
              <a:latin typeface="Tahoma" panose="020B0604030504040204" pitchFamily="34" charset="0"/>
              <a:ea typeface="Tahoma" panose="020B0604030504040204" pitchFamily="34" charset="0"/>
              <a:cs typeface="Tahoma" panose="020B0604030504040204" pitchFamily="34" charset="0"/>
            </a:endParaRPr>
          </a:p>
        </p:txBody>
      </p:sp>
      <p:sp>
        <p:nvSpPr>
          <p:cNvPr id="5" name="عنصر نائب لرقم الشريحة 4"/>
          <p:cNvSpPr>
            <a:spLocks noGrp="1"/>
          </p:cNvSpPr>
          <p:nvPr>
            <p:ph type="sldNum" sz="quarter" idx="3"/>
          </p:nvPr>
        </p:nvSpPr>
        <p:spPr>
          <a:xfrm>
            <a:off x="1576" y="8685213"/>
            <a:ext cx="2971800" cy="458787"/>
          </a:xfrm>
          <a:prstGeom prst="rect">
            <a:avLst/>
          </a:prstGeom>
        </p:spPr>
        <p:txBody>
          <a:bodyPr vert="horz" lIns="91440" tIns="45720" rIns="91440" bIns="45720" rtlCol="1" anchor="b"/>
          <a:lstStyle>
            <a:lvl1pPr algn="l">
              <a:defRPr sz="1200"/>
            </a:lvl1pPr>
          </a:lstStyle>
          <a:p>
            <a:fld id="{D1686C63-1B82-49E4-A9D9-6258F5A8E299}" type="slidenum">
              <a:rPr lang="ar-SA" smtClean="0">
                <a:latin typeface="Tahoma" panose="020B0604030504040204" pitchFamily="34" charset="0"/>
                <a:ea typeface="Tahoma" panose="020B0604030504040204" pitchFamily="34" charset="0"/>
                <a:cs typeface="Tahoma" panose="020B0604030504040204" pitchFamily="34" charset="0"/>
              </a:rPr>
              <a:pPr/>
              <a:t>‹#›</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551699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0901"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ar-SA" noProof="0" dirty="0"/>
          </a:p>
        </p:txBody>
      </p:sp>
      <p:sp>
        <p:nvSpPr>
          <p:cNvPr id="3" name="عنصر نائب للتاريخ 2"/>
          <p:cNvSpPr>
            <a:spLocks noGrp="1"/>
          </p:cNvSpPr>
          <p:nvPr>
            <p:ph type="dt" idx="1"/>
          </p:nvPr>
        </p:nvSpPr>
        <p:spPr>
          <a:xfrm>
            <a:off x="3720"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79531B77-5ADD-4140-9A09-1ACA393F9F07}" type="datetime1">
              <a:rPr lang="ar-SA" smtClean="0"/>
              <a:pPr/>
              <a:t>27/12/1440</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noProof="0" dirty="0"/>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a:off x="3880901"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ar-SA" noProof="0" dirty="0"/>
          </a:p>
        </p:txBody>
      </p:sp>
      <p:sp>
        <p:nvSpPr>
          <p:cNvPr id="7" name="عنصر نائب لرقم الشريحة 6"/>
          <p:cNvSpPr>
            <a:spLocks noGrp="1"/>
          </p:cNvSpPr>
          <p:nvPr>
            <p:ph type="sldNum" sz="quarter" idx="5"/>
          </p:nvPr>
        </p:nvSpPr>
        <p:spPr>
          <a:xfrm>
            <a:off x="3720"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DF61EA0F-A667-4B49-8422-0062BC55E249}" type="slidenum">
              <a:rPr lang="ar-SA" smtClean="0"/>
              <a:pPr/>
              <a:t>‹#›</a:t>
            </a:fld>
            <a:endParaRPr lang="ar-SA"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rtlCol="1"/>
          <a:lstStyle/>
          <a:p>
            <a:pPr rtl="1"/>
            <a:endParaRPr lang="ar-SA" dirty="0"/>
          </a:p>
        </p:txBody>
      </p:sp>
      <p:sp>
        <p:nvSpPr>
          <p:cNvPr id="4" name="عنصر نائب لرقم الشريحة 3"/>
          <p:cNvSpPr>
            <a:spLocks noGrp="1"/>
          </p:cNvSpPr>
          <p:nvPr>
            <p:ph type="sldNum" sz="quarter" idx="10"/>
          </p:nvPr>
        </p:nvSpPr>
        <p:spPr>
          <a:xfrm>
            <a:off x="3716" y="8685213"/>
            <a:ext cx="2971800" cy="458787"/>
          </a:xfrm>
        </p:spPr>
        <p:txBody>
          <a:bodyPr rtlCol="1"/>
          <a:lstStyle/>
          <a:p>
            <a:pPr algn="l" rtl="1"/>
            <a:fld id="{DF61EA0F-A667-4B49-8422-0062BC55E249}" type="slidenum">
              <a:rPr lang="ar-SA" smtClean="0"/>
              <a:pPr algn="l" rtl="1"/>
              <a:t>1</a:t>
            </a:fld>
            <a:endParaRPr lang="ar-SA" dirty="0"/>
          </a:p>
        </p:txBody>
      </p:sp>
    </p:spTree>
    <p:extLst>
      <p:ext uri="{BB962C8B-B14F-4D97-AF65-F5344CB8AC3E}">
        <p14:creationId xmlns:p14="http://schemas.microsoft.com/office/powerpoint/2010/main" val="2370055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a:xfrm>
            <a:off x="3717" y="8685213"/>
            <a:ext cx="2971800" cy="458787"/>
          </a:xfrm>
        </p:spPr>
        <p:txBody>
          <a:bodyPr/>
          <a:lstStyle/>
          <a:p>
            <a:pPr algn="l"/>
            <a:fld id="{DF61EA0F-A667-4B49-8422-0062BC55E249}" type="slidenum">
              <a:rPr lang="ar-SA" smtClean="0"/>
              <a:pPr algn="l"/>
              <a:t>2</a:t>
            </a:fld>
            <a:endParaRPr lang="ar-SA" dirty="0"/>
          </a:p>
        </p:txBody>
      </p:sp>
    </p:spTree>
    <p:extLst>
      <p:ext uri="{BB962C8B-B14F-4D97-AF65-F5344CB8AC3E}">
        <p14:creationId xmlns:p14="http://schemas.microsoft.com/office/powerpoint/2010/main" val="2289161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a:xfrm>
            <a:off x="3716" y="8685213"/>
            <a:ext cx="2971800" cy="458787"/>
          </a:xfrm>
        </p:spPr>
        <p:txBody>
          <a:bodyPr/>
          <a:lstStyle/>
          <a:p>
            <a:pPr algn="l"/>
            <a:fld id="{DF61EA0F-A667-4B49-8422-0062BC55E249}" type="slidenum">
              <a:rPr lang="ar-SA" smtClean="0"/>
              <a:pPr algn="l"/>
              <a:t>3</a:t>
            </a:fld>
            <a:endParaRPr lang="ar-SA" dirty="0"/>
          </a:p>
        </p:txBody>
      </p:sp>
    </p:spTree>
    <p:extLst>
      <p:ext uri="{BB962C8B-B14F-4D97-AF65-F5344CB8AC3E}">
        <p14:creationId xmlns:p14="http://schemas.microsoft.com/office/powerpoint/2010/main" val="303846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شريحة العنوان">
    <p:spTree>
      <p:nvGrpSpPr>
        <p:cNvPr id="1" name=""/>
        <p:cNvGrpSpPr/>
        <p:nvPr/>
      </p:nvGrpSpPr>
      <p:grpSpPr>
        <a:xfrm>
          <a:off x="0" y="0"/>
          <a:ext cx="0" cy="0"/>
          <a:chOff x="0" y="0"/>
          <a:chExt cx="0" cy="0"/>
        </a:xfrm>
      </p:grpSpPr>
      <p:sp>
        <p:nvSpPr>
          <p:cNvPr id="7" name="مستطيل 6"/>
          <p:cNvSpPr/>
          <p:nvPr userDrawn="1"/>
        </p:nvSpPr>
        <p:spPr>
          <a:xfrm>
            <a:off x="254949"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dirty="0"/>
          </a:p>
        </p:txBody>
      </p:sp>
    </p:spTree>
    <p:extLst>
      <p:ext uri="{BB962C8B-B14F-4D97-AF65-F5344CB8AC3E}">
        <p14:creationId xmlns:p14="http://schemas.microsoft.com/office/powerpoint/2010/main" val="248280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7" name="مستطيل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العنوان 1"/>
          <p:cNvSpPr>
            <a:spLocks noGrp="1"/>
          </p:cNvSpPr>
          <p:nvPr>
            <p:ph type="title"/>
          </p:nvPr>
        </p:nvSpPr>
        <p:spPr>
          <a:xfrm>
            <a:off x="838199" y="0"/>
            <a:ext cx="10749367" cy="1208868"/>
          </a:xfrm>
        </p:spPr>
        <p:txBody>
          <a:bodyPr rtlCol="1" anchor="b">
            <a:normAutofit/>
          </a:bodyPr>
          <a:lstStyle>
            <a:lvl1pPr algn="r" rtl="1">
              <a:defRPr sz="36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a:off x="7186046" y="1825625"/>
            <a:ext cx="4167753" cy="4351338"/>
          </a:xfrm>
        </p:spPr>
        <p:txBody>
          <a:bodyPr lIns="0" tIns="0" rIns="0" bIns="0" rtlCol="1">
            <a:normAutofit/>
          </a:bodyPr>
          <a:lstStyle>
            <a:lvl1pPr marL="0" indent="0" algn="r" rtl="1">
              <a:lnSpc>
                <a:spcPct val="130000"/>
              </a:lnSpc>
              <a:spcBef>
                <a:spcPts val="500"/>
              </a:spcBef>
              <a:spcAft>
                <a:spcPts val="1000"/>
              </a:spcAft>
              <a:buNone/>
              <a:defRPr sz="16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algn="r" rtl="1">
              <a:lnSpc>
                <a:spcPct val="130000"/>
              </a:lnSpc>
              <a:spcBef>
                <a:spcPts val="500"/>
              </a:spcBef>
              <a:spcAft>
                <a:spcPts val="1000"/>
              </a:spcAft>
              <a:defRPr sz="14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algn="r" rtl="1">
              <a:lnSpc>
                <a:spcPct val="130000"/>
              </a:lnSpc>
              <a:spcAft>
                <a:spcPts val="1000"/>
              </a:spcAft>
              <a:defRPr sz="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algn="r" rtl="1">
              <a:lnSpc>
                <a:spcPct val="130000"/>
              </a:lnSpc>
              <a:spcAft>
                <a:spcPts val="1000"/>
              </a:spcAft>
              <a:defRPr sz="11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algn="r" rtl="1">
              <a:lnSpc>
                <a:spcPct val="130000"/>
              </a:lnSpc>
              <a:spcAft>
                <a:spcPts val="1000"/>
              </a:spcAft>
              <a:defRPr sz="11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عنوان المقطع">
    <p:spTree>
      <p:nvGrpSpPr>
        <p:cNvPr id="1" name=""/>
        <p:cNvGrpSpPr/>
        <p:nvPr/>
      </p:nvGrpSpPr>
      <p:grpSpPr>
        <a:xfrm>
          <a:off x="0" y="0"/>
          <a:ext cx="0" cy="0"/>
          <a:chOff x="0" y="0"/>
          <a:chExt cx="0" cy="0"/>
        </a:xfrm>
      </p:grpSpPr>
      <p:sp>
        <p:nvSpPr>
          <p:cNvPr id="9" name="مستطيل 8"/>
          <p:cNvSpPr/>
          <p:nvPr userDrawn="1"/>
        </p:nvSpPr>
        <p:spPr>
          <a:xfrm>
            <a:off x="254000"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noProof="0" dirty="0">
              <a:latin typeface="Tahoma" panose="020B0604030504040204" pitchFamily="34" charset="0"/>
              <a:ea typeface="Tahoma" panose="020B0604030504040204" pitchFamily="34" charset="0"/>
              <a:cs typeface="Tahoma" panose="020B0604030504040204" pitchFamily="34" charset="0"/>
            </a:endParaRPr>
          </a:p>
        </p:txBody>
      </p:sp>
      <p:sp>
        <p:nvSpPr>
          <p:cNvPr id="10" name="مستطيل 9"/>
          <p:cNvSpPr/>
          <p:nvPr userDrawn="1"/>
        </p:nvSpPr>
        <p:spPr>
          <a:xfrm>
            <a:off x="254949"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العنوان 1"/>
          <p:cNvSpPr>
            <a:spLocks noGrp="1"/>
          </p:cNvSpPr>
          <p:nvPr>
            <p:ph type="title" hasCustomPrompt="1"/>
          </p:nvPr>
        </p:nvSpPr>
        <p:spPr>
          <a:xfrm>
            <a:off x="1155192" y="365127"/>
            <a:ext cx="10515600" cy="1325563"/>
          </a:xfrm>
        </p:spPr>
        <p:txBody>
          <a:bodyPr vert="horz" lIns="91440" tIns="45720" rIns="91440" bIns="45720" rtlCol="1" anchor="b">
            <a:normAutofit/>
          </a:bodyPr>
          <a:lstStyle>
            <a:lvl1pPr algn="r" rtl="1">
              <a:defRPr lang="en-US" sz="3600" b="0" dirty="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marL="0" lvl="0" indent="0" rtl="1">
              <a:lnSpc>
                <a:spcPct val="90000"/>
              </a:lnSpc>
              <a:spcBef>
                <a:spcPct val="30000"/>
              </a:spcBef>
              <a:buFont typeface="Arial" panose="020B0604020202020204" pitchFamily="34" charset="0"/>
            </a:pPr>
            <a:r>
              <a:rPr lang="ar-SA" noProof="0" dirty="0"/>
              <a:t>انقر لتحرير أنماط العناوين الرئيسية</a:t>
            </a:r>
          </a:p>
        </p:txBody>
      </p:sp>
      <p:sp>
        <p:nvSpPr>
          <p:cNvPr id="13" name="عنصر نائب للمحتوى 3"/>
          <p:cNvSpPr>
            <a:spLocks noGrp="1"/>
          </p:cNvSpPr>
          <p:nvPr>
            <p:ph sz="half" idx="2"/>
          </p:nvPr>
        </p:nvSpPr>
        <p:spPr>
          <a:xfrm>
            <a:off x="2207741" y="2560639"/>
            <a:ext cx="9442648" cy="3978275"/>
          </a:xfrm>
        </p:spPr>
        <p:txBody>
          <a:bodyPr vert="horz" lIns="91440" tIns="45720" rIns="91440" bIns="45720" rtlCol="1">
            <a:normAutofit/>
          </a:bodyPr>
          <a:lstStyle>
            <a:lvl1pPr algn="r" rtl="1">
              <a:lnSpc>
                <a:spcPts val="1800"/>
              </a:lnSpc>
              <a:spcBef>
                <a:spcPts val="1000"/>
              </a:spcBef>
              <a:spcAft>
                <a:spcPts val="1000"/>
              </a:spcAft>
              <a:defRPr lang="en-US" sz="2400" baseline="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algn="r" rtl="1">
              <a:lnSpc>
                <a:spcPts val="1800"/>
              </a:lnSpc>
              <a:spcBef>
                <a:spcPts val="1000"/>
              </a:spcBef>
              <a:spcAft>
                <a:spcPts val="1000"/>
              </a:spcAft>
              <a:defRPr lang="en-US" sz="1200" smtClean="0">
                <a:solidFill>
                  <a:schemeClr val="tx1">
                    <a:lumMod val="75000"/>
                    <a:lumOff val="25000"/>
                  </a:schemeClr>
                </a:solidFill>
              </a:defRPr>
            </a:lvl2pPr>
            <a:lvl3pPr algn="r" rtl="1">
              <a:lnSpc>
                <a:spcPts val="1800"/>
              </a:lnSpc>
              <a:spcBef>
                <a:spcPts val="1000"/>
              </a:spcBef>
              <a:spcAft>
                <a:spcPts val="1000"/>
              </a:spcAft>
              <a:defRPr lang="en-US" sz="1200" smtClean="0">
                <a:solidFill>
                  <a:schemeClr val="tx1">
                    <a:lumMod val="75000"/>
                    <a:lumOff val="25000"/>
                  </a:schemeClr>
                </a:solidFill>
              </a:defRPr>
            </a:lvl3pPr>
            <a:lvl4pPr algn="r" rtl="1">
              <a:lnSpc>
                <a:spcPts val="1800"/>
              </a:lnSpc>
              <a:spcBef>
                <a:spcPts val="1000"/>
              </a:spcBef>
              <a:spcAft>
                <a:spcPts val="1000"/>
              </a:spcAft>
              <a:defRPr lang="en-US" sz="1200" smtClean="0">
                <a:solidFill>
                  <a:schemeClr val="tx1">
                    <a:lumMod val="75000"/>
                    <a:lumOff val="25000"/>
                  </a:schemeClr>
                </a:solidFill>
              </a:defRPr>
            </a:lvl4pPr>
            <a:lvl5pPr algn="r" rtl="1">
              <a:lnSpc>
                <a:spcPts val="1800"/>
              </a:lnSpc>
              <a:spcBef>
                <a:spcPts val="1000"/>
              </a:spcBef>
              <a:spcAft>
                <a:spcPts val="1000"/>
              </a:spcAft>
              <a:defRPr lang="en-US" sz="1200">
                <a:solidFill>
                  <a:schemeClr val="tx1">
                    <a:lumMod val="75000"/>
                    <a:lumOff val="25000"/>
                  </a:schemeClr>
                </a:solidFill>
              </a:defRPr>
            </a:lvl5pPr>
          </a:lstStyle>
          <a:p>
            <a:pPr marL="0" lvl="0" indent="0" rtl="1">
              <a:lnSpc>
                <a:spcPct val="150000"/>
              </a:lnSpc>
              <a:spcAft>
                <a:spcPts val="1200"/>
              </a:spcAft>
              <a:buNone/>
            </a:pPr>
            <a:r>
              <a:rPr lang="ar-SA" noProof="0"/>
              <a:t>انقر لتحرير أنماط نص الشكل الرئيسي</a:t>
            </a:r>
          </a:p>
        </p:txBody>
      </p:sp>
    </p:spTree>
    <p:extLst>
      <p:ext uri="{BB962C8B-B14F-4D97-AF65-F5344CB8AC3E}">
        <p14:creationId xmlns:p14="http://schemas.microsoft.com/office/powerpoint/2010/main" val="3207129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العنوان فقط">
    <p:spTree>
      <p:nvGrpSpPr>
        <p:cNvPr id="1" name=""/>
        <p:cNvGrpSpPr/>
        <p:nvPr/>
      </p:nvGrpSpPr>
      <p:grpSpPr>
        <a:xfrm>
          <a:off x="0" y="0"/>
          <a:ext cx="0" cy="0"/>
          <a:chOff x="0" y="0"/>
          <a:chExt cx="0" cy="0"/>
        </a:xfrm>
      </p:grpSpPr>
      <p:sp>
        <p:nvSpPr>
          <p:cNvPr id="6" name="مستطيل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dirty="0"/>
          </a:p>
        </p:txBody>
      </p:sp>
      <p:sp>
        <p:nvSpPr>
          <p:cNvPr id="2" name="العنوان 1"/>
          <p:cNvSpPr>
            <a:spLocks noGrp="1"/>
          </p:cNvSpPr>
          <p:nvPr>
            <p:ph type="title"/>
          </p:nvPr>
        </p:nvSpPr>
        <p:spPr>
          <a:xfrm>
            <a:off x="838200" y="1"/>
            <a:ext cx="10744200" cy="1228436"/>
          </a:xfrm>
        </p:spPr>
        <p:txBody>
          <a:bodyPr rtlCol="1" anchor="b">
            <a:normAutofit/>
          </a:bodyPr>
          <a:lstStyle>
            <a:lvl1pPr algn="r" rtl="1">
              <a:defRPr sz="3600">
                <a:solidFill>
                  <a:schemeClr val="bg1"/>
                </a:solidFill>
              </a:defRPr>
            </a:lvl1pPr>
          </a:lstStyle>
          <a:p>
            <a:pPr rtl="1"/>
            <a:r>
              <a:rPr lang="ar-SA"/>
              <a:t>انقر لتحرير نمط عنوان الشكل الرئيسي</a:t>
            </a:r>
            <a:endParaRPr lang="ar-SA" dirty="0"/>
          </a:p>
        </p:txBody>
      </p:sp>
      <p:sp>
        <p:nvSpPr>
          <p:cNvPr id="7" name="مستطيل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1800" dirty="0"/>
          </a:p>
        </p:txBody>
      </p:sp>
    </p:spTree>
    <p:extLst>
      <p:ext uri="{BB962C8B-B14F-4D97-AF65-F5344CB8AC3E}">
        <p14:creationId xmlns:p14="http://schemas.microsoft.com/office/powerpoint/2010/main" val="1008144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7"/>
            <a:ext cx="10515600" cy="1325563"/>
          </a:xfrm>
          <a:prstGeom prst="rect">
            <a:avLst/>
          </a:prstGeom>
        </p:spPr>
        <p:txBody>
          <a:bodyPr vert="horz" lIns="91440" tIns="45720" rIns="91440" bIns="45720" rtlCol="1" anchor="ctr">
            <a:normAutofit/>
          </a:bodyPr>
          <a:lstStyle/>
          <a:p>
            <a:pPr rtl="1"/>
            <a:r>
              <a:rPr lang="ar-SA" noProof="0" dirty="0"/>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4" name="عنصر نائب للتاريخ 3"/>
          <p:cNvSpPr>
            <a:spLocks noGrp="1"/>
          </p:cNvSpPr>
          <p:nvPr>
            <p:ph type="dt" sz="half" idx="2"/>
          </p:nvPr>
        </p:nvSpPr>
        <p:spPr>
          <a:xfrm>
            <a:off x="8077200" y="6356352"/>
            <a:ext cx="3276600" cy="365125"/>
          </a:xfrm>
          <a:prstGeom prst="rect">
            <a:avLst/>
          </a:prstGeom>
        </p:spPr>
        <p:txBody>
          <a:bodyPr vert="horz" lIns="91440" tIns="45720" rIns="91440" bIns="45720" rtlCol="1" anchor="ctr"/>
          <a:lstStyle>
            <a:lvl1pPr algn="r" rtl="1">
              <a:defRPr sz="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stStyle>
          <a:p>
            <a:fld id="{F45951D1-58A6-486B-974F-B7AF489B9A01}" type="datetime1">
              <a:rPr lang="ar-SA" noProof="0" smtClean="0"/>
              <a:pPr/>
              <a:t>27/12/1440</a:t>
            </a:fld>
            <a:endParaRPr lang="ar-SA" noProof="0" dirty="0"/>
          </a:p>
        </p:txBody>
      </p:sp>
      <p:sp>
        <p:nvSpPr>
          <p:cNvPr id="5" name="عنصر نائب للتذييل 4"/>
          <p:cNvSpPr>
            <a:spLocks noGrp="1"/>
          </p:cNvSpPr>
          <p:nvPr>
            <p:ph type="ftr" sz="quarter" idx="3"/>
          </p:nvPr>
        </p:nvSpPr>
        <p:spPr>
          <a:xfrm>
            <a:off x="4648200" y="6356352"/>
            <a:ext cx="2895600" cy="365125"/>
          </a:xfrm>
          <a:prstGeom prst="rect">
            <a:avLst/>
          </a:prstGeom>
        </p:spPr>
        <p:txBody>
          <a:bodyPr vert="horz" lIns="91440" tIns="45720" rIns="91440" bIns="45720" rtlCol="1" anchor="ctr"/>
          <a:lstStyle>
            <a:lvl1pPr algn="ctr" rtl="1">
              <a:defRPr sz="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ar-SA" noProof="0" dirty="0"/>
          </a:p>
        </p:txBody>
      </p:sp>
      <p:sp>
        <p:nvSpPr>
          <p:cNvPr id="6" name="عنصر نائب لرقم الشريحة 5"/>
          <p:cNvSpPr>
            <a:spLocks noGrp="1"/>
          </p:cNvSpPr>
          <p:nvPr>
            <p:ph type="sldNum" sz="quarter" idx="4"/>
          </p:nvPr>
        </p:nvSpPr>
        <p:spPr>
          <a:xfrm>
            <a:off x="838200" y="6356352"/>
            <a:ext cx="3276600" cy="365125"/>
          </a:xfrm>
          <a:prstGeom prst="rect">
            <a:avLst/>
          </a:prstGeom>
        </p:spPr>
        <p:txBody>
          <a:bodyPr vert="horz" lIns="91440" tIns="45720" rIns="91440" bIns="45720" rtlCol="1" anchor="ctr"/>
          <a:lstStyle>
            <a:lvl1pPr algn="l" rtl="1">
              <a:defRPr sz="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stStyle>
          <a:p>
            <a:fld id="{9860EDB8-5305-433F-BE41-D7A86D811DB3}" type="slidenum">
              <a:rPr lang="ar-SA" smtClean="0"/>
              <a:pPr/>
              <a:t>‹#›</a:t>
            </a:fld>
            <a:endParaRPr lang="ar-SA" dirty="0"/>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4" r:id="rId3"/>
    <p:sldLayoutId id="2147483666" r:id="rId4"/>
  </p:sldLayoutIdLst>
  <p:hf sldNum="0" hdr="0" ftr="0" dt="0"/>
  <p:txStyles>
    <p:titleStyle>
      <a:lvl1pPr algn="r" defTabSz="914400" rtl="1" eaLnBrk="1" latinLnBrk="0" hangingPunct="1">
        <a:spcBef>
          <a:spcPct val="0"/>
        </a:spcBef>
        <a:buNone/>
        <a:defRPr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r" defTabSz="914400" rtl="1" eaLnBrk="1" latinLnBrk="0" hangingPunct="1">
        <a:lnSpc>
          <a:spcPct val="90000"/>
        </a:lnSpc>
        <a:spcBef>
          <a:spcPct val="30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r" defTabSz="914400" rtl="1" eaLnBrk="1" latinLnBrk="0" hangingPunct="1">
        <a:lnSpc>
          <a:spcPct val="90000"/>
        </a:lnSpc>
        <a:spcBef>
          <a:spcPct val="300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r" defTabSz="914400" rtl="1" eaLnBrk="1" latinLnBrk="0" hangingPunct="1">
        <a:lnSpc>
          <a:spcPct val="90000"/>
        </a:lnSpc>
        <a:spcBef>
          <a:spcPct val="300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العنوان 1"/>
          <p:cNvSpPr>
            <a:spLocks noGrp="1"/>
          </p:cNvSpPr>
          <p:nvPr>
            <p:ph type="ctrTitle" idx="4294967295"/>
          </p:nvPr>
        </p:nvSpPr>
        <p:spPr>
          <a:xfrm>
            <a:off x="865094" y="595746"/>
            <a:ext cx="10515600" cy="2286000"/>
          </a:xfrm>
          <a:pattFill prst="ltDnDiag">
            <a:fgClr>
              <a:schemeClr val="accent1"/>
            </a:fgClr>
            <a:bgClr>
              <a:schemeClr val="bg1"/>
            </a:bgClr>
          </a:pattFill>
        </p:spPr>
        <p:txBody>
          <a:bodyPr rtlCol="1">
            <a:normAutofit/>
          </a:bodyPr>
          <a:lstStyle/>
          <a:p>
            <a:pPr algn="ctr"/>
            <a:r>
              <a:rPr lang="ar-IQ" sz="6000" dirty="0">
                <a:solidFill>
                  <a:prstClr val="black"/>
                </a:solidFill>
                <a:latin typeface="Calibri" panose="020F0502020204030204" pitchFamily="34" charset="0"/>
                <a:ea typeface="+mj-ea"/>
                <a:cs typeface="Calibri" panose="020F0502020204030204" pitchFamily="34" charset="0"/>
              </a:rPr>
              <a:t>التخطيط الاستراتيجي لتسعير المنتج</a:t>
            </a:r>
            <a:br>
              <a:rPr lang="ar-IQ" sz="6000" dirty="0">
                <a:solidFill>
                  <a:prstClr val="black"/>
                </a:solidFill>
                <a:latin typeface="Calibri" panose="020F0502020204030204" pitchFamily="34" charset="0"/>
                <a:ea typeface="+mj-ea"/>
                <a:cs typeface="Calibri" panose="020F0502020204030204" pitchFamily="34" charset="0"/>
              </a:rPr>
            </a:br>
            <a:r>
              <a:rPr lang="ar-IQ" sz="6000" dirty="0">
                <a:solidFill>
                  <a:prstClr val="black"/>
                </a:solidFill>
                <a:latin typeface="Calibri" panose="020F0502020204030204" pitchFamily="34" charset="0"/>
                <a:ea typeface="+mj-ea"/>
                <a:cs typeface="Calibri" panose="020F0502020204030204" pitchFamily="34" charset="0"/>
              </a:rPr>
              <a:t> المصرفي</a:t>
            </a:r>
            <a:endParaRPr lang="ar-SA" sz="46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العنوان الفرعي 2"/>
          <p:cNvSpPr>
            <a:spLocks noGrp="1"/>
          </p:cNvSpPr>
          <p:nvPr>
            <p:ph type="subTitle" idx="4294967295"/>
          </p:nvPr>
        </p:nvSpPr>
        <p:spPr>
          <a:xfrm>
            <a:off x="377568" y="3130331"/>
            <a:ext cx="11567297" cy="2986452"/>
          </a:xfrm>
        </p:spPr>
        <p:txBody>
          <a:bodyPr rtlCol="1">
            <a:normAutofit/>
          </a:bodyPr>
          <a:lstStyle/>
          <a:p>
            <a:pPr marL="0" indent="0" algn="r" rtl="1">
              <a:buNone/>
            </a:pPr>
            <a:r>
              <a:rPr lang="ar-IQ" sz="3100" dirty="0">
                <a:solidFill>
                  <a:srgbClr val="F8F8F8"/>
                </a:solidFill>
                <a:latin typeface="Tahoma" panose="020B0604030504040204" pitchFamily="34" charset="0"/>
                <a:ea typeface="Tahoma" panose="020B0604030504040204" pitchFamily="34" charset="0"/>
                <a:cs typeface="Tahoma" panose="020B0604030504040204" pitchFamily="34" charset="0"/>
              </a:rPr>
              <a:t>المادة : التسويق المصرفي </a:t>
            </a:r>
          </a:p>
          <a:p>
            <a:pPr marL="0" indent="0" algn="r" rtl="1">
              <a:buNone/>
            </a:pPr>
            <a:r>
              <a:rPr lang="ar-IQ" sz="3100" dirty="0">
                <a:solidFill>
                  <a:srgbClr val="F8F8F8"/>
                </a:solidFill>
              </a:rPr>
              <a:t>المرحلة : الثانية </a:t>
            </a:r>
          </a:p>
          <a:p>
            <a:pPr marL="0" indent="0" algn="r" rtl="1">
              <a:buNone/>
            </a:pPr>
            <a:r>
              <a:rPr lang="ar-IQ" sz="3100" dirty="0">
                <a:solidFill>
                  <a:srgbClr val="F8F8F8"/>
                </a:solidFill>
                <a:latin typeface="Tahoma" panose="020B0604030504040204" pitchFamily="34" charset="0"/>
                <a:ea typeface="Tahoma" panose="020B0604030504040204" pitchFamily="34" charset="0"/>
                <a:cs typeface="Tahoma" panose="020B0604030504040204" pitchFamily="34" charset="0"/>
              </a:rPr>
              <a:t>مدرس المادة : م.م اسراء شنان ثابت </a:t>
            </a:r>
            <a:endParaRPr lang="ar-SA" sz="3100" dirty="0">
              <a:solidFill>
                <a:srgbClr val="F8F8F8"/>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15315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039589D-5C5F-3B41-AFA6-54828D2E066C}"/>
              </a:ext>
            </a:extLst>
          </p:cNvPr>
          <p:cNvSpPr>
            <a:spLocks noGrp="1"/>
          </p:cNvSpPr>
          <p:nvPr>
            <p:ph type="title"/>
          </p:nvPr>
        </p:nvSpPr>
        <p:spPr/>
        <p:txBody>
          <a:bodyPr/>
          <a:lstStyle/>
          <a:p>
            <a:r>
              <a:rPr lang="ar-SA" dirty="0"/>
              <a:t>خطوات التخطيط الاستراتيجي للتسويق المصرفي</a:t>
            </a:r>
            <a:endParaRPr lang="ar-IQ" dirty="0"/>
          </a:p>
        </p:txBody>
      </p:sp>
      <p:sp>
        <p:nvSpPr>
          <p:cNvPr id="3" name="عنصر نائب للمحتوى 2">
            <a:extLst>
              <a:ext uri="{FF2B5EF4-FFF2-40B4-BE49-F238E27FC236}">
                <a16:creationId xmlns:a16="http://schemas.microsoft.com/office/drawing/2014/main" id="{B722D2C3-B679-074D-9043-385019B302AD}"/>
              </a:ext>
            </a:extLst>
          </p:cNvPr>
          <p:cNvSpPr>
            <a:spLocks noGrp="1"/>
          </p:cNvSpPr>
          <p:nvPr>
            <p:ph idx="1"/>
          </p:nvPr>
        </p:nvSpPr>
        <p:spPr>
          <a:xfrm>
            <a:off x="1" y="1482380"/>
            <a:ext cx="12191998" cy="5375620"/>
          </a:xfrm>
        </p:spPr>
        <p:txBody>
          <a:bodyPr>
            <a:normAutofit/>
          </a:bodyPr>
          <a:lstStyle/>
          <a:p>
            <a:r>
              <a:rPr lang="ar-SA" sz="2900" dirty="0">
                <a:solidFill>
                  <a:schemeClr val="bg1">
                    <a:lumMod val="10000"/>
                  </a:schemeClr>
                </a:solidFill>
              </a:rPr>
              <a:t>•تحديد رسالة ومهمة المؤسسة المصرفية.</a:t>
            </a:r>
          </a:p>
          <a:p>
            <a:r>
              <a:rPr lang="ar-SA" sz="2900" dirty="0">
                <a:solidFill>
                  <a:schemeClr val="bg1">
                    <a:lumMod val="10000"/>
                  </a:schemeClr>
                </a:solidFill>
              </a:rPr>
              <a:t>•وضع الأهداف العامة والخاصة (الاستراتيجية والتكتيكية)</a:t>
            </a:r>
          </a:p>
          <a:p>
            <a:r>
              <a:rPr lang="ar-SA" sz="2900" dirty="0">
                <a:solidFill>
                  <a:schemeClr val="bg1">
                    <a:lumMod val="10000"/>
                  </a:schemeClr>
                </a:solidFill>
              </a:rPr>
              <a:t>•تحديد نوع الأنشطة لمختلف المستويات التنظيمية للمؤسسة المصرفية (الإدارة العليا ،إدارة الفروع،مسئولي الأقسام ...الخ) داخل المصرف</a:t>
            </a:r>
          </a:p>
          <a:p>
            <a:r>
              <a:rPr lang="ar-SA" sz="2900" dirty="0">
                <a:solidFill>
                  <a:schemeClr val="bg1">
                    <a:lumMod val="10000"/>
                  </a:schemeClr>
                </a:solidFill>
              </a:rPr>
              <a:t>•تخطيط مختلف الأنشطة والفعاليات التسويقية لتقديم افضل أنواع الخدمات المصرفية الأخرى.</a:t>
            </a:r>
            <a:endParaRPr lang="ar-IQ" sz="2900" dirty="0">
              <a:solidFill>
                <a:schemeClr val="bg1">
                  <a:lumMod val="10000"/>
                </a:schemeClr>
              </a:solidFill>
            </a:endParaRPr>
          </a:p>
        </p:txBody>
      </p:sp>
    </p:spTree>
    <p:extLst>
      <p:ext uri="{BB962C8B-B14F-4D97-AF65-F5344CB8AC3E}">
        <p14:creationId xmlns:p14="http://schemas.microsoft.com/office/powerpoint/2010/main" val="425144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58E19C5-091F-6F4C-BBED-E493F2E04C96}"/>
              </a:ext>
            </a:extLst>
          </p:cNvPr>
          <p:cNvSpPr>
            <a:spLocks noGrp="1"/>
          </p:cNvSpPr>
          <p:nvPr>
            <p:ph type="title"/>
          </p:nvPr>
        </p:nvSpPr>
        <p:spPr/>
        <p:txBody>
          <a:bodyPr/>
          <a:lstStyle/>
          <a:p>
            <a:r>
              <a:rPr lang="ar-SA" dirty="0"/>
              <a:t>خطوات التخطيط الاستراتيجي للمؤسسة المصرفية</a:t>
            </a:r>
            <a:endParaRPr lang="ar-IQ" dirty="0"/>
          </a:p>
        </p:txBody>
      </p:sp>
      <p:sp>
        <p:nvSpPr>
          <p:cNvPr id="25" name="مستطيل: زوايا مستديرة 24">
            <a:extLst>
              <a:ext uri="{FF2B5EF4-FFF2-40B4-BE49-F238E27FC236}">
                <a16:creationId xmlns:a16="http://schemas.microsoft.com/office/drawing/2014/main" id="{7901F94B-ED87-0548-9CE0-0377DE39D2DF}"/>
              </a:ext>
            </a:extLst>
          </p:cNvPr>
          <p:cNvSpPr/>
          <p:nvPr/>
        </p:nvSpPr>
        <p:spPr>
          <a:xfrm>
            <a:off x="3555113" y="2317694"/>
            <a:ext cx="2283950" cy="3620414"/>
          </a:xfrm>
          <a:prstGeom prst="roundRect">
            <a:avLst/>
          </a:prstGeom>
          <a:solidFill>
            <a:srgbClr val="F8F8F8"/>
          </a:solidFill>
        </p:spPr>
        <p:style>
          <a:lnRef idx="2">
            <a:schemeClr val="dk1"/>
          </a:lnRef>
          <a:fillRef idx="1">
            <a:schemeClr val="lt1"/>
          </a:fillRef>
          <a:effectRef idx="0">
            <a:schemeClr val="dk1"/>
          </a:effectRef>
          <a:fontRef idx="minor">
            <a:schemeClr val="dk1"/>
          </a:fontRef>
        </p:style>
        <p:txBody>
          <a:bodyPr rtlCol="1" anchor="ctr"/>
          <a:lstStyle/>
          <a:p>
            <a:pPr algn="ctr"/>
            <a:r>
              <a:rPr lang="ar-SA" sz="3000" dirty="0">
                <a:solidFill>
                  <a:srgbClr val="FF0000"/>
                </a:solidFill>
              </a:rPr>
              <a:t>تحديد نوع الأنشطة لمختلف لمختلف المستويات التنضيمية بالمؤسسة</a:t>
            </a:r>
            <a:endParaRPr lang="ar-IQ" sz="3000" dirty="0">
              <a:solidFill>
                <a:srgbClr val="FF0000"/>
              </a:solidFill>
            </a:endParaRPr>
          </a:p>
        </p:txBody>
      </p:sp>
      <p:sp>
        <p:nvSpPr>
          <p:cNvPr id="27" name="مستطيل: زوايا مستديرة 26">
            <a:extLst>
              <a:ext uri="{FF2B5EF4-FFF2-40B4-BE49-F238E27FC236}">
                <a16:creationId xmlns:a16="http://schemas.microsoft.com/office/drawing/2014/main" id="{97D59723-0071-C943-9034-18C2989FC3F4}"/>
              </a:ext>
            </a:extLst>
          </p:cNvPr>
          <p:cNvSpPr/>
          <p:nvPr/>
        </p:nvSpPr>
        <p:spPr>
          <a:xfrm>
            <a:off x="118753" y="2317694"/>
            <a:ext cx="2283950" cy="3620414"/>
          </a:xfrm>
          <a:prstGeom prst="roundRect">
            <a:avLst/>
          </a:prstGeom>
          <a:solidFill>
            <a:srgbClr val="F8F8F8"/>
          </a:solidFill>
        </p:spPr>
        <p:style>
          <a:lnRef idx="2">
            <a:schemeClr val="dk1"/>
          </a:lnRef>
          <a:fillRef idx="1">
            <a:schemeClr val="lt1"/>
          </a:fillRef>
          <a:effectRef idx="0">
            <a:schemeClr val="dk1"/>
          </a:effectRef>
          <a:fontRef idx="minor">
            <a:schemeClr val="dk1"/>
          </a:fontRef>
        </p:style>
        <p:txBody>
          <a:bodyPr rtlCol="1" anchor="ctr"/>
          <a:lstStyle/>
          <a:p>
            <a:pPr algn="ctr"/>
            <a:r>
              <a:rPr lang="ar-SA" sz="3000" dirty="0">
                <a:solidFill>
                  <a:srgbClr val="FF0000"/>
                </a:solidFill>
              </a:rPr>
              <a:t>تخطيط مختلف الأنشطة والفعاليات التسويقية</a:t>
            </a:r>
            <a:endParaRPr lang="ar-IQ" sz="3000" dirty="0">
              <a:solidFill>
                <a:srgbClr val="FF0000"/>
              </a:solidFill>
            </a:endParaRPr>
          </a:p>
        </p:txBody>
      </p:sp>
      <p:sp>
        <p:nvSpPr>
          <p:cNvPr id="29" name="مستطيل: زوايا مستديرة 28">
            <a:extLst>
              <a:ext uri="{FF2B5EF4-FFF2-40B4-BE49-F238E27FC236}">
                <a16:creationId xmlns:a16="http://schemas.microsoft.com/office/drawing/2014/main" id="{CAA169D5-0BC9-EB4D-BE70-1FADE902D2F0}"/>
              </a:ext>
            </a:extLst>
          </p:cNvPr>
          <p:cNvSpPr/>
          <p:nvPr/>
        </p:nvSpPr>
        <p:spPr>
          <a:xfrm>
            <a:off x="6659405" y="2317694"/>
            <a:ext cx="2283950" cy="3620414"/>
          </a:xfrm>
          <a:prstGeom prst="roundRect">
            <a:avLst/>
          </a:prstGeom>
          <a:solidFill>
            <a:srgbClr val="F8F8F8"/>
          </a:solidFill>
        </p:spPr>
        <p:style>
          <a:lnRef idx="2">
            <a:schemeClr val="dk1"/>
          </a:lnRef>
          <a:fillRef idx="1">
            <a:schemeClr val="lt1"/>
          </a:fillRef>
          <a:effectRef idx="0">
            <a:schemeClr val="dk1"/>
          </a:effectRef>
          <a:fontRef idx="minor">
            <a:schemeClr val="dk1"/>
          </a:fontRef>
        </p:style>
        <p:txBody>
          <a:bodyPr rtlCol="1" anchor="ctr"/>
          <a:lstStyle/>
          <a:p>
            <a:pPr algn="ctr"/>
            <a:r>
              <a:rPr lang="ar-SA" sz="3400" dirty="0">
                <a:solidFill>
                  <a:srgbClr val="FF0000"/>
                </a:solidFill>
              </a:rPr>
              <a:t>وضع الأهداف العامة والخاصة (الاستراتيجية والتكتيكيه)</a:t>
            </a:r>
            <a:endParaRPr lang="ar-IQ" sz="3400" dirty="0">
              <a:solidFill>
                <a:srgbClr val="FF0000"/>
              </a:solidFill>
            </a:endParaRPr>
          </a:p>
        </p:txBody>
      </p:sp>
      <p:sp>
        <p:nvSpPr>
          <p:cNvPr id="31" name="مستطيل: زوايا مستديرة 30">
            <a:extLst>
              <a:ext uri="{FF2B5EF4-FFF2-40B4-BE49-F238E27FC236}">
                <a16:creationId xmlns:a16="http://schemas.microsoft.com/office/drawing/2014/main" id="{FF0BF9C3-4C7A-AA46-9F90-8CE3CD9304C9}"/>
              </a:ext>
            </a:extLst>
          </p:cNvPr>
          <p:cNvSpPr/>
          <p:nvPr/>
        </p:nvSpPr>
        <p:spPr>
          <a:xfrm>
            <a:off x="9908050" y="2317694"/>
            <a:ext cx="2283950" cy="3620414"/>
          </a:xfrm>
          <a:prstGeom prst="roundRect">
            <a:avLst/>
          </a:prstGeom>
          <a:solidFill>
            <a:srgbClr val="F8F8F8"/>
          </a:solidFill>
        </p:spPr>
        <p:style>
          <a:lnRef idx="2">
            <a:schemeClr val="dk1"/>
          </a:lnRef>
          <a:fillRef idx="1">
            <a:schemeClr val="lt1"/>
          </a:fillRef>
          <a:effectRef idx="0">
            <a:schemeClr val="dk1"/>
          </a:effectRef>
          <a:fontRef idx="minor">
            <a:schemeClr val="dk1"/>
          </a:fontRef>
        </p:style>
        <p:txBody>
          <a:bodyPr rtlCol="1" anchor="ctr"/>
          <a:lstStyle/>
          <a:p>
            <a:pPr algn="ctr"/>
            <a:r>
              <a:rPr lang="ar-SA" sz="4100" dirty="0">
                <a:solidFill>
                  <a:srgbClr val="DD462F"/>
                </a:solidFill>
              </a:rPr>
              <a:t>تحديد رسالة ومهمة المؤسسة المصرفية</a:t>
            </a:r>
            <a:endParaRPr lang="ar-IQ" sz="4100" dirty="0">
              <a:solidFill>
                <a:srgbClr val="FF0000"/>
              </a:solidFill>
            </a:endParaRPr>
          </a:p>
        </p:txBody>
      </p:sp>
      <p:sp>
        <p:nvSpPr>
          <p:cNvPr id="32" name="سهم: لليسار 31">
            <a:extLst>
              <a:ext uri="{FF2B5EF4-FFF2-40B4-BE49-F238E27FC236}">
                <a16:creationId xmlns:a16="http://schemas.microsoft.com/office/drawing/2014/main" id="{632C7B5A-42EE-2C43-819D-B9DCCDE84711}"/>
              </a:ext>
            </a:extLst>
          </p:cNvPr>
          <p:cNvSpPr/>
          <p:nvPr/>
        </p:nvSpPr>
        <p:spPr>
          <a:xfrm>
            <a:off x="8991314" y="3673817"/>
            <a:ext cx="916736" cy="454084"/>
          </a:xfrm>
          <a:prstGeom prst="leftArrow">
            <a:avLst>
              <a:gd name="adj1" fmla="val 42017"/>
              <a:gd name="adj2" fmla="val 78330"/>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ar-IQ"/>
          </a:p>
        </p:txBody>
      </p:sp>
      <p:sp>
        <p:nvSpPr>
          <p:cNvPr id="34" name="سهم: لليسار 33">
            <a:extLst>
              <a:ext uri="{FF2B5EF4-FFF2-40B4-BE49-F238E27FC236}">
                <a16:creationId xmlns:a16="http://schemas.microsoft.com/office/drawing/2014/main" id="{E5BF10CC-5DED-FE40-B36F-246F79F0191D}"/>
              </a:ext>
            </a:extLst>
          </p:cNvPr>
          <p:cNvSpPr/>
          <p:nvPr/>
        </p:nvSpPr>
        <p:spPr>
          <a:xfrm>
            <a:off x="5742669" y="3673817"/>
            <a:ext cx="916736" cy="454084"/>
          </a:xfrm>
          <a:prstGeom prst="leftArrow">
            <a:avLst>
              <a:gd name="adj1" fmla="val 42017"/>
              <a:gd name="adj2" fmla="val 78330"/>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ar-IQ"/>
          </a:p>
        </p:txBody>
      </p:sp>
      <p:sp>
        <p:nvSpPr>
          <p:cNvPr id="36" name="سهم: لليسار 35">
            <a:extLst>
              <a:ext uri="{FF2B5EF4-FFF2-40B4-BE49-F238E27FC236}">
                <a16:creationId xmlns:a16="http://schemas.microsoft.com/office/drawing/2014/main" id="{060C65DE-12D9-7644-BBAE-5980A783B9F8}"/>
              </a:ext>
            </a:extLst>
          </p:cNvPr>
          <p:cNvSpPr/>
          <p:nvPr/>
        </p:nvSpPr>
        <p:spPr>
          <a:xfrm>
            <a:off x="2564876" y="3674396"/>
            <a:ext cx="916736" cy="454084"/>
          </a:xfrm>
          <a:prstGeom prst="leftArrow">
            <a:avLst>
              <a:gd name="adj1" fmla="val 42017"/>
              <a:gd name="adj2" fmla="val 78330"/>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ar-IQ"/>
          </a:p>
        </p:txBody>
      </p:sp>
    </p:spTree>
    <p:extLst>
      <p:ext uri="{BB962C8B-B14F-4D97-AF65-F5344CB8AC3E}">
        <p14:creationId xmlns:p14="http://schemas.microsoft.com/office/powerpoint/2010/main" val="364400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a:off x="918882" y="1"/>
            <a:ext cx="10744200" cy="1228436"/>
          </a:xfrm>
        </p:spPr>
        <p:txBody>
          <a:bodyPr rtlCol="1">
            <a:normAutofit/>
          </a:bodyPr>
          <a:lstStyle/>
          <a:p>
            <a:pPr algn="r" rtl="1"/>
            <a:r>
              <a:rPr lang="ar-SA" sz="3400" dirty="0"/>
              <a:t>التخطيط الاستراتيجي^للتسويق المصرفي^</a:t>
            </a:r>
            <a:endParaRPr lang="ar-SA" sz="3400"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محتوى 2"/>
          <p:cNvSpPr>
            <a:spLocks noGrp="1"/>
          </p:cNvSpPr>
          <p:nvPr>
            <p:ph idx="4294967295"/>
          </p:nvPr>
        </p:nvSpPr>
        <p:spPr>
          <a:xfrm>
            <a:off x="0" y="1681607"/>
            <a:ext cx="11629214" cy="5176392"/>
          </a:xfrm>
        </p:spPr>
        <p:txBody>
          <a:bodyPr vert="horz" lIns="91440" tIns="45720" rIns="91440" bIns="45720" rtlCol="1">
            <a:noAutofit/>
          </a:bodyPr>
          <a:lstStyle/>
          <a:p>
            <a:pPr marL="0" indent="0" algn="r" rtl="1">
              <a:lnSpc>
                <a:spcPct val="150000"/>
              </a:lnSpc>
              <a:spcAft>
                <a:spcPts val="1200"/>
              </a:spcAft>
              <a:buNone/>
            </a:pPr>
            <a:r>
              <a:rPr lang="ar-SA" sz="2900" dirty="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rPr>
              <a:t>يهدف </a:t>
            </a:r>
            <a:r>
              <a:rPr lang="ar-SA" sz="2900" dirty="0">
                <a:solidFill>
                  <a:srgbClr val="FF0000"/>
                </a:solidFill>
                <a:latin typeface="Tahoma" panose="020B0604030504040204" pitchFamily="34" charset="0"/>
                <a:ea typeface="Tahoma" panose="020B0604030504040204" pitchFamily="34" charset="0"/>
                <a:cs typeface="Tahoma" panose="020B0604030504040204" pitchFamily="34" charset="0"/>
              </a:rPr>
              <a:t>التخطيط الاستراتيجي</a:t>
            </a:r>
            <a:r>
              <a:rPr lang="ar-SA" sz="2900" dirty="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rPr>
              <a:t> بشكل عام والتسويق المصرفي بشكل خاص الى تحقيق جزئيتين ذات أهمية هما:</a:t>
            </a:r>
          </a:p>
          <a:p>
            <a:pPr marL="0" indent="0" algn="r" rtl="1">
              <a:lnSpc>
                <a:spcPct val="150000"/>
              </a:lnSpc>
              <a:spcAft>
                <a:spcPts val="1200"/>
              </a:spcAft>
              <a:buNone/>
            </a:pPr>
            <a:r>
              <a:rPr lang="ar-SA" sz="2900" dirty="0">
                <a:solidFill>
                  <a:schemeClr val="bg1">
                    <a:lumMod val="10000"/>
                  </a:schemeClr>
                </a:solidFill>
              </a:rPr>
              <a:t>•</a:t>
            </a:r>
            <a:r>
              <a:rPr lang="ar-SA" sz="2900" dirty="0">
                <a:solidFill>
                  <a:srgbClr val="FF0000"/>
                </a:solidFill>
              </a:rPr>
              <a:t>الجزئية الأولى</a:t>
            </a:r>
            <a:r>
              <a:rPr lang="ar-SA" sz="2900" dirty="0">
                <a:solidFill>
                  <a:schemeClr val="bg1">
                    <a:lumMod val="10000"/>
                  </a:schemeClr>
                </a:solidFill>
              </a:rPr>
              <a:t>:تتمثل في تشخيص مشكلات المؤسسة المصرفية،ومحاولة معالجتها عن طريق البحث عن الحلول البديلة واللازمة ،لتذليل تلك المشاكل بالأسلوب الذي ينعكس ايجابيآ بشكل عام على أداء المؤسسة المصرفية..</a:t>
            </a:r>
          </a:p>
          <a:p>
            <a:pPr marL="0" indent="0" algn="r" rtl="1">
              <a:lnSpc>
                <a:spcPct val="150000"/>
              </a:lnSpc>
              <a:spcAft>
                <a:spcPts val="1200"/>
              </a:spcAft>
              <a:buNone/>
            </a:pPr>
            <a:r>
              <a:rPr lang="ar-SA" sz="2900" dirty="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rPr>
              <a:t>•</a:t>
            </a:r>
            <a:r>
              <a:rPr lang="ar-SA" sz="2900" dirty="0">
                <a:solidFill>
                  <a:srgbClr val="FF0000"/>
                </a:solidFill>
                <a:latin typeface="Tahoma" panose="020B0604030504040204" pitchFamily="34" charset="0"/>
                <a:ea typeface="Tahoma" panose="020B0604030504040204" pitchFamily="34" charset="0"/>
                <a:cs typeface="Tahoma" panose="020B0604030504040204" pitchFamily="34" charset="0"/>
              </a:rPr>
              <a:t>الجز</a:t>
            </a:r>
            <a:r>
              <a:rPr lang="ar-SA" sz="2900" dirty="0">
                <a:solidFill>
                  <a:srgbClr val="FF0000"/>
                </a:solidFill>
              </a:rPr>
              <a:t>ئية الثانية</a:t>
            </a:r>
            <a:r>
              <a:rPr lang="ar-SA" sz="2900" dirty="0">
                <a:solidFill>
                  <a:schemeClr val="bg1">
                    <a:lumMod val="10000"/>
                  </a:schemeClr>
                </a:solidFill>
              </a:rPr>
              <a:t>:تهدف الى توفير نقطة ارتكاز واتجاة للمؤسسة المصرفية..</a:t>
            </a:r>
            <a:endParaRPr lang="ar-SA" sz="2900" dirty="0">
              <a:solidFill>
                <a:schemeClr val="bg1">
                  <a:lumMod val="1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14520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a:off x="921324" y="0"/>
            <a:ext cx="10749367" cy="1208868"/>
          </a:xfrm>
        </p:spPr>
        <p:txBody>
          <a:bodyPr rtlCol="1">
            <a:normAutofit/>
          </a:bodyPr>
          <a:lstStyle/>
          <a:p>
            <a:pPr lvl="0" algn="r" rtl="1"/>
            <a:r>
              <a:rPr lang="ar-SA" sz="3400" dirty="0">
                <a:latin typeface="Tahoma" panose="020B0604030504040204" pitchFamily="34" charset="0"/>
                <a:ea typeface="Tahoma" panose="020B0604030504040204" pitchFamily="34" charset="0"/>
                <a:cs typeface="Tahoma" panose="020B0604030504040204" pitchFamily="34" charset="0"/>
              </a:rPr>
              <a:t>تعريف التخطيط الاستراتيجي للتسويق المصرفي</a:t>
            </a:r>
          </a:p>
        </p:txBody>
      </p:sp>
      <p:sp>
        <p:nvSpPr>
          <p:cNvPr id="7" name="عنصر نائب للمحتوى 6"/>
          <p:cNvSpPr>
            <a:spLocks noGrp="1"/>
          </p:cNvSpPr>
          <p:nvPr>
            <p:ph idx="1"/>
          </p:nvPr>
        </p:nvSpPr>
        <p:spPr>
          <a:xfrm>
            <a:off x="0" y="1556291"/>
            <a:ext cx="11944865" cy="4450466"/>
          </a:xfrm>
        </p:spPr>
        <p:txBody>
          <a:bodyPr rtlCol="1">
            <a:noAutofit/>
          </a:bodyPr>
          <a:lstStyle/>
          <a:p>
            <a:pPr algn="r" rtl="1"/>
            <a:r>
              <a:rPr lang="ar-SA" sz="3700" dirty="0">
                <a:latin typeface="Tahoma" panose="020B0604030504040204" pitchFamily="34" charset="0"/>
                <a:ea typeface="Tahoma" panose="020B0604030504040204" pitchFamily="34" charset="0"/>
                <a:cs typeface="Tahoma" panose="020B0604030504040204" pitchFamily="34" charset="0"/>
              </a:rPr>
              <a:t>ويمكن تعريف </a:t>
            </a:r>
            <a:r>
              <a:rPr lang="ar-SA" sz="3700" dirty="0">
                <a:solidFill>
                  <a:srgbClr val="D24726"/>
                </a:solidFill>
                <a:latin typeface="Tahoma" panose="020B0604030504040204" pitchFamily="34" charset="0"/>
                <a:ea typeface="Tahoma" panose="020B0604030504040204" pitchFamily="34" charset="0"/>
                <a:cs typeface="Tahoma" panose="020B0604030504040204" pitchFamily="34" charset="0"/>
              </a:rPr>
              <a:t>التخطيط الاستراتيجي للتسويق المصرفي</a:t>
            </a:r>
            <a:r>
              <a:rPr lang="ar-SA" sz="3700" dirty="0">
                <a:solidFill>
                  <a:srgbClr val="3B3026"/>
                </a:solidFill>
                <a:latin typeface="Tahoma" panose="020B0604030504040204" pitchFamily="34" charset="0"/>
                <a:ea typeface="Tahoma" panose="020B0604030504040204" pitchFamily="34" charset="0"/>
                <a:cs typeface="Tahoma" panose="020B0604030504040204" pitchFamily="34" charset="0"/>
              </a:rPr>
              <a:t> –بصورة مبسطة- على انة العملية الإدارية الخاصة بوضع واستمرارية العلاقة بين اهداف المؤسسة والمهارات المتواجدة والموارد المتاحة والفرص التسويقية المتغيرة...</a:t>
            </a:r>
            <a:endParaRPr lang="ar-SA" sz="37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1273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25D996C-823F-E740-BAB1-C8DC3B1E83AF}"/>
              </a:ext>
            </a:extLst>
          </p:cNvPr>
          <p:cNvSpPr>
            <a:spLocks noGrp="1"/>
          </p:cNvSpPr>
          <p:nvPr>
            <p:ph type="title"/>
          </p:nvPr>
        </p:nvSpPr>
        <p:spPr/>
        <p:txBody>
          <a:bodyPr>
            <a:normAutofit/>
          </a:bodyPr>
          <a:lstStyle/>
          <a:p>
            <a:r>
              <a:rPr lang="ar-SA" sz="4000" dirty="0"/>
              <a:t>خصائص التخطيط الاستراتيجي للتسويق المصرفي</a:t>
            </a:r>
            <a:endParaRPr lang="ar-IQ" sz="4000" dirty="0"/>
          </a:p>
        </p:txBody>
      </p:sp>
      <p:sp>
        <p:nvSpPr>
          <p:cNvPr id="3" name="عنصر نائب للمحتوى 2">
            <a:extLst>
              <a:ext uri="{FF2B5EF4-FFF2-40B4-BE49-F238E27FC236}">
                <a16:creationId xmlns:a16="http://schemas.microsoft.com/office/drawing/2014/main" id="{6C4A7FB7-6E7F-194B-A88B-C544CD37B9D7}"/>
              </a:ext>
            </a:extLst>
          </p:cNvPr>
          <p:cNvSpPr>
            <a:spLocks noGrp="1"/>
          </p:cNvSpPr>
          <p:nvPr>
            <p:ph idx="1"/>
          </p:nvPr>
        </p:nvSpPr>
        <p:spPr>
          <a:xfrm>
            <a:off x="419100" y="1551029"/>
            <a:ext cx="11353799" cy="5306971"/>
          </a:xfrm>
        </p:spPr>
        <p:txBody>
          <a:bodyPr>
            <a:normAutofit/>
          </a:bodyPr>
          <a:lstStyle/>
          <a:p>
            <a:r>
              <a:rPr lang="ar-SA" sz="2600" dirty="0">
                <a:solidFill>
                  <a:schemeClr val="tx1"/>
                </a:solidFill>
              </a:rPr>
              <a:t>يتصف </a:t>
            </a:r>
            <a:r>
              <a:rPr lang="ar-SA" sz="2600" dirty="0">
                <a:solidFill>
                  <a:srgbClr val="C00000"/>
                </a:solidFill>
              </a:rPr>
              <a:t>التخطيط الاستراتيجي للتسويق المصرفي </a:t>
            </a:r>
            <a:r>
              <a:rPr lang="ar-SA" sz="2600" dirty="0">
                <a:solidFill>
                  <a:schemeClr val="tx1"/>
                </a:solidFill>
              </a:rPr>
              <a:t>بعدد من الخصائص تتمثل في الأتي:</a:t>
            </a:r>
          </a:p>
          <a:p>
            <a:r>
              <a:rPr lang="ar-SA" sz="2600" dirty="0">
                <a:solidFill>
                  <a:schemeClr val="tx1"/>
                </a:solidFill>
              </a:rPr>
              <a:t>•يتعامل </a:t>
            </a:r>
            <a:r>
              <a:rPr lang="ar-SA" sz="2600" dirty="0">
                <a:solidFill>
                  <a:srgbClr val="FF0000"/>
                </a:solidFill>
              </a:rPr>
              <a:t>التخطيط الاستراتيجي</a:t>
            </a:r>
            <a:r>
              <a:rPr lang="ar-SA" sz="2600" dirty="0">
                <a:solidFill>
                  <a:schemeClr val="tx1"/>
                </a:solidFill>
              </a:rPr>
              <a:t> مع مجموعة من الأسئلة الرئيسية التي من ابرزها اين نحن الان؛ وأين يجب ان نكون في المستقبل وهاذا يعني ان يستطيع المسؤولين من خلالها تحديد تحديد موقعهم في السوق، وحصتهم الحالية كذلك يجب ان تكون لديهم الرؤية الواضحة عما سوف يكون علية مستقبل المؤسسة المصرفية. </a:t>
            </a:r>
          </a:p>
          <a:p>
            <a:r>
              <a:rPr lang="ar-SA" sz="2600" dirty="0">
                <a:solidFill>
                  <a:schemeClr val="tx1"/>
                </a:solidFill>
              </a:rPr>
              <a:t>•</a:t>
            </a:r>
            <a:r>
              <a:rPr lang="ar-SA" sz="2600" dirty="0">
                <a:solidFill>
                  <a:srgbClr val="FF0000"/>
                </a:solidFill>
              </a:rPr>
              <a:t>التخطيط الاستراتيجي</a:t>
            </a:r>
            <a:r>
              <a:rPr lang="ar-SA" sz="2600" dirty="0">
                <a:solidFill>
                  <a:schemeClr val="tx1"/>
                </a:solidFill>
              </a:rPr>
              <a:t> يوفر الاطار العام للتخطيط الأكثر تفصيلا وللقرارات التكتيكية والتشغيلية، والتي لابد ان تتنسق مع الخطة الاستراتيجية للمؤسسة.</a:t>
            </a:r>
          </a:p>
          <a:p>
            <a:endParaRPr lang="ar-IQ" sz="2600" dirty="0">
              <a:solidFill>
                <a:schemeClr val="tx1"/>
              </a:solidFill>
            </a:endParaRPr>
          </a:p>
        </p:txBody>
      </p:sp>
    </p:spTree>
    <p:extLst>
      <p:ext uri="{BB962C8B-B14F-4D97-AF65-F5344CB8AC3E}">
        <p14:creationId xmlns:p14="http://schemas.microsoft.com/office/powerpoint/2010/main" val="318073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86F1F7B-46EF-5A46-937E-5833E8EF7C3E}"/>
              </a:ext>
            </a:extLst>
          </p:cNvPr>
          <p:cNvSpPr>
            <a:spLocks noGrp="1"/>
          </p:cNvSpPr>
          <p:nvPr>
            <p:ph type="title"/>
          </p:nvPr>
        </p:nvSpPr>
        <p:spPr/>
        <p:txBody>
          <a:bodyPr>
            <a:normAutofit/>
          </a:bodyPr>
          <a:lstStyle/>
          <a:p>
            <a:r>
              <a:rPr lang="ar-SA" sz="4000" dirty="0"/>
              <a:t>خصائص التخطيط الاستراتيجي للتسويق المصرفي.</a:t>
            </a:r>
            <a:endParaRPr lang="ar-IQ" sz="4000" dirty="0"/>
          </a:p>
        </p:txBody>
      </p:sp>
      <p:sp>
        <p:nvSpPr>
          <p:cNvPr id="3" name="عنصر نائب للمحتوى 2">
            <a:extLst>
              <a:ext uri="{FF2B5EF4-FFF2-40B4-BE49-F238E27FC236}">
                <a16:creationId xmlns:a16="http://schemas.microsoft.com/office/drawing/2014/main" id="{5C0A339E-4AAD-E648-9932-4F4D56D4A9CB}"/>
              </a:ext>
            </a:extLst>
          </p:cNvPr>
          <p:cNvSpPr>
            <a:spLocks noGrp="1"/>
          </p:cNvSpPr>
          <p:nvPr>
            <p:ph idx="1"/>
          </p:nvPr>
        </p:nvSpPr>
        <p:spPr>
          <a:xfrm>
            <a:off x="1" y="1551030"/>
            <a:ext cx="12191998" cy="5066700"/>
          </a:xfrm>
        </p:spPr>
        <p:txBody>
          <a:bodyPr>
            <a:normAutofit/>
          </a:bodyPr>
          <a:lstStyle/>
          <a:p>
            <a:r>
              <a:rPr lang="ar-SA" sz="2900" dirty="0">
                <a:solidFill>
                  <a:schemeClr val="tx1"/>
                </a:solidFill>
              </a:rPr>
              <a:t>•</a:t>
            </a:r>
            <a:r>
              <a:rPr lang="ar-SA" sz="2900" dirty="0">
                <a:solidFill>
                  <a:srgbClr val="FF0000"/>
                </a:solidFill>
              </a:rPr>
              <a:t>التخطيط الاستراتيجي</a:t>
            </a:r>
            <a:r>
              <a:rPr lang="ar-SA" sz="2900" dirty="0">
                <a:solidFill>
                  <a:schemeClr val="tx1"/>
                </a:solidFill>
              </a:rPr>
              <a:t> ينصب على فترة زمنية أطول عن تلك التي ينصب عليها أي نوع من أنواع التخطيط الأخرى..</a:t>
            </a:r>
          </a:p>
          <a:p>
            <a:r>
              <a:rPr lang="ar-SA" sz="2900" dirty="0">
                <a:solidFill>
                  <a:schemeClr val="tx1"/>
                </a:solidFill>
              </a:rPr>
              <a:t>•</a:t>
            </a:r>
            <a:r>
              <a:rPr lang="ar-SA" sz="2900" dirty="0">
                <a:solidFill>
                  <a:srgbClr val="FF0000"/>
                </a:solidFill>
              </a:rPr>
              <a:t>التخطيط</a:t>
            </a:r>
            <a:r>
              <a:rPr lang="ar-SA" sz="2900" dirty="0">
                <a:solidFill>
                  <a:schemeClr val="tx1"/>
                </a:solidFill>
              </a:rPr>
              <a:t> يساعد على تركيز موارد المنظمة في الاعمال والأنشطة ذات الأولوية مثل الاندماج او التوسع او تطوير الأنشطة والمنتجات.</a:t>
            </a:r>
          </a:p>
          <a:p>
            <a:r>
              <a:rPr lang="ar-SA" sz="2900" dirty="0">
                <a:solidFill>
                  <a:schemeClr val="tx1"/>
                </a:solidFill>
              </a:rPr>
              <a:t>•</a:t>
            </a:r>
            <a:r>
              <a:rPr lang="ar-SA" sz="2900" dirty="0">
                <a:solidFill>
                  <a:srgbClr val="FF0000"/>
                </a:solidFill>
              </a:rPr>
              <a:t>التخطيط الاستراتيجي</a:t>
            </a:r>
            <a:r>
              <a:rPr lang="ar-SA" sz="2900" dirty="0">
                <a:solidFill>
                  <a:schemeClr val="tx1"/>
                </a:solidFill>
              </a:rPr>
              <a:t> هو نشاط على مستوى عالي وذلك بالشكل الذي يتطلب اشتراك الإدارة العلية فية.</a:t>
            </a:r>
          </a:p>
        </p:txBody>
      </p:sp>
    </p:spTree>
    <p:extLst>
      <p:ext uri="{BB962C8B-B14F-4D97-AF65-F5344CB8AC3E}">
        <p14:creationId xmlns:p14="http://schemas.microsoft.com/office/powerpoint/2010/main" val="543728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C76EC9A-D18D-4D44-A473-27151681C364}"/>
              </a:ext>
            </a:extLst>
          </p:cNvPr>
          <p:cNvSpPr>
            <a:spLocks noGrp="1"/>
          </p:cNvSpPr>
          <p:nvPr>
            <p:ph type="title"/>
          </p:nvPr>
        </p:nvSpPr>
        <p:spPr/>
        <p:txBody>
          <a:bodyPr/>
          <a:lstStyle/>
          <a:p>
            <a:r>
              <a:rPr lang="ar-SA" dirty="0"/>
              <a:t>مزايا التخطيط الاستراتيجي للتسويق المصرفي</a:t>
            </a:r>
            <a:endParaRPr lang="ar-IQ" dirty="0"/>
          </a:p>
        </p:txBody>
      </p:sp>
      <p:sp>
        <p:nvSpPr>
          <p:cNvPr id="3" name="عنصر نائب للمحتوى 2">
            <a:extLst>
              <a:ext uri="{FF2B5EF4-FFF2-40B4-BE49-F238E27FC236}">
                <a16:creationId xmlns:a16="http://schemas.microsoft.com/office/drawing/2014/main" id="{2FD5988F-61C5-3F47-82CC-6DDB8284D10C}"/>
              </a:ext>
            </a:extLst>
          </p:cNvPr>
          <p:cNvSpPr>
            <a:spLocks noGrp="1"/>
          </p:cNvSpPr>
          <p:nvPr>
            <p:ph idx="1"/>
          </p:nvPr>
        </p:nvSpPr>
        <p:spPr>
          <a:xfrm>
            <a:off x="1" y="1551030"/>
            <a:ext cx="12191998" cy="5306970"/>
          </a:xfrm>
        </p:spPr>
        <p:txBody>
          <a:bodyPr>
            <a:normAutofit/>
          </a:bodyPr>
          <a:lstStyle/>
          <a:p>
            <a:r>
              <a:rPr lang="ar-SA" sz="2900" dirty="0">
                <a:solidFill>
                  <a:schemeClr val="tx1"/>
                </a:solidFill>
              </a:rPr>
              <a:t>•تقوية التسويق والتعاون بين مختلف الأنشطة التسويقية والإنتاجية والتمويلية والذي من شأنة العمل على تحقيق تفكير مشترك واضح واستغلال افضل المؤسسة </a:t>
            </a:r>
          </a:p>
          <a:p>
            <a:r>
              <a:rPr lang="ar-SA" sz="2900" dirty="0">
                <a:solidFill>
                  <a:schemeClr val="tx1"/>
                </a:solidFill>
              </a:rPr>
              <a:t>•يساعد المؤسسة على وصف النمو المتوقع حيث يمكن تقويم الأهداف مستقبل هذه المؤسسة</a:t>
            </a:r>
          </a:p>
          <a:p>
            <a:r>
              <a:rPr lang="ar-SA" sz="2900" dirty="0">
                <a:solidFill>
                  <a:schemeClr val="tx1"/>
                </a:solidFill>
              </a:rPr>
              <a:t>•يزيل التخطيط حالة التعجب لدى العاملين ،حيث ان الاحداث غير المتوقعة تسبب الكثير من المشاكل والارتباك للمؤسسة</a:t>
            </a:r>
            <a:endParaRPr lang="ar-IQ" sz="2900" dirty="0">
              <a:solidFill>
                <a:schemeClr val="tx1"/>
              </a:solidFill>
            </a:endParaRPr>
          </a:p>
        </p:txBody>
      </p:sp>
    </p:spTree>
    <p:extLst>
      <p:ext uri="{BB962C8B-B14F-4D97-AF65-F5344CB8AC3E}">
        <p14:creationId xmlns:p14="http://schemas.microsoft.com/office/powerpoint/2010/main" val="413718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154E3AD-D340-A549-ADE4-2E42CE8189FE}"/>
              </a:ext>
            </a:extLst>
          </p:cNvPr>
          <p:cNvSpPr>
            <a:spLocks noGrp="1"/>
          </p:cNvSpPr>
          <p:nvPr>
            <p:ph type="title"/>
          </p:nvPr>
        </p:nvSpPr>
        <p:spPr/>
        <p:txBody>
          <a:bodyPr/>
          <a:lstStyle/>
          <a:p>
            <a:r>
              <a:rPr lang="ar-SA" dirty="0"/>
              <a:t>مزايا التخطيط الاستراتيجي للتسويق المصرفي</a:t>
            </a:r>
            <a:endParaRPr lang="ar-IQ" dirty="0"/>
          </a:p>
        </p:txBody>
      </p:sp>
      <p:sp>
        <p:nvSpPr>
          <p:cNvPr id="3" name="عنصر نائب للمحتوى 2">
            <a:extLst>
              <a:ext uri="{FF2B5EF4-FFF2-40B4-BE49-F238E27FC236}">
                <a16:creationId xmlns:a16="http://schemas.microsoft.com/office/drawing/2014/main" id="{622753CC-E9E5-7B47-8AE7-5D517F3E5A4C}"/>
              </a:ext>
            </a:extLst>
          </p:cNvPr>
          <p:cNvSpPr>
            <a:spLocks noGrp="1"/>
          </p:cNvSpPr>
          <p:nvPr>
            <p:ph idx="1"/>
          </p:nvPr>
        </p:nvSpPr>
        <p:spPr>
          <a:xfrm>
            <a:off x="0" y="1630898"/>
            <a:ext cx="12191998" cy="5227102"/>
          </a:xfrm>
        </p:spPr>
        <p:txBody>
          <a:bodyPr>
            <a:normAutofit/>
          </a:bodyPr>
          <a:lstStyle/>
          <a:p>
            <a:r>
              <a:rPr lang="ar-SA" sz="2900" dirty="0">
                <a:solidFill>
                  <a:schemeClr val="tx1">
                    <a:lumMod val="90000"/>
                    <a:lumOff val="10000"/>
                  </a:schemeClr>
                </a:solidFill>
              </a:rPr>
              <a:t>•يحقق </a:t>
            </a:r>
            <a:r>
              <a:rPr lang="ar-SA" sz="2900" dirty="0">
                <a:solidFill>
                  <a:srgbClr val="DD462F"/>
                </a:solidFill>
              </a:rPr>
              <a:t>التخطيط الاستراتيجي </a:t>
            </a:r>
            <a:r>
              <a:rPr lang="ar-SA" sz="2900" dirty="0">
                <a:solidFill>
                  <a:schemeClr val="tx1">
                    <a:lumMod val="90000"/>
                    <a:lumOff val="10000"/>
                  </a:schemeClr>
                </a:solidFill>
              </a:rPr>
              <a:t>بيئة فاعلة لادارة عملية التغير، وذلك من متخذي القرار بالتفكير بما سيتم فعلة اذا ماوقعت حادثة او حوادث</a:t>
            </a:r>
          </a:p>
          <a:p>
            <a:r>
              <a:rPr lang="ar-SA" sz="2900" dirty="0">
                <a:solidFill>
                  <a:schemeClr val="tx1">
                    <a:lumMod val="90000"/>
                    <a:lumOff val="10000"/>
                  </a:schemeClr>
                </a:solidFill>
              </a:rPr>
              <a:t>•لاتستطع الإدارة العليا للمؤسسة الأستغناء عن</a:t>
            </a:r>
            <a:r>
              <a:rPr lang="ar-SA" sz="2900" dirty="0">
                <a:solidFill>
                  <a:srgbClr val="DD462F"/>
                </a:solidFill>
              </a:rPr>
              <a:t> التخطيط الاستراتيجي </a:t>
            </a:r>
            <a:r>
              <a:rPr lang="ar-SA" sz="2900" dirty="0">
                <a:solidFill>
                  <a:schemeClr val="tx1">
                    <a:lumMod val="90000"/>
                    <a:lumOff val="10000"/>
                  </a:schemeClr>
                </a:solidFill>
              </a:rPr>
              <a:t>تأديتها لمسئوليتها بصورة فاعلة </a:t>
            </a:r>
          </a:p>
          <a:p>
            <a:r>
              <a:rPr lang="ar-SA" sz="2900" dirty="0">
                <a:solidFill>
                  <a:schemeClr val="tx1">
                    <a:lumMod val="90000"/>
                    <a:lumOff val="10000"/>
                  </a:schemeClr>
                </a:solidFill>
              </a:rPr>
              <a:t>•يحفز </a:t>
            </a:r>
            <a:r>
              <a:rPr lang="ar-SA" sz="2900" dirty="0">
                <a:solidFill>
                  <a:srgbClr val="DD462F"/>
                </a:solidFill>
              </a:rPr>
              <a:t>التخطيط الاستراتيجي</a:t>
            </a:r>
            <a:r>
              <a:rPr lang="ar-SA" sz="2900" dirty="0">
                <a:solidFill>
                  <a:schemeClr val="bg1">
                    <a:lumMod val="10000"/>
                  </a:schemeClr>
                </a:solidFill>
              </a:rPr>
              <a:t> المدراء الى التعامل مع أمور ذات أهمية ويطور مهارات المدراء الذي ينعكس حتما على الأداء في فروع المركز الرئيسي للمؤسسة.</a:t>
            </a:r>
          </a:p>
          <a:p>
            <a:endParaRPr lang="ar-IQ" sz="2900" dirty="0">
              <a:solidFill>
                <a:schemeClr val="tx1">
                  <a:lumMod val="90000"/>
                  <a:lumOff val="10000"/>
                </a:schemeClr>
              </a:solidFill>
            </a:endParaRPr>
          </a:p>
        </p:txBody>
      </p:sp>
    </p:spTree>
    <p:extLst>
      <p:ext uri="{BB962C8B-B14F-4D97-AF65-F5344CB8AC3E}">
        <p14:creationId xmlns:p14="http://schemas.microsoft.com/office/powerpoint/2010/main" val="308136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C8B2B55-D8BD-7941-AB16-DB8D8E23B69F}"/>
              </a:ext>
            </a:extLst>
          </p:cNvPr>
          <p:cNvSpPr>
            <a:spLocks noGrp="1"/>
          </p:cNvSpPr>
          <p:nvPr>
            <p:ph type="title"/>
          </p:nvPr>
        </p:nvSpPr>
        <p:spPr/>
        <p:txBody>
          <a:bodyPr/>
          <a:lstStyle/>
          <a:p>
            <a:r>
              <a:rPr lang="ar-SA" dirty="0"/>
              <a:t>مزايا التخطيط الاستراتيجي للتسويق المصرفي</a:t>
            </a:r>
            <a:endParaRPr lang="ar-IQ" dirty="0"/>
          </a:p>
        </p:txBody>
      </p:sp>
      <p:sp>
        <p:nvSpPr>
          <p:cNvPr id="3" name="عنصر نائب للمحتوى 2">
            <a:extLst>
              <a:ext uri="{FF2B5EF4-FFF2-40B4-BE49-F238E27FC236}">
                <a16:creationId xmlns:a16="http://schemas.microsoft.com/office/drawing/2014/main" id="{23379E4B-071A-6C48-B350-11F2DCA578B4}"/>
              </a:ext>
            </a:extLst>
          </p:cNvPr>
          <p:cNvSpPr>
            <a:spLocks noGrp="1"/>
          </p:cNvSpPr>
          <p:nvPr>
            <p:ph idx="1"/>
          </p:nvPr>
        </p:nvSpPr>
        <p:spPr>
          <a:xfrm>
            <a:off x="0" y="1516706"/>
            <a:ext cx="12191999" cy="5341294"/>
          </a:xfrm>
        </p:spPr>
        <p:txBody>
          <a:bodyPr>
            <a:normAutofit/>
          </a:bodyPr>
          <a:lstStyle/>
          <a:p>
            <a:r>
              <a:rPr lang="ar-SA" sz="2900" dirty="0">
                <a:solidFill>
                  <a:schemeClr val="bg1">
                    <a:lumMod val="10000"/>
                  </a:schemeClr>
                </a:solidFill>
              </a:rPr>
              <a:t>•يعمل </a:t>
            </a:r>
            <a:r>
              <a:rPr lang="ar-SA" sz="2900" dirty="0">
                <a:solidFill>
                  <a:srgbClr val="DD462F"/>
                </a:solidFill>
              </a:rPr>
              <a:t>التخطيط الاستراتيجي </a:t>
            </a:r>
            <a:r>
              <a:rPr lang="ar-SA" sz="2900" dirty="0">
                <a:solidFill>
                  <a:schemeClr val="bg1">
                    <a:lumMod val="10000"/>
                  </a:schemeClr>
                </a:solidFill>
              </a:rPr>
              <a:t>على محاكاة المستقبل كوسيلة تسمح للمؤسسة من اتخاذ قرارات افضل عن الفرص التي يمكن تنفيذها في المستقبل والتي تهدد الحاضر بدلآ من انتظار حدوثها دون تحسبها.</a:t>
            </a:r>
          </a:p>
          <a:p>
            <a:r>
              <a:rPr lang="ar-SA" sz="2900" dirty="0">
                <a:solidFill>
                  <a:schemeClr val="bg1">
                    <a:lumMod val="10000"/>
                  </a:schemeClr>
                </a:solidFill>
              </a:rPr>
              <a:t>•يعمل </a:t>
            </a:r>
            <a:r>
              <a:rPr lang="ar-SA" sz="2900" dirty="0">
                <a:solidFill>
                  <a:srgbClr val="DD462F"/>
                </a:solidFill>
              </a:rPr>
              <a:t>التخطيط الاستراتيجي </a:t>
            </a:r>
            <a:r>
              <a:rPr lang="ar-SA" sz="2900" dirty="0">
                <a:solidFill>
                  <a:schemeClr val="bg1">
                    <a:lumMod val="10000"/>
                  </a:schemeClr>
                </a:solidFill>
              </a:rPr>
              <a:t>على تصنيف الفرص التسويقية المتاحة وكذلك التهديدات التي تواجهها المؤسسة.</a:t>
            </a:r>
          </a:p>
          <a:p>
            <a:r>
              <a:rPr lang="ar-SA" sz="2900" dirty="0">
                <a:solidFill>
                  <a:schemeClr val="bg1">
                    <a:lumMod val="10000"/>
                  </a:schemeClr>
                </a:solidFill>
              </a:rPr>
              <a:t>•يعد </a:t>
            </a:r>
            <a:r>
              <a:rPr lang="ar-SA" sz="2900" dirty="0">
                <a:solidFill>
                  <a:srgbClr val="DD462F"/>
                </a:solidFill>
              </a:rPr>
              <a:t>التخطيط الاستراتيجي </a:t>
            </a:r>
            <a:r>
              <a:rPr lang="ar-SA" sz="2900" dirty="0">
                <a:solidFill>
                  <a:schemeClr val="bg1">
                    <a:lumMod val="10000"/>
                  </a:schemeClr>
                </a:solidFill>
              </a:rPr>
              <a:t>طريقة فاعلة للنظر الى المؤسسة كنظام متكامل وبالتالي عدم تقليل أهمية أجزاء النظام مقابل أهمية كامل النظام بالنسبة للمؤسسة.</a:t>
            </a:r>
            <a:endParaRPr lang="ar-IQ" sz="2900" dirty="0">
              <a:solidFill>
                <a:schemeClr val="bg1">
                  <a:lumMod val="10000"/>
                </a:schemeClr>
              </a:solidFill>
            </a:endParaRPr>
          </a:p>
        </p:txBody>
      </p:sp>
    </p:spTree>
    <p:extLst>
      <p:ext uri="{BB962C8B-B14F-4D97-AF65-F5344CB8AC3E}">
        <p14:creationId xmlns:p14="http://schemas.microsoft.com/office/powerpoint/2010/main" val="252573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0EE4040-FB1B-F547-BFDB-39BE1D334E12}"/>
              </a:ext>
            </a:extLst>
          </p:cNvPr>
          <p:cNvSpPr>
            <a:spLocks noGrp="1"/>
          </p:cNvSpPr>
          <p:nvPr>
            <p:ph type="title"/>
          </p:nvPr>
        </p:nvSpPr>
        <p:spPr/>
        <p:txBody>
          <a:bodyPr/>
          <a:lstStyle/>
          <a:p>
            <a:r>
              <a:rPr lang="ar-SA" dirty="0"/>
              <a:t>مزايا التخطيط الاستراتيجي للتسويق المصرفي</a:t>
            </a:r>
            <a:endParaRPr lang="ar-IQ" dirty="0"/>
          </a:p>
        </p:txBody>
      </p:sp>
      <p:sp>
        <p:nvSpPr>
          <p:cNvPr id="3" name="عنصر نائب للمحتوى 2">
            <a:extLst>
              <a:ext uri="{FF2B5EF4-FFF2-40B4-BE49-F238E27FC236}">
                <a16:creationId xmlns:a16="http://schemas.microsoft.com/office/drawing/2014/main" id="{8F8D6E46-5EDD-1C4E-B978-164810954704}"/>
              </a:ext>
            </a:extLst>
          </p:cNvPr>
          <p:cNvSpPr>
            <a:spLocks noGrp="1"/>
          </p:cNvSpPr>
          <p:nvPr>
            <p:ph idx="1"/>
          </p:nvPr>
        </p:nvSpPr>
        <p:spPr>
          <a:xfrm>
            <a:off x="1" y="1510922"/>
            <a:ext cx="12191998" cy="5347078"/>
          </a:xfrm>
        </p:spPr>
        <p:txBody>
          <a:bodyPr>
            <a:normAutofit/>
          </a:bodyPr>
          <a:lstStyle/>
          <a:p>
            <a:r>
              <a:rPr lang="ar-SA" sz="2900" dirty="0">
                <a:solidFill>
                  <a:schemeClr val="bg1">
                    <a:lumMod val="10000"/>
                  </a:schemeClr>
                </a:solidFill>
              </a:rPr>
              <a:t>•يساعد </a:t>
            </a:r>
            <a:r>
              <a:rPr lang="ar-SA" sz="2900" dirty="0">
                <a:solidFill>
                  <a:srgbClr val="D24726"/>
                </a:solidFill>
              </a:rPr>
              <a:t>التخطيط الاستراتيجي </a:t>
            </a:r>
            <a:r>
              <a:rPr lang="ar-SA" sz="2900" dirty="0">
                <a:solidFill>
                  <a:schemeClr val="bg1">
                    <a:lumMod val="10000"/>
                  </a:schemeClr>
                </a:solidFill>
              </a:rPr>
              <a:t>على وضع اهداف واضحة واتجاهات نحو بناء مستقبل المؤسسة بالشكل الذي يتناسب مع طموحات المؤسسة.</a:t>
            </a:r>
          </a:p>
          <a:p>
            <a:r>
              <a:rPr lang="ar-SA" sz="2900" dirty="0">
                <a:solidFill>
                  <a:schemeClr val="bg1">
                    <a:lumMod val="10000"/>
                  </a:schemeClr>
                </a:solidFill>
              </a:rPr>
              <a:t>•يساعد </a:t>
            </a:r>
            <a:r>
              <a:rPr lang="ar-SA" sz="2900" dirty="0">
                <a:solidFill>
                  <a:srgbClr val="D24726"/>
                </a:solidFill>
              </a:rPr>
              <a:t>التخطيط الاستراتيجي </a:t>
            </a:r>
            <a:r>
              <a:rPr lang="ar-SA" sz="2900" dirty="0">
                <a:solidFill>
                  <a:srgbClr val="3B3026"/>
                </a:solidFill>
              </a:rPr>
              <a:t>على تشخيص المسائل الحيوية والاستراتيجية ووضع الأولويات للتعامل معها.</a:t>
            </a:r>
          </a:p>
          <a:p>
            <a:r>
              <a:rPr lang="ar-SA" sz="2900" dirty="0">
                <a:solidFill>
                  <a:srgbClr val="3B3026"/>
                </a:solidFill>
              </a:rPr>
              <a:t>•يحقق </a:t>
            </a:r>
            <a:r>
              <a:rPr lang="ar-SA" sz="2900" dirty="0">
                <a:solidFill>
                  <a:srgbClr val="D24726"/>
                </a:solidFill>
              </a:rPr>
              <a:t>التخطيط الاستراتيجي</a:t>
            </a:r>
            <a:r>
              <a:rPr lang="ar-SA" sz="2900" dirty="0">
                <a:solidFill>
                  <a:schemeClr val="bg1">
                    <a:lumMod val="10000"/>
                  </a:schemeClr>
                </a:solidFill>
              </a:rPr>
              <a:t> المزايا التنافسية للمؤسسة.</a:t>
            </a:r>
          </a:p>
          <a:p>
            <a:r>
              <a:rPr lang="ar-SA" sz="2900" dirty="0">
                <a:solidFill>
                  <a:schemeClr val="bg1">
                    <a:lumMod val="10000"/>
                  </a:schemeClr>
                </a:solidFill>
              </a:rPr>
              <a:t>•يساعد المؤسسة على التعامل مع أعلى درجات التعقيد لانشطة المؤسسة.</a:t>
            </a:r>
            <a:endParaRPr lang="ar-IQ" sz="2900" dirty="0">
              <a:solidFill>
                <a:schemeClr val="bg1">
                  <a:lumMod val="10000"/>
                </a:schemeClr>
              </a:solidFill>
            </a:endParaRPr>
          </a:p>
        </p:txBody>
      </p:sp>
    </p:spTree>
    <p:extLst>
      <p:ext uri="{BB962C8B-B14F-4D97-AF65-F5344CB8AC3E}">
        <p14:creationId xmlns:p14="http://schemas.microsoft.com/office/powerpoint/2010/main" val="3978466700"/>
      </p:ext>
    </p:extLst>
  </p:cSld>
  <p:clrMapOvr>
    <a:masterClrMapping/>
  </p:clrMapOvr>
</p:sld>
</file>

<file path=ppt/theme/theme1.xml><?xml version="1.0" encoding="utf-8"?>
<a:theme xmlns:a="http://schemas.openxmlformats.org/drawingml/2006/main" name="مستند الترحيب">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4199437_TF16391250" id="{9CFDF6DF-FAE4-48EA-AC52-43163179C088}" vid="{BFF2DF11-A90B-4D69-98D8-00FEDDB7CE9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TotalTime>
  <Words>629</Words>
  <Application>Microsoft Office PowerPoint</Application>
  <PresentationFormat>Widescreen</PresentationFormat>
  <Paragraphs>48</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Segoe UI</vt:lpstr>
      <vt:lpstr>Tahoma</vt:lpstr>
      <vt:lpstr>مستند الترحيب</vt:lpstr>
      <vt:lpstr>التخطيط الاستراتيجي لتسعير المنتج  المصرفي</vt:lpstr>
      <vt:lpstr>التخطيط الاستراتيجي^للتسويق المصرفي^</vt:lpstr>
      <vt:lpstr>تعريف التخطيط الاستراتيجي للتسويق المصرفي</vt:lpstr>
      <vt:lpstr>خصائص التخطيط الاستراتيجي للتسويق المصرفي</vt:lpstr>
      <vt:lpstr>خصائص التخطيط الاستراتيجي للتسويق المصرفي.</vt:lpstr>
      <vt:lpstr>مزايا التخطيط الاستراتيجي للتسويق المصرفي</vt:lpstr>
      <vt:lpstr>مزايا التخطيط الاستراتيجي للتسويق المصرفي</vt:lpstr>
      <vt:lpstr>مزايا التخطيط الاستراتيجي للتسويق المصرفي</vt:lpstr>
      <vt:lpstr>مزايا التخطيط الاستراتيجي للتسويق المصرفي</vt:lpstr>
      <vt:lpstr>خطوات التخطيط الاستراتيجي للتسويق المصرفي</vt:lpstr>
      <vt:lpstr>خطوات التخطيط الاستراتيجي للمؤسسة المصرفية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مرحباً بك في PowerPoint for iPad</dc:title>
  <dc:creator>Ahmed Adel</dc:creator>
  <cp:keywords/>
  <cp:lastModifiedBy>asrashnan@gmail.com</cp:lastModifiedBy>
  <cp:revision>10</cp:revision>
  <dcterms:created xsi:type="dcterms:W3CDTF">2019-04-01T09:39:08Z</dcterms:created>
  <dcterms:modified xsi:type="dcterms:W3CDTF">2019-08-28T15:52:25Z</dcterms:modified>
  <cp:version/>
</cp:coreProperties>
</file>