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68"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IQ"/>
          </a:p>
        </p:txBody>
      </p:sp>
      <p:sp>
        <p:nvSpPr>
          <p:cNvPr id="4" name="Date Placeholder 3"/>
          <p:cNvSpPr>
            <a:spLocks noGrp="1"/>
          </p:cNvSpPr>
          <p:nvPr>
            <p:ph type="dt" sz="half" idx="10"/>
          </p:nvPr>
        </p:nvSpPr>
        <p:spPr/>
        <p:txBody>
          <a:bodyPr/>
          <a:lstStyle/>
          <a:p>
            <a:fld id="{68974B72-E422-48A2-912F-CBF73D583D9B}"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3543745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68974B72-E422-48A2-912F-CBF73D583D9B}"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767674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68974B72-E422-48A2-912F-CBF73D583D9B}"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1454512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68974B72-E422-48A2-912F-CBF73D583D9B}"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3914506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974B72-E422-48A2-912F-CBF73D583D9B}"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97039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p>
            <a:fld id="{68974B72-E422-48A2-912F-CBF73D583D9B}"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357779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p>
            <a:fld id="{68974B72-E422-48A2-912F-CBF73D583D9B}" type="datetimeFigureOut">
              <a:rPr lang="ar-IQ" smtClean="0"/>
              <a:t>27/12/1440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100089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p>
            <a:fld id="{68974B72-E422-48A2-912F-CBF73D583D9B}" type="datetimeFigureOut">
              <a:rPr lang="ar-IQ" smtClean="0"/>
              <a:t>27/12/1440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3519894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74B72-E422-48A2-912F-CBF73D583D9B}" type="datetimeFigureOut">
              <a:rPr lang="ar-IQ" smtClean="0"/>
              <a:t>27/12/1440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86996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974B72-E422-48A2-912F-CBF73D583D9B}"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315793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974B72-E422-48A2-912F-CBF73D583D9B}"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3EE821-B7E6-4595-B088-02762FA4358E}" type="slidenum">
              <a:rPr lang="ar-IQ" smtClean="0"/>
              <a:t>‹#›</a:t>
            </a:fld>
            <a:endParaRPr lang="ar-IQ"/>
          </a:p>
        </p:txBody>
      </p:sp>
    </p:spTree>
    <p:extLst>
      <p:ext uri="{BB962C8B-B14F-4D97-AF65-F5344CB8AC3E}">
        <p14:creationId xmlns:p14="http://schemas.microsoft.com/office/powerpoint/2010/main" val="299571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74B72-E422-48A2-912F-CBF73D583D9B}" type="datetimeFigureOut">
              <a:rPr lang="ar-IQ" smtClean="0"/>
              <a:t>27/12/1440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EE821-B7E6-4595-B088-02762FA4358E}" type="slidenum">
              <a:rPr lang="ar-IQ" smtClean="0"/>
              <a:t>‹#›</a:t>
            </a:fld>
            <a:endParaRPr lang="ar-IQ"/>
          </a:p>
        </p:txBody>
      </p:sp>
    </p:spTree>
    <p:extLst>
      <p:ext uri="{BB962C8B-B14F-4D97-AF65-F5344CB8AC3E}">
        <p14:creationId xmlns:p14="http://schemas.microsoft.com/office/powerpoint/2010/main" val="87839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09932" y="302653"/>
            <a:ext cx="9144000" cy="3915177"/>
          </a:xfrm>
        </p:spPr>
        <p:txBody>
          <a:bodyPr>
            <a:normAutofit/>
          </a:bodyPr>
          <a:lstStyle/>
          <a:p>
            <a:r>
              <a:rPr lang="ar-IQ" dirty="0">
                <a:latin typeface="Calibri" panose="020F0502020204030204" pitchFamily="34" charset="0"/>
                <a:cs typeface="Calibri" panose="020F0502020204030204" pitchFamily="34" charset="0"/>
              </a:rPr>
              <a:t>التخطيط الاستراتيجي لتسعير المنتج</a:t>
            </a:r>
            <a:br>
              <a:rPr lang="ar-IQ" dirty="0">
                <a:latin typeface="Calibri" panose="020F0502020204030204" pitchFamily="34" charset="0"/>
                <a:cs typeface="Calibri" panose="020F0502020204030204" pitchFamily="34" charset="0"/>
              </a:rPr>
            </a:br>
            <a:r>
              <a:rPr lang="ar-IQ" dirty="0">
                <a:latin typeface="Calibri" panose="020F0502020204030204" pitchFamily="34" charset="0"/>
                <a:cs typeface="Calibri" panose="020F0502020204030204" pitchFamily="34" charset="0"/>
              </a:rPr>
              <a:t> المصرفي</a:t>
            </a:r>
            <a:br>
              <a:rPr lang="ar-IQ" dirty="0">
                <a:latin typeface="Calibri" panose="020F0502020204030204" pitchFamily="34" charset="0"/>
                <a:cs typeface="Calibri" panose="020F0502020204030204" pitchFamily="34" charset="0"/>
              </a:rPr>
            </a:br>
            <a:r>
              <a:rPr lang="ar-IQ" sz="3100" dirty="0">
                <a:latin typeface="Calibri" panose="020F0502020204030204" pitchFamily="34" charset="0"/>
                <a:cs typeface="Calibri" panose="020F0502020204030204" pitchFamily="34" charset="0"/>
              </a:rPr>
              <a:t>المادة : التسويق المصرفي </a:t>
            </a:r>
            <a:br>
              <a:rPr lang="ar-IQ" sz="3100" dirty="0">
                <a:latin typeface="Calibri" panose="020F0502020204030204" pitchFamily="34" charset="0"/>
                <a:cs typeface="Calibri" panose="020F0502020204030204" pitchFamily="34" charset="0"/>
              </a:rPr>
            </a:br>
            <a:r>
              <a:rPr lang="ar-IQ" sz="3100" dirty="0">
                <a:latin typeface="Calibri" panose="020F0502020204030204" pitchFamily="34" charset="0"/>
                <a:cs typeface="Calibri" panose="020F0502020204030204" pitchFamily="34" charset="0"/>
              </a:rPr>
              <a:t>المرحلة : الثانية </a:t>
            </a:r>
            <a:br>
              <a:rPr lang="ar-IQ" sz="3100" dirty="0">
                <a:latin typeface="Calibri" panose="020F0502020204030204" pitchFamily="34" charset="0"/>
                <a:cs typeface="Calibri" panose="020F0502020204030204" pitchFamily="34" charset="0"/>
              </a:rPr>
            </a:br>
            <a:r>
              <a:rPr lang="ar-IQ" sz="3100" dirty="0">
                <a:latin typeface="Calibri" panose="020F0502020204030204" pitchFamily="34" charset="0"/>
                <a:cs typeface="Calibri" panose="020F0502020204030204" pitchFamily="34" charset="0"/>
              </a:rPr>
              <a:t>مدرس المادة : م.م إسراء شنان ثابت </a:t>
            </a:r>
            <a:br>
              <a:rPr lang="ar-IQ" sz="3100" dirty="0">
                <a:latin typeface="Calibri" panose="020F0502020204030204" pitchFamily="34" charset="0"/>
                <a:cs typeface="Calibri" panose="020F0502020204030204" pitchFamily="34" charset="0"/>
              </a:rPr>
            </a:br>
            <a:endParaRPr lang="ar-IQ" sz="3100" dirty="0">
              <a:latin typeface="Calibri" panose="020F0502020204030204" pitchFamily="34" charset="0"/>
              <a:cs typeface="Calibri" panose="020F0502020204030204" pitchFamily="34" charset="0"/>
            </a:endParaRPr>
          </a:p>
        </p:txBody>
      </p:sp>
      <p:sp>
        <p:nvSpPr>
          <p:cNvPr id="10" name="TextBox 9"/>
          <p:cNvSpPr txBox="1"/>
          <p:nvPr/>
        </p:nvSpPr>
        <p:spPr>
          <a:xfrm>
            <a:off x="3135706" y="4414878"/>
            <a:ext cx="5776544" cy="2053884"/>
          </a:xfrm>
          <a:prstGeom prst="rect">
            <a:avLst/>
          </a:prstGeom>
          <a:blipFill>
            <a:blip r:embed="rId3"/>
            <a:stretch>
              <a:fillRect/>
            </a:stretch>
          </a:blipFill>
        </p:spPr>
        <p:txBody>
          <a:bodyPr wrap="square" rtlCol="1">
            <a:spAutoFit/>
          </a:bodyPr>
          <a:lstStyle/>
          <a:p>
            <a:endParaRPr lang="ar-IQ" dirty="0"/>
          </a:p>
        </p:txBody>
      </p:sp>
    </p:spTree>
    <p:extLst>
      <p:ext uri="{BB962C8B-B14F-4D97-AF65-F5344CB8AC3E}">
        <p14:creationId xmlns:p14="http://schemas.microsoft.com/office/powerpoint/2010/main" val="39631902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flipH="1">
            <a:off x="-295421" y="759020"/>
            <a:ext cx="191086" cy="155380"/>
          </a:xfrm>
        </p:spPr>
        <p:txBody>
          <a:bodyPr>
            <a:normAutofit fontScale="90000"/>
          </a:bodyPr>
          <a:lstStyle/>
          <a:p>
            <a:r>
              <a:rPr lang="ar-IQ" dirty="0"/>
              <a:t> </a:t>
            </a:r>
          </a:p>
        </p:txBody>
      </p:sp>
      <p:sp>
        <p:nvSpPr>
          <p:cNvPr id="3" name="Content Placeholder 2"/>
          <p:cNvSpPr>
            <a:spLocks noGrp="1"/>
          </p:cNvSpPr>
          <p:nvPr>
            <p:ph idx="1"/>
          </p:nvPr>
        </p:nvSpPr>
        <p:spPr>
          <a:xfrm>
            <a:off x="281354" y="253218"/>
            <a:ext cx="11591778" cy="6302327"/>
          </a:xfrm>
        </p:spPr>
        <p:txBody>
          <a:bodyPr>
            <a:normAutofit lnSpcReduction="10000"/>
          </a:bodyPr>
          <a:lstStyle/>
          <a:p>
            <a:pPr marL="0" indent="0" algn="r">
              <a:buNone/>
            </a:pPr>
            <a:r>
              <a:rPr lang="ar-IQ" b="1" u="sng" dirty="0">
                <a:latin typeface="Calibri" panose="020F0502020204030204" pitchFamily="34" charset="0"/>
                <a:cs typeface="Calibri" panose="020F0502020204030204" pitchFamily="34" charset="0"/>
              </a:rPr>
              <a:t>الحالة الاولى:</a:t>
            </a:r>
            <a:r>
              <a:rPr lang="ar-IQ" dirty="0">
                <a:latin typeface="Calibri" panose="020F0502020204030204" pitchFamily="34" charset="0"/>
                <a:cs typeface="Calibri" panose="020F0502020204030204" pitchFamily="34" charset="0"/>
              </a:rPr>
              <a:t> كون الطلب غير مرن بمعنى ان الطلب على المنتج المصرفي يتأثر بدرجة ضعيفة نسبياً  عند تغير سعر الحصول على هذا المنتج المصرفي مثل سحب العميل لراتبه ببطاقة الصرف الالي</a:t>
            </a:r>
            <a:endParaRPr lang="en-US" dirty="0">
              <a:latin typeface="Calibri" panose="020F0502020204030204" pitchFamily="34" charset="0"/>
              <a:cs typeface="Calibri" panose="020F0502020204030204" pitchFamily="34" charset="0"/>
            </a:endParaRPr>
          </a:p>
          <a:p>
            <a:pPr marL="0" indent="0" algn="r">
              <a:buNone/>
            </a:pPr>
            <a:endParaRPr lang="ar-IQ" b="1" u="sng" dirty="0">
              <a:latin typeface="Calibri" panose="020F0502020204030204" pitchFamily="34" charset="0"/>
              <a:cs typeface="Calibri" panose="020F0502020204030204" pitchFamily="34" charset="0"/>
            </a:endParaRPr>
          </a:p>
          <a:p>
            <a:pPr marL="0" indent="0" algn="r">
              <a:buNone/>
            </a:pPr>
            <a:endParaRPr lang="en-US" b="1" u="sng" dirty="0">
              <a:latin typeface="Calibri" panose="020F0502020204030204" pitchFamily="34" charset="0"/>
              <a:cs typeface="Calibri" panose="020F0502020204030204" pitchFamily="34" charset="0"/>
            </a:endParaRPr>
          </a:p>
          <a:p>
            <a:pPr marL="0" indent="0" algn="r">
              <a:buNone/>
            </a:pPr>
            <a:r>
              <a:rPr lang="ar-IQ" b="1" u="sng" dirty="0">
                <a:latin typeface="Calibri" panose="020F0502020204030204" pitchFamily="34" charset="0"/>
                <a:cs typeface="Calibri" panose="020F0502020204030204" pitchFamily="34" charset="0"/>
              </a:rPr>
              <a:t>الحالة الثانية:</a:t>
            </a:r>
            <a:r>
              <a:rPr lang="ar-IQ" dirty="0">
                <a:latin typeface="Calibri" panose="020F0502020204030204" pitchFamily="34" charset="0"/>
                <a:cs typeface="Calibri" panose="020F0502020204030204" pitchFamily="34" charset="0"/>
              </a:rPr>
              <a:t> كون الطلب مرن بمعنى ان الطلب على المنتج المصرفي يتأثر بدرجة كبيرة نسبياً عند تغير سعر الحصول على هذا المنتج المصرفي مثل طلب الحصول على كشف حركة حساب غير دوري في ظل استخراج كشف حركة شهري بصفة مستمرة يتم ارساله للعميل</a:t>
            </a:r>
          </a:p>
          <a:p>
            <a:pPr marL="0" indent="0" algn="r">
              <a:buNone/>
            </a:pPr>
            <a:endParaRPr lang="ar-IQ" b="1" u="sng" dirty="0">
              <a:latin typeface="Calibri" panose="020F0502020204030204" pitchFamily="34" charset="0"/>
              <a:cs typeface="Calibri" panose="020F0502020204030204" pitchFamily="34" charset="0"/>
            </a:endParaRPr>
          </a:p>
          <a:p>
            <a:pPr marL="0" indent="0" algn="r">
              <a:buNone/>
            </a:pPr>
            <a:endParaRPr lang="ar-IQ" b="1" u="sng" dirty="0">
              <a:latin typeface="Calibri" panose="020F0502020204030204" pitchFamily="34" charset="0"/>
              <a:cs typeface="Calibri" panose="020F0502020204030204" pitchFamily="34" charset="0"/>
            </a:endParaRPr>
          </a:p>
          <a:p>
            <a:pPr marL="0" indent="0" algn="r">
              <a:buNone/>
            </a:pPr>
            <a:r>
              <a:rPr lang="ar-IQ" b="1" dirty="0">
                <a:latin typeface="Calibri" panose="020F0502020204030204" pitchFamily="34" charset="0"/>
                <a:cs typeface="Calibri" panose="020F0502020204030204" pitchFamily="34" charset="0"/>
              </a:rPr>
              <a:t>6- الموقف الائتماني للعميل ودرجة المخاطرة في السوق</a:t>
            </a:r>
            <a:endParaRPr lang="en-US" b="1"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يختص هذا العنصر بعملاء الائتمان (الراغبين في الحصول على قروض) حيث ينبغي دراسة الحالة الائتمانية للعميل و ما اذا كان تقييم حالته الائتمانية جيده ام خلاف ذلك وفي حاله حصول العميل على تقييم مرتفع لحالته الائتمانية انه قد يمنح سعر فائدة افضل على القروض الممنوحة له والعكس صحيح.</a:t>
            </a:r>
          </a:p>
          <a:p>
            <a:pPr marL="0" indent="0" algn="r">
              <a:buNone/>
            </a:pPr>
            <a:endParaRPr lang="ar-IQ"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928249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rot="1800000">
            <a:off x="-486890" y="568767"/>
            <a:ext cx="465914" cy="208744"/>
          </a:xfrm>
        </p:spPr>
        <p:txBody>
          <a:bodyPr>
            <a:normAutofit fontScale="90000"/>
          </a:bodyPr>
          <a:lstStyle/>
          <a:p>
            <a:r>
              <a:rPr lang="ar-IQ" dirty="0"/>
              <a:t> </a:t>
            </a:r>
          </a:p>
        </p:txBody>
      </p:sp>
      <p:sp>
        <p:nvSpPr>
          <p:cNvPr id="3" name="Content Placeholder 2"/>
          <p:cNvSpPr>
            <a:spLocks noGrp="1"/>
          </p:cNvSpPr>
          <p:nvPr>
            <p:ph idx="1"/>
          </p:nvPr>
        </p:nvSpPr>
        <p:spPr>
          <a:xfrm>
            <a:off x="323559" y="466271"/>
            <a:ext cx="11591778" cy="6049109"/>
          </a:xfrm>
        </p:spPr>
        <p:txBody>
          <a:bodyPr>
            <a:normAutofit lnSpcReduction="10000"/>
          </a:bodyPr>
          <a:lstStyle/>
          <a:p>
            <a:pPr marL="0" indent="0" algn="r">
              <a:buNone/>
            </a:pPr>
            <a:r>
              <a:rPr lang="ar-IQ" b="1" dirty="0">
                <a:latin typeface="Calibri" panose="020F0502020204030204" pitchFamily="34" charset="0"/>
                <a:cs typeface="Calibri" panose="020F0502020204030204" pitchFamily="34" charset="0"/>
              </a:rPr>
              <a:t>7- اعتبارات الادارة العليا للمؤسسة المصرفية</a:t>
            </a:r>
            <a:endParaRPr lang="en-US" b="1"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على المؤسسة ان تقرر من الذي يجب ان يحدد التسعير ونظراً لاهمية هذا القرار وخطورته فانه غالباً ما يتم تحديد التسعير من قبل الادارة العليا في المؤسسات الكبيرة وقد يكون التسعير من اختصاص مدراء الخطوط الانتاجية او الاقسام.</a:t>
            </a:r>
          </a:p>
          <a:p>
            <a:pPr marL="0" indent="0" algn="r">
              <a:buNone/>
            </a:pPr>
            <a:r>
              <a:rPr lang="ar-IQ" b="1" dirty="0">
                <a:latin typeface="Calibri" panose="020F0502020204030204" pitchFamily="34" charset="0"/>
                <a:cs typeface="Calibri" panose="020F0502020204030204" pitchFamily="34" charset="0"/>
              </a:rPr>
              <a:t>8- عوامل متعلقة بخصوصية العمل المصرفي</a:t>
            </a:r>
          </a:p>
          <a:p>
            <a:pPr marL="0" indent="0" algn="r">
              <a:buNone/>
            </a:pPr>
            <a:r>
              <a:rPr lang="ar-IQ" dirty="0">
                <a:latin typeface="Calibri" panose="020F0502020204030204" pitchFamily="34" charset="0"/>
                <a:cs typeface="Calibri" panose="020F0502020204030204" pitchFamily="34" charset="0"/>
              </a:rPr>
              <a:t>هنالك عوامل اخرى ذات علاقة بخصوصية العمل المصرفي و التي ينبغي على المؤسسات المصرفية مراعاتها ومنها:</a:t>
            </a:r>
          </a:p>
          <a:p>
            <a:pPr marL="0" indent="0" algn="r">
              <a:buNone/>
            </a:pPr>
            <a:r>
              <a:rPr lang="ar-IQ" dirty="0">
                <a:latin typeface="Calibri" panose="020F0502020204030204" pitchFamily="34" charset="0"/>
                <a:cs typeface="Calibri" panose="020F0502020204030204" pitchFamily="34" charset="0"/>
              </a:rPr>
              <a:t>مدى توافر بدائل للمنتج المصرفي الذي يقدمه المصرف ويعرضه المنافسون</a:t>
            </a:r>
            <a:r>
              <a:rPr lang="en-US" dirty="0">
                <a:latin typeface="Calibri" panose="020F0502020204030204" pitchFamily="34" charset="0"/>
                <a:cs typeface="Calibri" panose="020F0502020204030204" pitchFamily="34" charset="0"/>
              </a:rPr>
              <a:t> -</a:t>
            </a:r>
            <a:endParaRPr lang="ar-IQ"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درجة اهمية السعر بالنسبة للعميل وتاثيره على قراره بالتعامل مع المصرف.</a:t>
            </a:r>
            <a:r>
              <a:rPr lang="en-US" dirty="0">
                <a:latin typeface="Calibri" panose="020F0502020204030204" pitchFamily="34" charset="0"/>
                <a:cs typeface="Calibri" panose="020F0502020204030204" pitchFamily="34" charset="0"/>
              </a:rPr>
              <a:t> -</a:t>
            </a:r>
            <a:endParaRPr lang="ar-IQ"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درجة تمييز المنتجات و ادراك العملاء للعلاقة بين المنتج والسعر.</a:t>
            </a:r>
            <a:r>
              <a:rPr lang="en-US" dirty="0">
                <a:latin typeface="Calibri" panose="020F0502020204030204" pitchFamily="34" charset="0"/>
                <a:cs typeface="Calibri" panose="020F0502020204030204" pitchFamily="34" charset="0"/>
              </a:rPr>
              <a:t> - </a:t>
            </a:r>
          </a:p>
          <a:p>
            <a:pPr marL="0" indent="0" algn="r">
              <a:buNone/>
            </a:pPr>
            <a:r>
              <a:rPr lang="en-US" dirty="0">
                <a:latin typeface="Calibri" panose="020F0502020204030204" pitchFamily="34" charset="0"/>
                <a:cs typeface="Calibri" panose="020F0502020204030204" pitchFamily="34" charset="0"/>
              </a:rPr>
              <a:t> </a:t>
            </a:r>
            <a:r>
              <a:rPr lang="ar-IQ" dirty="0">
                <a:latin typeface="Calibri" panose="020F0502020204030204" pitchFamily="34" charset="0"/>
                <a:cs typeface="Calibri" panose="020F0502020204030204" pitchFamily="34" charset="0"/>
              </a:rPr>
              <a:t>- عناصر المزيج التسويقي الاخرى بخلاف التسعير لرسم سياسة تسويقية معينة و لتحقيق هدف     معين</a:t>
            </a:r>
          </a:p>
          <a:p>
            <a:pPr marL="0" indent="0" algn="r">
              <a:buNone/>
            </a:pPr>
            <a:r>
              <a:rPr lang="ar-IQ" dirty="0">
                <a:latin typeface="Calibri" panose="020F0502020204030204" pitchFamily="34" charset="0"/>
                <a:cs typeface="Calibri" panose="020F0502020204030204" pitchFamily="34" charset="0"/>
              </a:rPr>
              <a:t> الادارة وقدرتها على تحقيق اهدافها بأقل تكلفة ممكنة.</a:t>
            </a:r>
            <a:r>
              <a:rPr lang="en-US" dirty="0">
                <a:latin typeface="Calibri" panose="020F0502020204030204" pitchFamily="34" charset="0"/>
                <a:cs typeface="Calibri" panose="020F0502020204030204" pitchFamily="34" charset="0"/>
              </a:rPr>
              <a:t>- </a:t>
            </a:r>
            <a:endParaRPr lang="ar-IQ"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49927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27031" y="2911377"/>
            <a:ext cx="1736188" cy="1325563"/>
          </a:xfrm>
        </p:spPr>
        <p:txBody>
          <a:bodyPr/>
          <a:lstStyle/>
          <a:p>
            <a:r>
              <a:rPr lang="ar-IQ" dirty="0"/>
              <a:t> </a:t>
            </a:r>
          </a:p>
        </p:txBody>
      </p:sp>
      <p:sp>
        <p:nvSpPr>
          <p:cNvPr id="3" name="Content Placeholder 2"/>
          <p:cNvSpPr>
            <a:spLocks noGrp="1"/>
          </p:cNvSpPr>
          <p:nvPr>
            <p:ph idx="1"/>
          </p:nvPr>
        </p:nvSpPr>
        <p:spPr>
          <a:xfrm>
            <a:off x="323557" y="351693"/>
            <a:ext cx="11591778" cy="6133514"/>
          </a:xfrm>
        </p:spPr>
        <p:txBody>
          <a:bodyPr>
            <a:noAutofit/>
          </a:bodyPr>
          <a:lstStyle/>
          <a:p>
            <a:pPr marL="0" indent="0" algn="r">
              <a:buNone/>
            </a:pPr>
            <a:r>
              <a:rPr lang="ar-IQ" sz="3600" b="1" dirty="0">
                <a:latin typeface="Calibri" panose="020F0502020204030204" pitchFamily="34" charset="0"/>
                <a:cs typeface="Calibri" panose="020F0502020204030204" pitchFamily="34" charset="0"/>
              </a:rPr>
              <a:t>ثانياً: العوامل العامة / البيئة الخارجة المؤثرة على قرارات تسعير المنتجات المصرفية.</a:t>
            </a:r>
          </a:p>
          <a:p>
            <a:pPr marL="0" indent="0" algn="r">
              <a:buNone/>
            </a:pPr>
            <a:r>
              <a:rPr lang="ar-IQ" sz="3600" dirty="0">
                <a:latin typeface="Calibri" panose="020F0502020204030204" pitchFamily="34" charset="0"/>
                <a:cs typeface="Calibri" panose="020F0502020204030204" pitchFamily="34" charset="0"/>
              </a:rPr>
              <a:t>وبشكل عام تؤثر عوامل البيئة الخارجية على جميع القرارات الخاصة بالمؤسسة المصرفية ومنها قرارات التسعير حيث تحدد التكلفة الحدود الدنيا للأسعار ويحدد السوق وكمية الطلب فيه الحدود العليا للاسعار.</a:t>
            </a:r>
          </a:p>
          <a:p>
            <a:pPr marL="0" indent="0" algn="r">
              <a:buNone/>
            </a:pPr>
            <a:r>
              <a:rPr lang="ar-IQ" sz="3600" dirty="0">
                <a:latin typeface="Calibri" panose="020F0502020204030204" pitchFamily="34" charset="0"/>
                <a:cs typeface="Calibri" panose="020F0502020204030204" pitchFamily="34" charset="0"/>
              </a:rPr>
              <a:t>وهنالك عوامل خارجية اخرى تؤثر على قرارات التسعير مثل الظروف الاقتصادية التي لها تأثير كبير نسبياً على استراتيجية المؤسسة التسعيرية.</a:t>
            </a:r>
          </a:p>
          <a:p>
            <a:pPr marL="0" indent="0" algn="r">
              <a:buNone/>
            </a:pPr>
            <a:r>
              <a:rPr lang="ar-IQ" sz="3600" dirty="0">
                <a:latin typeface="Calibri" panose="020F0502020204030204" pitchFamily="34" charset="0"/>
                <a:cs typeface="Calibri" panose="020F0502020204030204" pitchFamily="34" charset="0"/>
              </a:rPr>
              <a:t>ان العوامل التي تؤثر في قرارات تسعير المنتجات المصرفي هي عوامل معقدة ومتشابكة يصعب احياناً تحديد أثرها مسبقاً.</a:t>
            </a:r>
          </a:p>
          <a:p>
            <a:pPr marL="0" indent="0" algn="r">
              <a:buNone/>
            </a:pPr>
            <a:r>
              <a:rPr lang="ar-IQ" sz="3600" dirty="0">
                <a:latin typeface="Calibri" panose="020F0502020204030204" pitchFamily="34" charset="0"/>
                <a:cs typeface="Calibri" panose="020F0502020204030204" pitchFamily="34" charset="0"/>
              </a:rPr>
              <a:t>ويصور الشكل التالي اطاراً عاماً للعوامل المؤثرة على وضع الاستراتيجية الكلية للتسعير :</a:t>
            </a:r>
            <a:r>
              <a:rPr lang="en-US" sz="3600" dirty="0">
                <a:latin typeface="Calibri" panose="020F0502020204030204" pitchFamily="34" charset="0"/>
                <a:cs typeface="Calibri" panose="020F0502020204030204" pitchFamily="34" charset="0"/>
              </a:rPr>
              <a:t> </a:t>
            </a:r>
            <a:endParaRPr lang="ar-IQ" sz="3600" dirty="0">
              <a:latin typeface="Calibri" panose="020F0502020204030204" pitchFamily="34" charset="0"/>
              <a:cs typeface="Calibri" panose="020F0502020204030204" pitchFamily="34" charset="0"/>
            </a:endParaRPr>
          </a:p>
          <a:p>
            <a:pPr marL="0" indent="0" algn="r">
              <a:buNone/>
            </a:pPr>
            <a:endParaRPr lang="ar-IQ" sz="3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06463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4234" y="0"/>
            <a:ext cx="11605846" cy="1325563"/>
          </a:xfrm>
        </p:spPr>
        <p:txBody>
          <a:bodyPr/>
          <a:lstStyle/>
          <a:p>
            <a:r>
              <a:rPr lang="ar-IQ" dirty="0">
                <a:latin typeface="Calibri" panose="020F0502020204030204" pitchFamily="34" charset="0"/>
                <a:cs typeface="Calibri" panose="020F0502020204030204" pitchFamily="34" charset="0"/>
              </a:rPr>
              <a:t>العوامل المؤثرة على وضع استراتيجية التسعير/المنتج المصرفي</a:t>
            </a:r>
          </a:p>
        </p:txBody>
      </p:sp>
      <p:sp>
        <p:nvSpPr>
          <p:cNvPr id="5" name="Content Placeholder 4"/>
          <p:cNvSpPr>
            <a:spLocks noGrp="1"/>
          </p:cNvSpPr>
          <p:nvPr>
            <p:ph idx="1"/>
          </p:nvPr>
        </p:nvSpPr>
        <p:spPr>
          <a:xfrm>
            <a:off x="112542" y="717452"/>
            <a:ext cx="11957538" cy="5908431"/>
          </a:xfrm>
          <a:blipFill>
            <a:blip r:embed="rId3"/>
            <a:stretch>
              <a:fillRect/>
            </a:stretch>
          </a:blipFill>
        </p:spPr>
        <p:txBody>
          <a:bodyPr/>
          <a:lstStyle/>
          <a:p>
            <a:pPr marL="0" indent="0">
              <a:buNone/>
            </a:pPr>
            <a:r>
              <a:rPr lang="ar-IQ" dirty="0"/>
              <a:t> </a:t>
            </a:r>
          </a:p>
        </p:txBody>
      </p:sp>
    </p:spTree>
    <p:extLst>
      <p:ext uri="{BB962C8B-B14F-4D97-AF65-F5344CB8AC3E}">
        <p14:creationId xmlns:p14="http://schemas.microsoft.com/office/powerpoint/2010/main" val="12463595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06239" y="266652"/>
            <a:ext cx="7682133" cy="633680"/>
          </a:xfrm>
          <a:solidFill>
            <a:schemeClr val="tx1"/>
          </a:solidFill>
        </p:spPr>
        <p:txBody>
          <a:bodyPr>
            <a:normAutofit fontScale="90000"/>
          </a:bodyPr>
          <a:lstStyle/>
          <a:p>
            <a:pPr algn="r"/>
            <a:r>
              <a:rPr lang="ar-IQ" dirty="0">
                <a:solidFill>
                  <a:schemeClr val="bg1"/>
                </a:solidFill>
                <a:latin typeface="Calibri" panose="020F0502020204030204" pitchFamily="34" charset="0"/>
                <a:cs typeface="Calibri" panose="020F0502020204030204" pitchFamily="34" charset="0"/>
              </a:rPr>
              <a:t>استراتيجيات تسعير الخدمة / المنتج المصرفي</a:t>
            </a:r>
          </a:p>
        </p:txBody>
      </p:sp>
      <p:sp>
        <p:nvSpPr>
          <p:cNvPr id="3" name="Content Placeholder 2"/>
          <p:cNvSpPr>
            <a:spLocks noGrp="1"/>
          </p:cNvSpPr>
          <p:nvPr>
            <p:ph idx="1"/>
          </p:nvPr>
        </p:nvSpPr>
        <p:spPr>
          <a:xfrm>
            <a:off x="295422" y="1041008"/>
            <a:ext cx="11592950" cy="5542671"/>
          </a:xfrm>
        </p:spPr>
        <p:txBody>
          <a:bodyPr/>
          <a:lstStyle/>
          <a:p>
            <a:pPr marL="0" indent="0" algn="r">
              <a:buNone/>
            </a:pPr>
            <a:r>
              <a:rPr lang="ar-IQ" dirty="0">
                <a:latin typeface="Calibri" panose="020F0502020204030204" pitchFamily="34" charset="0"/>
                <a:cs typeface="Calibri" panose="020F0502020204030204" pitchFamily="34" charset="0"/>
              </a:rPr>
              <a:t>عادة يتم اتخاذ قرارات التسعير عند تقديم خدمات جديدة او تغيير الاسعار بالنسبة للخدمات الحالية. وتبدأ المؤسسة المصرفية بالنظر الى امكانية تغيير الاسعار بالنسبة للخدمات الحالية , عندما تواجه بواحدة او اكثر من الحالات او المواقف التالية:</a:t>
            </a:r>
          </a:p>
          <a:p>
            <a:pPr marL="0" indent="0" algn="r">
              <a:buNone/>
            </a:pPr>
            <a:r>
              <a:rPr lang="ar-IQ" dirty="0">
                <a:latin typeface="Calibri" panose="020F0502020204030204" pitchFamily="34" charset="0"/>
                <a:cs typeface="Calibri" panose="020F0502020204030204" pitchFamily="34" charset="0"/>
              </a:rPr>
              <a:t>1- حدوث تغيير مفاجئ في عناصر التكلفة الخاصة بالمؤسسة المصرفية.</a:t>
            </a:r>
          </a:p>
          <a:p>
            <a:pPr marL="0" indent="0" algn="r">
              <a:buNone/>
            </a:pPr>
            <a:r>
              <a:rPr lang="ar-IQ" dirty="0">
                <a:latin typeface="Calibri" panose="020F0502020204030204" pitchFamily="34" charset="0"/>
                <a:cs typeface="Calibri" panose="020F0502020204030204" pitchFamily="34" charset="0"/>
              </a:rPr>
              <a:t>2- قيام  المنافسين بادخال تعديلات على اسعار خدماتهم / منتجاتهم المصرفية الحالية.</a:t>
            </a:r>
          </a:p>
          <a:p>
            <a:pPr marL="0" indent="0" algn="r">
              <a:buNone/>
            </a:pPr>
            <a:r>
              <a:rPr lang="ar-IQ" dirty="0">
                <a:latin typeface="Calibri" panose="020F0502020204030204" pitchFamily="34" charset="0"/>
                <a:cs typeface="Calibri" panose="020F0502020204030204" pitchFamily="34" charset="0"/>
              </a:rPr>
              <a:t>3- قيام السلطات النقدية بوضع تشريعات سعرية جديدة.</a:t>
            </a:r>
          </a:p>
          <a:p>
            <a:pPr marL="0" indent="0" algn="r">
              <a:buNone/>
            </a:pPr>
            <a:r>
              <a:rPr lang="ar-IQ" b="1" dirty="0">
                <a:latin typeface="Calibri" panose="020F0502020204030204" pitchFamily="34" charset="0"/>
                <a:cs typeface="Calibri" panose="020F0502020204030204" pitchFamily="34" charset="0"/>
              </a:rPr>
              <a:t>وبصفة عامة هنالك عدد من استراتيجيات تسعير المنتج المصرفي من اكثرها استخداماً:</a:t>
            </a:r>
          </a:p>
          <a:p>
            <a:pPr marL="0" indent="0" algn="r">
              <a:buNone/>
            </a:pPr>
            <a:r>
              <a:rPr lang="ar-IQ" u="sng" dirty="0">
                <a:latin typeface="Calibri" panose="020F0502020204030204" pitchFamily="34" charset="0"/>
                <a:cs typeface="Calibri" panose="020F0502020204030204" pitchFamily="34" charset="0"/>
              </a:rPr>
              <a:t>1- استراتيجية كشط السوق المصرفية</a:t>
            </a:r>
            <a:endParaRPr lang="en-US" u="sng"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تستخدم هذه الاستراتيجية للأستفادة من حقيقة ان هنالك بعض العملاء لديهم استعداد كبير نسبياً لدفع اعلى سعر , بسبب رغبتهم القوية للحصول على هذه الخدمة/المنتج المصرفي. وتتضمن هذه الاستراتيجية وضع اسعار مرتفعة للخدمة / للمنتج ,وذلك بهدف الحصول على اكبر قدر من الارباح من الفئات ذوي الدخل المرتفع و غالبا ما يكون الهدف من هذه الاستراتيجية قصير الاجل.</a:t>
            </a:r>
            <a:endParaRPr lang="en-US" dirty="0">
              <a:latin typeface="Calibri" panose="020F0502020204030204" pitchFamily="34" charset="0"/>
              <a:cs typeface="Calibri" panose="020F0502020204030204" pitchFamily="34" charset="0"/>
            </a:endParaRPr>
          </a:p>
          <a:p>
            <a:pPr marL="0" indent="0" algn="r">
              <a:buNone/>
            </a:pPr>
            <a:endParaRPr lang="ar-IQ"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364452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9716" y="500062"/>
            <a:ext cx="45719" cy="1325563"/>
          </a:xfrm>
        </p:spPr>
        <p:txBody>
          <a:bodyPr/>
          <a:lstStyle/>
          <a:p>
            <a:r>
              <a:rPr lang="ar-IQ" dirty="0"/>
              <a:t> </a:t>
            </a:r>
          </a:p>
        </p:txBody>
      </p:sp>
      <p:sp>
        <p:nvSpPr>
          <p:cNvPr id="3" name="Content Placeholder 2"/>
          <p:cNvSpPr>
            <a:spLocks noGrp="1"/>
          </p:cNvSpPr>
          <p:nvPr>
            <p:ph idx="1"/>
          </p:nvPr>
        </p:nvSpPr>
        <p:spPr>
          <a:xfrm>
            <a:off x="323557" y="267286"/>
            <a:ext cx="11563643" cy="6274191"/>
          </a:xfrm>
        </p:spPr>
        <p:txBody>
          <a:bodyPr>
            <a:normAutofit/>
          </a:bodyPr>
          <a:lstStyle/>
          <a:p>
            <a:pPr marL="0" indent="0" algn="r">
              <a:buNone/>
            </a:pPr>
            <a:r>
              <a:rPr lang="ar-IQ" dirty="0">
                <a:latin typeface="Calibri" panose="020F0502020204030204" pitchFamily="34" charset="0"/>
                <a:cs typeface="Calibri" panose="020F0502020204030204" pitchFamily="34" charset="0"/>
              </a:rPr>
              <a:t>- ويتطلب نجاح هذه الاستراتيجية امكانية تقسيم السوق الى قطاعات وفقاً للدخل وانخفاض الحساسية او مرونة الطلب السعرية غير مرنة.</a:t>
            </a:r>
          </a:p>
          <a:p>
            <a:pPr marL="0" indent="0" algn="r">
              <a:buNone/>
            </a:pPr>
            <a:r>
              <a:rPr lang="ar-IQ" u="sng" dirty="0">
                <a:latin typeface="Calibri" panose="020F0502020204030204" pitchFamily="34" charset="0"/>
                <a:cs typeface="Calibri" panose="020F0502020204030204" pitchFamily="34" charset="0"/>
              </a:rPr>
              <a:t>2- استراتيجية التغلل في السوق</a:t>
            </a:r>
          </a:p>
          <a:p>
            <a:pPr marL="0" indent="0" algn="r">
              <a:buNone/>
            </a:pPr>
            <a:r>
              <a:rPr lang="ar-IQ" dirty="0">
                <a:latin typeface="Calibri" panose="020F0502020204030204" pitchFamily="34" charset="0"/>
                <a:cs typeface="Calibri" panose="020F0502020204030204" pitchFamily="34" charset="0"/>
              </a:rPr>
              <a:t>تقوم على افتراضات معاكسة تماماً لأستراتيجية الكشط حيث يتم تسعير الخدمة الجديدة بسعر منخفص كوسيلة للحصول عل حصة سوقية مرتفعة في المراحل الاولى لتقديم هذه الخدمة , ثم يتم بعد ذلك رفع السعر تدريجياً كلما سمحت الظروف بذلك.</a:t>
            </a:r>
          </a:p>
          <a:p>
            <a:pPr marL="0" indent="0" algn="r">
              <a:buNone/>
            </a:pPr>
            <a:r>
              <a:rPr lang="ar-IQ" dirty="0">
                <a:latin typeface="Calibri" panose="020F0502020204030204" pitchFamily="34" charset="0"/>
                <a:cs typeface="Calibri" panose="020F0502020204030204" pitchFamily="34" charset="0"/>
              </a:rPr>
              <a:t>وان الهدف منها هو الانتشار و النمو في السوق والحصول على اكبر حصة ممكنة فيه بالشكل الذي يؤدي الى زيادة الربحية في الاجل البعد.</a:t>
            </a:r>
          </a:p>
          <a:p>
            <a:pPr marL="0" indent="0" algn="r">
              <a:buNone/>
            </a:pPr>
            <a:r>
              <a:rPr lang="ar-IQ" u="sng" dirty="0">
                <a:latin typeface="Calibri" panose="020F0502020204030204" pitchFamily="34" charset="0"/>
                <a:cs typeface="Calibri" panose="020F0502020204030204" pitchFamily="34" charset="0"/>
              </a:rPr>
              <a:t>3- استراتيجية قيادة السعر</a:t>
            </a:r>
            <a:endParaRPr lang="en-US" u="sng"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تتجسد هذه الحالة عندما يكون هناك مؤسسة مصرفية معينة او فرع رئيس معين مقبول بشكل عام من قبل معظم المؤسسات المصرفية او الفروح الاخرى باعتباره القائد للأسعار , حيث انه هو الذي يحدد السعر.</a:t>
            </a:r>
          </a:p>
          <a:p>
            <a:pPr marL="0" indent="0" algn="r">
              <a:buNone/>
            </a:pPr>
            <a:r>
              <a:rPr lang="ar-IQ" b="1" dirty="0">
                <a:latin typeface="Calibri" panose="020F0502020204030204" pitchFamily="34" charset="0"/>
                <a:cs typeface="Calibri" panose="020F0502020204030204" pitchFamily="34" charset="0"/>
              </a:rPr>
              <a:t>بشكل عام يوجد حالتين في عملية قيادة السعر:</a:t>
            </a:r>
          </a:p>
        </p:txBody>
      </p:sp>
    </p:spTree>
    <p:extLst>
      <p:ext uri="{BB962C8B-B14F-4D97-AF65-F5344CB8AC3E}">
        <p14:creationId xmlns:p14="http://schemas.microsoft.com/office/powerpoint/2010/main" val="679674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606" y="716817"/>
            <a:ext cx="45719" cy="1325563"/>
          </a:xfrm>
        </p:spPr>
        <p:txBody>
          <a:bodyPr/>
          <a:lstStyle/>
          <a:p>
            <a:r>
              <a:rPr lang="ar-IQ" dirty="0"/>
              <a:t> </a:t>
            </a:r>
          </a:p>
        </p:txBody>
      </p:sp>
      <p:sp>
        <p:nvSpPr>
          <p:cNvPr id="3" name="Content Placeholder 2"/>
          <p:cNvSpPr>
            <a:spLocks noGrp="1"/>
          </p:cNvSpPr>
          <p:nvPr>
            <p:ph idx="1"/>
          </p:nvPr>
        </p:nvSpPr>
        <p:spPr>
          <a:xfrm>
            <a:off x="281354" y="716817"/>
            <a:ext cx="11591778" cy="6288259"/>
          </a:xfrm>
        </p:spPr>
        <p:txBody>
          <a:bodyPr/>
          <a:lstStyle/>
          <a:p>
            <a:pPr marL="0" indent="0" algn="r">
              <a:buNone/>
            </a:pPr>
            <a:r>
              <a:rPr lang="ar-IQ" b="1" dirty="0">
                <a:latin typeface="Calibri" panose="020F0502020204030204" pitchFamily="34" charset="0"/>
                <a:cs typeface="Calibri" panose="020F0502020204030204" pitchFamily="34" charset="0"/>
              </a:rPr>
              <a:t>الحالة الأولى: </a:t>
            </a:r>
            <a:r>
              <a:rPr lang="ar-IQ" dirty="0">
                <a:latin typeface="Calibri" panose="020F0502020204030204" pitchFamily="34" charset="0"/>
                <a:cs typeface="Calibri" panose="020F0502020204030204" pitchFamily="34" charset="0"/>
              </a:rPr>
              <a:t>عندما تقوم المؤسسة المصرفية القائدة بأخذ المبادرة في تغيير الاسعار وتكون باقي المؤسسات المصرفية مستعدة لاتباعها , بشرط ان يحقق هذا التغيير ربح كافي بالأضافة الى الابقاء على العملاء الحاليين على الاقل وجذب عملاء محتملين ان امكن.</a:t>
            </a:r>
          </a:p>
          <a:p>
            <a:pPr marL="0" indent="0" algn="r">
              <a:buNone/>
            </a:pPr>
            <a:r>
              <a:rPr lang="ar-IQ" b="1" dirty="0">
                <a:latin typeface="Calibri" panose="020F0502020204030204" pitchFamily="34" charset="0"/>
                <a:cs typeface="Calibri" panose="020F0502020204030204" pitchFamily="34" charset="0"/>
              </a:rPr>
              <a:t>الحالة الثانية: </a:t>
            </a:r>
            <a:r>
              <a:rPr lang="ar-IQ" dirty="0">
                <a:latin typeface="Calibri" panose="020F0502020204030204" pitchFamily="34" charset="0"/>
                <a:cs typeface="Calibri" panose="020F0502020204030204" pitchFamily="34" charset="0"/>
              </a:rPr>
              <a:t>عندما تكون المؤسسة المصرفية صغيرة ولكن معتمدة كقائد للسعر بعد ان تكون قد اثبتت انها قادرة على تحليل او تشخيص التغيرات في السوق.</a:t>
            </a:r>
            <a:endParaRPr lang="ar-IQ" b="1" dirty="0">
              <a:latin typeface="Calibri" panose="020F0502020204030204" pitchFamily="34" charset="0"/>
              <a:cs typeface="Calibri" panose="020F0502020204030204" pitchFamily="34" charset="0"/>
            </a:endParaRPr>
          </a:p>
          <a:p>
            <a:pPr marL="0" indent="0" algn="r">
              <a:buNone/>
            </a:pPr>
            <a:r>
              <a:rPr lang="ar-IQ" u="sng" dirty="0">
                <a:latin typeface="Calibri" panose="020F0502020204030204" pitchFamily="34" charset="0"/>
                <a:cs typeface="Calibri" panose="020F0502020204030204" pitchFamily="34" charset="0"/>
              </a:rPr>
              <a:t>4- استراتيجية التسعير حسب القيمة المدركة.</a:t>
            </a:r>
          </a:p>
          <a:p>
            <a:pPr marL="0" indent="0" algn="r">
              <a:buNone/>
            </a:pPr>
            <a:r>
              <a:rPr lang="ar-IQ" dirty="0">
                <a:latin typeface="Calibri" panose="020F0502020204030204" pitchFamily="34" charset="0"/>
                <a:cs typeface="Calibri" panose="020F0502020204030204" pitchFamily="34" charset="0"/>
              </a:rPr>
              <a:t>عادة ما تتأسس هذه الاستراتيجية على "ما هي القيمة المدركة للمنتج المصرفي لدى العميل؟"</a:t>
            </a:r>
          </a:p>
          <a:p>
            <a:pPr marL="0" indent="0" algn="r">
              <a:buNone/>
            </a:pPr>
            <a:r>
              <a:rPr lang="ar-IQ" dirty="0">
                <a:latin typeface="Calibri" panose="020F0502020204030204" pitchFamily="34" charset="0"/>
                <a:cs typeface="Calibri" panose="020F0502020204030204" pitchFamily="34" charset="0"/>
              </a:rPr>
              <a:t>وذلك في ظل اعتبار ان تكلفة تقديم هذه الخدمة / المنتج المصرفي تعد امر ليس ذو اهمية وقد يمكن التغاضي عنه.</a:t>
            </a:r>
          </a:p>
          <a:p>
            <a:pPr marL="0" indent="0" algn="r">
              <a:buNone/>
            </a:pPr>
            <a:r>
              <a:rPr lang="ar-IQ" dirty="0">
                <a:latin typeface="Calibri" panose="020F0502020204030204" pitchFamily="34" charset="0"/>
                <a:cs typeface="Calibri" panose="020F0502020204030204" pitchFamily="34" charset="0"/>
              </a:rPr>
              <a:t>واعتماداً على علو و ارتفاع قدر الملامح المادية وغير المادية – مثل المظهرية والتفاخر – لدى العميل, فان سوف يؤدي الى ارتفاع القيمة المدركة للمنتج المصرفي وبناء عليه ويمكن للمؤسسة المصرفية تحديد اسعر مرتفعة لهذه الخدمة والعكس بالعكس</a:t>
            </a:r>
          </a:p>
        </p:txBody>
      </p:sp>
    </p:spTree>
    <p:extLst>
      <p:ext uri="{BB962C8B-B14F-4D97-AF65-F5344CB8AC3E}">
        <p14:creationId xmlns:p14="http://schemas.microsoft.com/office/powerpoint/2010/main" val="16366284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606" y="500062"/>
            <a:ext cx="45719" cy="1325563"/>
          </a:xfrm>
        </p:spPr>
        <p:txBody>
          <a:bodyPr/>
          <a:lstStyle/>
          <a:p>
            <a:r>
              <a:rPr lang="en-US" dirty="0"/>
              <a:t> </a:t>
            </a:r>
            <a:endParaRPr lang="ar-IQ" dirty="0"/>
          </a:p>
        </p:txBody>
      </p:sp>
      <p:sp>
        <p:nvSpPr>
          <p:cNvPr id="3" name="Content Placeholder 2"/>
          <p:cNvSpPr>
            <a:spLocks noGrp="1"/>
          </p:cNvSpPr>
          <p:nvPr>
            <p:ph idx="1"/>
          </p:nvPr>
        </p:nvSpPr>
        <p:spPr>
          <a:xfrm>
            <a:off x="295422" y="295422"/>
            <a:ext cx="11549575" cy="6217920"/>
          </a:xfrm>
        </p:spPr>
        <p:txBody>
          <a:bodyPr/>
          <a:lstStyle/>
          <a:p>
            <a:pPr marL="0" indent="0" algn="r">
              <a:buNone/>
            </a:pPr>
            <a:r>
              <a:rPr lang="ar-IQ" u="sng" dirty="0">
                <a:latin typeface="Calibri" panose="020F0502020204030204" pitchFamily="34" charset="0"/>
                <a:cs typeface="Calibri" panose="020F0502020204030204" pitchFamily="34" charset="0"/>
              </a:rPr>
              <a:t>5- استراتيجية التسعير القائم على العلاقات</a:t>
            </a:r>
          </a:p>
          <a:p>
            <a:pPr marL="0" indent="0" algn="r">
              <a:buNone/>
            </a:pPr>
            <a:r>
              <a:rPr lang="ar-IQ" dirty="0">
                <a:latin typeface="Calibri" panose="020F0502020204030204" pitchFamily="34" charset="0"/>
                <a:cs typeface="Calibri" panose="020F0502020204030204" pitchFamily="34" charset="0"/>
              </a:rPr>
              <a:t>تستمد هذه الاستراتيجية في التعبير فلسفتها من حقيقة انه يمكن للمؤسسة المصرفيةان تحقق منافع متعددة , من خلال تشجيع العميل على استخدام اكثر من خدمة / منتج مصرفي او تكثيف معاملاته في الخدمات المقدمة اليه بالفعل.</a:t>
            </a:r>
          </a:p>
          <a:p>
            <a:pPr marL="0" indent="0" algn="r">
              <a:buNone/>
            </a:pPr>
            <a:r>
              <a:rPr lang="ar-IQ" dirty="0">
                <a:latin typeface="Calibri" panose="020F0502020204030204" pitchFamily="34" charset="0"/>
                <a:cs typeface="Calibri" panose="020F0502020204030204" pitchFamily="34" charset="0"/>
              </a:rPr>
              <a:t>من المتطلبات الاساسية لنجاح هذه الاستراتيجية هو وجود نظام متكامل للمعلومات يساعد على سهولة الاتصال وتداول المعلومات عن الخدمات المختلفة التي يستخدمها العميل او وجود ملف مركزي للمعلومات يتم تحديثه بصفة منتظمة والذي يربط كافة المعاملات التي تتصل بعميل معين.</a:t>
            </a:r>
          </a:p>
          <a:p>
            <a:pPr marL="0" indent="0" algn="r">
              <a:buNone/>
            </a:pPr>
            <a:r>
              <a:rPr lang="ar-IQ" u="sng" dirty="0">
                <a:latin typeface="Calibri" panose="020F0502020204030204" pitchFamily="34" charset="0"/>
                <a:cs typeface="Calibri" panose="020F0502020204030204" pitchFamily="34" charset="0"/>
              </a:rPr>
              <a:t>6- استراتيجية التسعير القائم على تعديل السلوك</a:t>
            </a:r>
            <a:endParaRPr lang="en-US" u="sng"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تعتمد هذه الاستراتيجية على استخدام السعر لحث العملاء على اتخاذ تصرف معين قد ينتج عنه اما تقليل التكلفة او زيادة الربح. ومن الأمثلة التي تساق في هذا المجال قيام مؤسسة مصرفية ما بتحميل العميل مصروفات معينة في حالة قيامه بصرف مبالغ نقدية من خلال التعامل مع موظف الشباك مباشرة , بينما لا يتم تحميله مثل هذه المصروفات اذا قام بالسحب عن طريق استخدام الصراف الالي. ومثل هذا الاسلوب قد ينجح فقط في حالة ما اذا كان الطلب على خدمات موظف الشباك مرناً.</a:t>
            </a:r>
          </a:p>
        </p:txBody>
      </p:sp>
    </p:spTree>
    <p:extLst>
      <p:ext uri="{BB962C8B-B14F-4D97-AF65-F5344CB8AC3E}">
        <p14:creationId xmlns:p14="http://schemas.microsoft.com/office/powerpoint/2010/main" val="41017578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90645" y="322923"/>
            <a:ext cx="7569591" cy="774358"/>
          </a:xfrm>
          <a:pattFill prst="dkHorz">
            <a:fgClr>
              <a:schemeClr val="tx1"/>
            </a:fgClr>
            <a:bgClr>
              <a:schemeClr val="tx1"/>
            </a:bgClr>
          </a:pattFill>
        </p:spPr>
        <p:txBody>
          <a:bodyPr>
            <a:normAutofit/>
          </a:bodyPr>
          <a:lstStyle/>
          <a:p>
            <a:pPr algn="ctr"/>
            <a:r>
              <a:rPr lang="ar-IQ" dirty="0">
                <a:solidFill>
                  <a:schemeClr val="bg1"/>
                </a:solidFill>
                <a:latin typeface="Calibri" panose="020F0502020204030204" pitchFamily="34" charset="0"/>
                <a:cs typeface="Calibri" panose="020F0502020204030204" pitchFamily="34" charset="0"/>
              </a:rPr>
              <a:t>مفهوم التسعير للخدمة / للمنتج المصرفي</a:t>
            </a:r>
          </a:p>
        </p:txBody>
      </p:sp>
      <p:sp>
        <p:nvSpPr>
          <p:cNvPr id="3" name="Content Placeholder 2"/>
          <p:cNvSpPr>
            <a:spLocks noGrp="1"/>
          </p:cNvSpPr>
          <p:nvPr>
            <p:ph idx="1"/>
          </p:nvPr>
        </p:nvSpPr>
        <p:spPr>
          <a:xfrm>
            <a:off x="351692" y="1730326"/>
            <a:ext cx="11508544" cy="4797083"/>
          </a:xfrm>
        </p:spPr>
        <p:txBody>
          <a:bodyPr/>
          <a:lstStyle/>
          <a:p>
            <a:pPr marL="0" indent="0" algn="r">
              <a:buNone/>
            </a:pPr>
            <a:r>
              <a:rPr lang="ar-IQ" dirty="0">
                <a:latin typeface="Calibri" panose="020F0502020204030204" pitchFamily="34" charset="0"/>
                <a:cs typeface="Calibri" panose="020F0502020204030204" pitchFamily="34" charset="0"/>
              </a:rPr>
              <a:t>فرضت ظروف المنافسة السوقية ضرورة تحديد المؤسسات المصرفية لأسعارها بما يتلاءم مع الاهداف التسويقية التي تسعى المؤسسة المصرفية الى تحقيقها.</a:t>
            </a:r>
          </a:p>
          <a:p>
            <a:pPr marL="0" indent="0" algn="r">
              <a:buNone/>
            </a:pPr>
            <a:r>
              <a:rPr lang="ar-IQ" b="1" u="sng" dirty="0">
                <a:latin typeface="Calibri" panose="020F0502020204030204" pitchFamily="34" charset="0"/>
                <a:cs typeface="Calibri" panose="020F0502020204030204" pitchFamily="34" charset="0"/>
              </a:rPr>
              <a:t>مفهوم السعر:</a:t>
            </a:r>
            <a:r>
              <a:rPr lang="ar-IQ" dirty="0">
                <a:latin typeface="Calibri" panose="020F0502020204030204" pitchFamily="34" charset="0"/>
                <a:cs typeface="Calibri" panose="020F0502020204030204" pitchFamily="34" charset="0"/>
              </a:rPr>
              <a:t> يعرف السعر على انه تعبير عن القيمة التي يدفعها المستهلك / العميل مقابل الحصول على السلعة او الخدمة.</a:t>
            </a:r>
            <a:endParaRPr lang="ar-IQ" b="1" u="sng"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ويشير مفهوم "التسعير" في مجال التسويق المصرفي الى معدل الفوائد على الودائع , معدل الفوائد على القروض , الرسوم , العمولات و المصروفات الاخرى التي تتحملها المؤسسة المصرفية لقاء تقديم المنتج المصرفي / الخدمة المصرفية. فالعميل عند شرائه للمنتج المصرفي يقوم بعملية مطابقة سعر المنتج المصرفي مع المنافع أو العوائد الحقيقية التي يحققها ذلك المنتج لدى العميل.</a:t>
            </a:r>
          </a:p>
          <a:p>
            <a:pPr marL="0" indent="0" algn="r">
              <a:buNone/>
            </a:pPr>
            <a:r>
              <a:rPr lang="ar-IQ" dirty="0">
                <a:latin typeface="Calibri" panose="020F0502020204030204" pitchFamily="34" charset="0"/>
                <a:cs typeface="Calibri" panose="020F0502020204030204" pitchFamily="34" charset="0"/>
              </a:rPr>
              <a:t>ومن وجهة نظر العميل يمثل سعر المنتج المصرفي اجمالي المنافع اللتي يتوقع الحصول عليها عند استخدامه المنتج المصرفي</a:t>
            </a:r>
          </a:p>
          <a:p>
            <a:pPr marL="0" indent="0" algn="r">
              <a:buNone/>
            </a:pPr>
            <a:endParaRPr lang="ar-IQ"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22242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84541" y="365127"/>
            <a:ext cx="7119425" cy="788424"/>
          </a:xfrm>
          <a:pattFill prst="diagBrick">
            <a:fgClr>
              <a:schemeClr val="tx1"/>
            </a:fgClr>
            <a:bgClr>
              <a:schemeClr val="tx1"/>
            </a:bgClr>
          </a:pattFill>
        </p:spPr>
        <p:txBody>
          <a:bodyPr/>
          <a:lstStyle/>
          <a:p>
            <a:pPr algn="r"/>
            <a:r>
              <a:rPr lang="ar-IQ" dirty="0">
                <a:solidFill>
                  <a:schemeClr val="bg1"/>
                </a:solidFill>
                <a:latin typeface="Calibri" panose="020F0502020204030204" pitchFamily="34" charset="0"/>
                <a:cs typeface="Calibri" panose="020F0502020204030204" pitchFamily="34" charset="0"/>
              </a:rPr>
              <a:t>الاهمية الاستراتيجة لسياسات التسعير</a:t>
            </a:r>
          </a:p>
        </p:txBody>
      </p:sp>
      <p:sp>
        <p:nvSpPr>
          <p:cNvPr id="3" name="Content Placeholder 2"/>
          <p:cNvSpPr>
            <a:spLocks noGrp="1"/>
          </p:cNvSpPr>
          <p:nvPr>
            <p:ph idx="1"/>
          </p:nvPr>
        </p:nvSpPr>
        <p:spPr>
          <a:xfrm>
            <a:off x="351692" y="1252025"/>
            <a:ext cx="11452274" cy="5190979"/>
          </a:xfrm>
        </p:spPr>
        <p:txBody>
          <a:bodyPr>
            <a:noAutofit/>
          </a:bodyPr>
          <a:lstStyle/>
          <a:p>
            <a:pPr marL="0" indent="0" algn="r">
              <a:buNone/>
            </a:pPr>
            <a:r>
              <a:rPr lang="ar-IQ" sz="2700" dirty="0">
                <a:latin typeface="Calibri" panose="020F0502020204030204" pitchFamily="34" charset="0"/>
                <a:cs typeface="Calibri" panose="020F0502020204030204" pitchFamily="34" charset="0"/>
              </a:rPr>
              <a:t>تعد استراتيجية تسعير المنتجات / الخدمات المصرفية  احد استراتيجيات التسويق المصرفي ذات الاهمية. ويمكن القول بأنها ذات تأثير كبير نسبياً ودور فاعل في تحقيق الأهداف التسويقية لذلك يجب على ادارة المؤسسة المصرفية ان تقوم بوضع السياسات واتخاذ القرارات التسعيرية التي تنسجم مع المتغيرات البيئة بصفة عامة, وبوجه خاص مع المتغيرات التالية:</a:t>
            </a:r>
          </a:p>
          <a:p>
            <a:pPr marL="0" indent="0" algn="r">
              <a:buNone/>
            </a:pPr>
            <a:r>
              <a:rPr lang="ar-IQ" sz="2700" dirty="0"/>
              <a:t>•</a:t>
            </a:r>
            <a:r>
              <a:rPr lang="ar-IQ" sz="2700" dirty="0">
                <a:latin typeface="Calibri" panose="020F0502020204030204" pitchFamily="34" charset="0"/>
                <a:cs typeface="Calibri" panose="020F0502020204030204" pitchFamily="34" charset="0"/>
              </a:rPr>
              <a:t> طبيعة الاسواق التي تتعامل بها</a:t>
            </a:r>
            <a:r>
              <a:rPr lang="ar-IQ" sz="2700" dirty="0"/>
              <a:t>.</a:t>
            </a:r>
            <a:endParaRPr lang="ar-IQ" sz="2700" dirty="0">
              <a:latin typeface="Calibri" panose="020F0502020204030204" pitchFamily="34" charset="0"/>
              <a:cs typeface="Calibri" panose="020F0502020204030204" pitchFamily="34" charset="0"/>
            </a:endParaRPr>
          </a:p>
          <a:p>
            <a:pPr marL="0" indent="0" algn="r">
              <a:buNone/>
            </a:pPr>
            <a:r>
              <a:rPr lang="ar-IQ" sz="2700" dirty="0"/>
              <a:t>•</a:t>
            </a:r>
            <a:r>
              <a:rPr lang="ar-IQ" sz="2700" dirty="0">
                <a:latin typeface="Calibri" panose="020F0502020204030204" pitchFamily="34" charset="0"/>
                <a:cs typeface="Calibri" panose="020F0502020204030204" pitchFamily="34" charset="0"/>
              </a:rPr>
              <a:t> طبيعة المنافسة.</a:t>
            </a:r>
          </a:p>
          <a:p>
            <a:pPr marL="0" indent="0" algn="r">
              <a:buNone/>
            </a:pPr>
            <a:r>
              <a:rPr lang="ar-IQ" sz="2700" dirty="0"/>
              <a:t>•</a:t>
            </a:r>
            <a:r>
              <a:rPr lang="ar-IQ" sz="2700" dirty="0">
                <a:latin typeface="Calibri" panose="020F0502020204030204" pitchFamily="34" charset="0"/>
                <a:cs typeface="Calibri" panose="020F0502020204030204" pitchFamily="34" charset="0"/>
              </a:rPr>
              <a:t> مستويات الدخول.</a:t>
            </a:r>
          </a:p>
          <a:p>
            <a:pPr marL="0" indent="0" algn="r">
              <a:buNone/>
            </a:pPr>
            <a:r>
              <a:rPr lang="ar-IQ" sz="2700" dirty="0"/>
              <a:t>•</a:t>
            </a:r>
            <a:r>
              <a:rPr lang="ar-IQ" sz="2700" dirty="0">
                <a:latin typeface="Calibri" panose="020F0502020204030204" pitchFamily="34" charset="0"/>
                <a:cs typeface="Calibri" panose="020F0502020204030204" pitchFamily="34" charset="0"/>
              </a:rPr>
              <a:t> الانتشار الجغرافي.</a:t>
            </a:r>
          </a:p>
          <a:p>
            <a:pPr marL="0" indent="0" algn="r">
              <a:buNone/>
            </a:pPr>
            <a:r>
              <a:rPr lang="ar-IQ" sz="2700" dirty="0"/>
              <a:t>•</a:t>
            </a:r>
            <a:r>
              <a:rPr lang="ar-IQ" sz="2700" dirty="0">
                <a:latin typeface="Calibri" panose="020F0502020204030204" pitchFamily="34" charset="0"/>
                <a:cs typeface="Calibri" panose="020F0502020204030204" pitchFamily="34" charset="0"/>
              </a:rPr>
              <a:t> درجة الوعي المصرفي.</a:t>
            </a:r>
          </a:p>
          <a:p>
            <a:pPr marL="0" indent="0" algn="r">
              <a:buNone/>
            </a:pPr>
            <a:r>
              <a:rPr lang="ar-IQ" sz="2700" dirty="0"/>
              <a:t>•</a:t>
            </a:r>
            <a:r>
              <a:rPr lang="ar-IQ" sz="2700" dirty="0">
                <a:latin typeface="Calibri" panose="020F0502020204030204" pitchFamily="34" charset="0"/>
                <a:cs typeface="Calibri" panose="020F0502020204030204" pitchFamily="34" charset="0"/>
              </a:rPr>
              <a:t> اسعار الفائدة السائدة في الاسواق.</a:t>
            </a:r>
          </a:p>
          <a:p>
            <a:pPr marL="0" indent="0" algn="r">
              <a:buNone/>
            </a:pPr>
            <a:r>
              <a:rPr lang="ar-IQ" sz="2700" dirty="0"/>
              <a:t>•</a:t>
            </a:r>
            <a:r>
              <a:rPr lang="ar-IQ" sz="2700" dirty="0">
                <a:latin typeface="Calibri" panose="020F0502020204030204" pitchFamily="34" charset="0"/>
                <a:cs typeface="Calibri" panose="020F0502020204030204" pitchFamily="34" charset="0"/>
              </a:rPr>
              <a:t> الاهداف الاقتصادية و الاجتماعية التي تعكسها السياسات الاقتصادية و الظروف الاقتصادية و الاجتماعية السائدة بها.</a:t>
            </a:r>
          </a:p>
        </p:txBody>
      </p:sp>
    </p:spTree>
    <p:extLst>
      <p:ext uri="{BB962C8B-B14F-4D97-AF65-F5344CB8AC3E}">
        <p14:creationId xmlns:p14="http://schemas.microsoft.com/office/powerpoint/2010/main" val="30296184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09291" y="322923"/>
            <a:ext cx="7836877" cy="746222"/>
          </a:xfrm>
          <a:solidFill>
            <a:schemeClr val="tx1"/>
          </a:solidFill>
        </p:spPr>
        <p:txBody>
          <a:bodyPr/>
          <a:lstStyle/>
          <a:p>
            <a:pPr algn="r"/>
            <a:r>
              <a:rPr lang="ar-IQ" dirty="0">
                <a:solidFill>
                  <a:schemeClr val="bg1"/>
                </a:solidFill>
                <a:latin typeface="Calibri" panose="020F0502020204030204" pitchFamily="34" charset="0"/>
                <a:cs typeface="Calibri" panose="020F0502020204030204" pitchFamily="34" charset="0"/>
              </a:rPr>
              <a:t>اهداف التسعير للخدمة / للمنتج المصرفي</a:t>
            </a:r>
          </a:p>
        </p:txBody>
      </p:sp>
      <p:sp>
        <p:nvSpPr>
          <p:cNvPr id="3" name="Content Placeholder 2"/>
          <p:cNvSpPr>
            <a:spLocks noGrp="1"/>
          </p:cNvSpPr>
          <p:nvPr>
            <p:ph idx="1"/>
          </p:nvPr>
        </p:nvSpPr>
        <p:spPr>
          <a:xfrm>
            <a:off x="337625" y="1181686"/>
            <a:ext cx="11508543" cy="5387926"/>
          </a:xfrm>
        </p:spPr>
        <p:txBody>
          <a:bodyPr>
            <a:normAutofit lnSpcReduction="10000"/>
          </a:bodyPr>
          <a:lstStyle/>
          <a:p>
            <a:pPr marL="0" indent="0" algn="r">
              <a:buNone/>
            </a:pPr>
            <a:r>
              <a:rPr lang="ar-IQ" u="sng" dirty="0">
                <a:latin typeface="Calibri" panose="020F0502020204030204" pitchFamily="34" charset="0"/>
                <a:cs typeface="Calibri" panose="020F0502020204030204" pitchFamily="34" charset="0"/>
              </a:rPr>
              <a:t>يمكن القول بأن للمؤسسات المصرفية اهدافاً تسعى الى تحقيقها من تسعير المنتج المصرفي , يمكن تقسيمها الى ثلاث مجموعات , هي</a:t>
            </a:r>
            <a:r>
              <a:rPr lang="ar-IQ" dirty="0">
                <a:latin typeface="Calibri" panose="020F0502020204030204" pitchFamily="34" charset="0"/>
                <a:cs typeface="Calibri" panose="020F0502020204030204" pitchFamily="34" charset="0"/>
              </a:rPr>
              <a:t>:</a:t>
            </a:r>
          </a:p>
          <a:p>
            <a:pPr marL="0" indent="0" algn="r">
              <a:buNone/>
            </a:pPr>
            <a:r>
              <a:rPr lang="ar-IQ" b="1" dirty="0">
                <a:latin typeface="Calibri" panose="020F0502020204030204" pitchFamily="34" charset="0"/>
                <a:cs typeface="Calibri" panose="020F0502020204030204" pitchFamily="34" charset="0"/>
              </a:rPr>
              <a:t>المجموعة الاولى: الاهداف المرتبطة بالتعامل.</a:t>
            </a:r>
          </a:p>
          <a:p>
            <a:pPr marL="0" indent="0" algn="r">
              <a:buNone/>
            </a:pPr>
            <a:r>
              <a:rPr lang="ar-IQ" dirty="0">
                <a:latin typeface="Calibri" panose="020F0502020204030204" pitchFamily="34" charset="0"/>
                <a:cs typeface="Calibri" panose="020F0502020204030204" pitchFamily="34" charset="0"/>
              </a:rPr>
              <a:t>وتشمل هذه المجموعة تحقيق عدة اهداف وهي:</a:t>
            </a:r>
          </a:p>
          <a:p>
            <a:pPr marL="0" indent="0" algn="r">
              <a:buNone/>
            </a:pPr>
            <a:r>
              <a:rPr lang="ar-IQ" dirty="0">
                <a:latin typeface="Calibri" panose="020F0502020204030204" pitchFamily="34" charset="0"/>
                <a:cs typeface="Calibri" panose="020F0502020204030204" pitchFamily="34" charset="0"/>
              </a:rPr>
              <a:t>1- الوصول الى اكبر عدد ممكن من العملاء.</a:t>
            </a:r>
          </a:p>
          <a:p>
            <a:pPr marL="0" indent="0" algn="r">
              <a:buNone/>
            </a:pPr>
            <a:r>
              <a:rPr lang="ar-IQ" dirty="0">
                <a:latin typeface="Calibri" panose="020F0502020204030204" pitchFamily="34" charset="0"/>
                <a:cs typeface="Calibri" panose="020F0502020204030204" pitchFamily="34" charset="0"/>
              </a:rPr>
              <a:t>2- تحقيق اكبر حصة سوقية داخل السوق من خلال طرح منتجات مصرفية متعددة ومتنوعة.</a:t>
            </a:r>
            <a:endParaRPr lang="en-US" dirty="0">
              <a:latin typeface="Calibri" panose="020F0502020204030204" pitchFamily="34" charset="0"/>
              <a:cs typeface="Calibri" panose="020F0502020204030204" pitchFamily="34" charset="0"/>
            </a:endParaRPr>
          </a:p>
          <a:p>
            <a:pPr marL="0" indent="0" algn="r">
              <a:buNone/>
            </a:pPr>
            <a:r>
              <a:rPr lang="ar-IQ" b="1" dirty="0">
                <a:latin typeface="Calibri" panose="020F0502020204030204" pitchFamily="34" charset="0"/>
                <a:cs typeface="Calibri" panose="020F0502020204030204" pitchFamily="34" charset="0"/>
              </a:rPr>
              <a:t>المجموعة الثانية: الاهداف المرتبطة بالارباح.</a:t>
            </a:r>
            <a:endParaRPr lang="en-US" b="1"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وتتضمن هذه المجموعة تحقيق الاهداف التالية:</a:t>
            </a:r>
          </a:p>
          <a:p>
            <a:pPr marL="0" indent="0" algn="r">
              <a:buNone/>
            </a:pPr>
            <a:r>
              <a:rPr lang="ar-IQ" dirty="0">
                <a:latin typeface="Calibri" panose="020F0502020204030204" pitchFamily="34" charset="0"/>
                <a:cs typeface="Calibri" panose="020F0502020204030204" pitchFamily="34" charset="0"/>
              </a:rPr>
              <a:t>1- تحقيق قدر مناسب من الربح على المدى القصير.</a:t>
            </a:r>
          </a:p>
          <a:p>
            <a:pPr marL="0" indent="0" algn="r">
              <a:buNone/>
            </a:pPr>
            <a:r>
              <a:rPr lang="ar-IQ" dirty="0">
                <a:latin typeface="Calibri" panose="020F0502020204030204" pitchFamily="34" charset="0"/>
                <a:cs typeface="Calibri" panose="020F0502020204030204" pitchFamily="34" charset="0"/>
              </a:rPr>
              <a:t>2- تعظيم الربح على المدى الطويل</a:t>
            </a:r>
          </a:p>
          <a:p>
            <a:pPr marL="0" indent="0" algn="r">
              <a:buNone/>
            </a:pPr>
            <a:r>
              <a:rPr lang="ar-IQ" dirty="0">
                <a:latin typeface="Calibri" panose="020F0502020204030204" pitchFamily="34" charset="0"/>
                <a:cs typeface="Calibri" panose="020F0502020204030204" pitchFamily="34" charset="0"/>
              </a:rPr>
              <a:t>3- تعظيم العائد على الاستثمار</a:t>
            </a:r>
          </a:p>
          <a:p>
            <a:pPr marL="0" indent="0" algn="r">
              <a:buNone/>
            </a:pPr>
            <a:endParaRPr lang="ar-IQ" dirty="0">
              <a:latin typeface="Calibri" panose="020F0502020204030204" pitchFamily="34" charset="0"/>
              <a:cs typeface="Calibri" panose="020F0502020204030204" pitchFamily="34" charset="0"/>
            </a:endParaRPr>
          </a:p>
          <a:p>
            <a:pPr marL="0" indent="0" algn="r">
              <a:buNone/>
            </a:pPr>
            <a:endParaRPr lang="ar-IQ"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24889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a:t> </a:t>
            </a:r>
          </a:p>
        </p:txBody>
      </p:sp>
      <p:sp>
        <p:nvSpPr>
          <p:cNvPr id="3" name="Subtitle 2"/>
          <p:cNvSpPr>
            <a:spLocks noGrp="1"/>
          </p:cNvSpPr>
          <p:nvPr>
            <p:ph type="subTitle" idx="1"/>
          </p:nvPr>
        </p:nvSpPr>
        <p:spPr>
          <a:xfrm>
            <a:off x="365759" y="379828"/>
            <a:ext cx="11479237" cy="6119446"/>
          </a:xfrm>
        </p:spPr>
        <p:txBody>
          <a:bodyPr>
            <a:normAutofit/>
          </a:bodyPr>
          <a:lstStyle/>
          <a:p>
            <a:pPr algn="r"/>
            <a:r>
              <a:rPr lang="ar-IQ" sz="2800" b="1" dirty="0">
                <a:latin typeface="Calibri" panose="020F0502020204030204" pitchFamily="34" charset="0"/>
                <a:cs typeface="Calibri" panose="020F0502020204030204" pitchFamily="34" charset="0"/>
              </a:rPr>
              <a:t>المجموعة الثالثة: اهداف لمواجهة مواقف معينة.</a:t>
            </a:r>
          </a:p>
          <a:p>
            <a:pPr algn="r"/>
            <a:r>
              <a:rPr lang="ar-IQ" sz="2800" dirty="0">
                <a:latin typeface="Calibri" panose="020F0502020204030204" pitchFamily="34" charset="0"/>
                <a:cs typeface="Calibri" panose="020F0502020204030204" pitchFamily="34" charset="0"/>
              </a:rPr>
              <a:t>وتحتوي هذه المجموعة تحقيق الاهداف التالية:</a:t>
            </a:r>
          </a:p>
          <a:p>
            <a:pPr algn="r"/>
            <a:endParaRPr lang="ar-IQ" sz="2800" dirty="0">
              <a:latin typeface="Calibri" panose="020F0502020204030204" pitchFamily="34" charset="0"/>
              <a:cs typeface="Calibri" panose="020F0502020204030204" pitchFamily="34" charset="0"/>
            </a:endParaRPr>
          </a:p>
          <a:p>
            <a:pPr algn="r"/>
            <a:r>
              <a:rPr lang="ar-IQ" sz="2800" dirty="0">
                <a:latin typeface="Calibri" panose="020F0502020204030204" pitchFamily="34" charset="0"/>
                <a:cs typeface="Calibri" panose="020F0502020204030204" pitchFamily="34" charset="0"/>
              </a:rPr>
              <a:t>1- المحافظة على الصورة الذهنية لدى العملاء من خلال احداث التغيير المناسب للمنتج المصرفي في اذهان العملاء والذي يساهم في ادراك الفروقات بين خدمات المصارف</a:t>
            </a:r>
          </a:p>
          <a:p>
            <a:pPr algn="r"/>
            <a:endParaRPr lang="ar-IQ" sz="2800" dirty="0">
              <a:latin typeface="Calibri" panose="020F0502020204030204" pitchFamily="34" charset="0"/>
              <a:cs typeface="Calibri" panose="020F0502020204030204" pitchFamily="34" charset="0"/>
            </a:endParaRPr>
          </a:p>
          <a:p>
            <a:pPr algn="r"/>
            <a:endParaRPr lang="ar-IQ" sz="2800" dirty="0">
              <a:latin typeface="Calibri" panose="020F0502020204030204" pitchFamily="34" charset="0"/>
              <a:cs typeface="Calibri" panose="020F0502020204030204" pitchFamily="34" charset="0"/>
            </a:endParaRPr>
          </a:p>
          <a:p>
            <a:pPr algn="r"/>
            <a:r>
              <a:rPr lang="ar-IQ" sz="2800" dirty="0">
                <a:latin typeface="Calibri" panose="020F0502020204030204" pitchFamily="34" charset="0"/>
                <a:cs typeface="Calibri" panose="020F0502020204030204" pitchFamily="34" charset="0"/>
              </a:rPr>
              <a:t>2- مواجهة المنافسة من قبل المصارف الاخرى العاملة في السوق المصرفية وهذا لا يمكن دون الخدمات المصرفية المقدمة بمستوى لا يقل بل يزيد عما تقدمه المصارف المنافسة او اكثر جودة.</a:t>
            </a:r>
          </a:p>
          <a:p>
            <a:pPr algn="r"/>
            <a:endParaRPr lang="ar-IQ" sz="2800" dirty="0">
              <a:latin typeface="Calibri" panose="020F0502020204030204" pitchFamily="34" charset="0"/>
              <a:cs typeface="Calibri" panose="020F0502020204030204" pitchFamily="34" charset="0"/>
            </a:endParaRPr>
          </a:p>
          <a:p>
            <a:pPr algn="r"/>
            <a:endParaRPr lang="ar-IQ" sz="2800" dirty="0">
              <a:latin typeface="Calibri" panose="020F0502020204030204" pitchFamily="34" charset="0"/>
              <a:cs typeface="Calibri" panose="020F0502020204030204" pitchFamily="34" charset="0"/>
            </a:endParaRPr>
          </a:p>
          <a:p>
            <a:pPr algn="r"/>
            <a:r>
              <a:rPr lang="ar-IQ" sz="2800" dirty="0">
                <a:latin typeface="Calibri" panose="020F0502020204030204" pitchFamily="34" charset="0"/>
                <a:cs typeface="Calibri" panose="020F0502020204030204" pitchFamily="34" charset="0"/>
              </a:rPr>
              <a:t>3- المحافظة على الحصة السوقية للمصرف في السوق المصرفية</a:t>
            </a:r>
          </a:p>
        </p:txBody>
      </p:sp>
    </p:spTree>
    <p:extLst>
      <p:ext uri="{BB962C8B-B14F-4D97-AF65-F5344CB8AC3E}">
        <p14:creationId xmlns:p14="http://schemas.microsoft.com/office/powerpoint/2010/main" val="29884020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64898" y="294786"/>
            <a:ext cx="9623474" cy="661817"/>
          </a:xfrm>
          <a:solidFill>
            <a:schemeClr val="tx1"/>
          </a:solidFill>
        </p:spPr>
        <p:txBody>
          <a:bodyPr>
            <a:normAutofit fontScale="90000"/>
          </a:bodyPr>
          <a:lstStyle/>
          <a:p>
            <a:pPr algn="r"/>
            <a:r>
              <a:rPr lang="ar-IQ" dirty="0">
                <a:solidFill>
                  <a:schemeClr val="bg1"/>
                </a:solidFill>
                <a:latin typeface="Calibri" panose="020F0502020204030204" pitchFamily="34" charset="0"/>
                <a:cs typeface="Calibri" panose="020F0502020204030204" pitchFamily="34" charset="0"/>
              </a:rPr>
              <a:t>العوامل المؤثرة على قرارات التسعير / المنتجات المصرفية</a:t>
            </a:r>
          </a:p>
        </p:txBody>
      </p:sp>
      <p:sp>
        <p:nvSpPr>
          <p:cNvPr id="3" name="Content Placeholder 2"/>
          <p:cNvSpPr>
            <a:spLocks noGrp="1"/>
          </p:cNvSpPr>
          <p:nvPr>
            <p:ph idx="1"/>
          </p:nvPr>
        </p:nvSpPr>
        <p:spPr>
          <a:xfrm>
            <a:off x="309489" y="1055078"/>
            <a:ext cx="11578883" cy="5486400"/>
          </a:xfrm>
        </p:spPr>
        <p:txBody>
          <a:bodyPr>
            <a:noAutofit/>
          </a:bodyPr>
          <a:lstStyle/>
          <a:p>
            <a:pPr marL="0" indent="0" algn="r">
              <a:buNone/>
            </a:pPr>
            <a:r>
              <a:rPr lang="ar-IQ" dirty="0">
                <a:latin typeface="Calibri" panose="020F0502020204030204" pitchFamily="34" charset="0"/>
                <a:cs typeface="Calibri" panose="020F0502020204030204" pitchFamily="34" charset="0"/>
              </a:rPr>
              <a:t>تقسم العوامل المؤثرة على قرارات تسعير المنتجات المصرفية الى مجموعتين:</a:t>
            </a:r>
          </a:p>
          <a:p>
            <a:pPr marL="0" indent="0" algn="r">
              <a:buNone/>
            </a:pPr>
            <a:r>
              <a:rPr lang="ar-IQ" b="1" dirty="0">
                <a:latin typeface="Calibri" panose="020F0502020204030204" pitchFamily="34" charset="0"/>
                <a:cs typeface="Calibri" panose="020F0502020204030204" pitchFamily="34" charset="0"/>
              </a:rPr>
              <a:t>اولاً: العوامل الخاصة / عوامل البيئة الداخلية التي تؤثر على قرارات تسعير المنتجات المصرفية.</a:t>
            </a:r>
            <a:endParaRPr lang="en-US" b="1"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تتعد تلك العوامل , حيث تتمثل بشكل اجمالي في الاتي:</a:t>
            </a:r>
          </a:p>
          <a:p>
            <a:pPr marL="0" indent="0" algn="r">
              <a:buNone/>
            </a:pPr>
            <a:r>
              <a:rPr lang="ar-IQ" dirty="0">
                <a:latin typeface="Calibri" panose="020F0502020204030204" pitchFamily="34" charset="0"/>
                <a:cs typeface="Calibri" panose="020F0502020204030204" pitchFamily="34" charset="0"/>
              </a:rPr>
              <a:t>• الاهداف التسويقية للمؤسسة المصرفية.</a:t>
            </a:r>
          </a:p>
          <a:p>
            <a:pPr marL="0" indent="0" algn="r">
              <a:buNone/>
            </a:pPr>
            <a:r>
              <a:rPr lang="ar-IQ" dirty="0">
                <a:latin typeface="Calibri" panose="020F0502020204030204" pitchFamily="34" charset="0"/>
                <a:cs typeface="Calibri" panose="020F0502020204030204" pitchFamily="34" charset="0"/>
              </a:rPr>
              <a:t>• استراتيجية المزيج التسويقي.</a:t>
            </a:r>
          </a:p>
          <a:p>
            <a:pPr marL="0" indent="0" algn="r">
              <a:buNone/>
            </a:pPr>
            <a:r>
              <a:rPr lang="ar-IQ" dirty="0">
                <a:latin typeface="Calibri" panose="020F0502020204030204" pitchFamily="34" charset="0"/>
                <a:cs typeface="Calibri" panose="020F0502020204030204" pitchFamily="34" charset="0"/>
              </a:rPr>
              <a:t>• تكاليف انتاج المنتج.</a:t>
            </a:r>
          </a:p>
          <a:p>
            <a:pPr marL="0" indent="0" algn="r">
              <a:buNone/>
            </a:pPr>
            <a:r>
              <a:rPr lang="ar-IQ" dirty="0">
                <a:latin typeface="Calibri" panose="020F0502020204030204" pitchFamily="34" charset="0"/>
                <a:cs typeface="Calibri" panose="020F0502020204030204" pitchFamily="34" charset="0"/>
              </a:rPr>
              <a:t> •الموقف التنافسي للمؤسسة في السوق.</a:t>
            </a:r>
          </a:p>
          <a:p>
            <a:pPr marL="0" indent="0" algn="r">
              <a:buNone/>
            </a:pPr>
            <a:r>
              <a:rPr lang="ar-IQ" dirty="0">
                <a:latin typeface="Calibri" panose="020F0502020204030204" pitchFamily="34" charset="0"/>
                <a:cs typeface="Calibri" panose="020F0502020204030204" pitchFamily="34" charset="0"/>
              </a:rPr>
              <a:t> •مرونة الطلب السعرية.</a:t>
            </a:r>
          </a:p>
          <a:p>
            <a:pPr marL="0" indent="0" algn="r">
              <a:buNone/>
            </a:pPr>
            <a:r>
              <a:rPr lang="ar-IQ" dirty="0">
                <a:latin typeface="Calibri" panose="020F0502020204030204" pitchFamily="34" charset="0"/>
                <a:cs typeface="Calibri" panose="020F0502020204030204" pitchFamily="34" charset="0"/>
              </a:rPr>
              <a:t> •الموقف الائتماني للعميل ودرجة المخاطرة في السوق.</a:t>
            </a:r>
          </a:p>
          <a:p>
            <a:pPr marL="0" indent="0" algn="r">
              <a:buNone/>
            </a:pPr>
            <a:r>
              <a:rPr lang="ar-IQ" dirty="0">
                <a:latin typeface="Calibri" panose="020F0502020204030204" pitchFamily="34" charset="0"/>
                <a:cs typeface="Calibri" panose="020F0502020204030204" pitchFamily="34" charset="0"/>
              </a:rPr>
              <a:t>• اعتبارات الادارة العليا للمؤسسة المصرفية.</a:t>
            </a:r>
          </a:p>
          <a:p>
            <a:pPr marL="0" indent="0" algn="r">
              <a:buNone/>
            </a:pPr>
            <a:r>
              <a:rPr lang="ar-IQ" dirty="0">
                <a:latin typeface="Calibri" panose="020F0502020204030204" pitchFamily="34" charset="0"/>
                <a:cs typeface="Calibri" panose="020F0502020204030204" pitchFamily="34" charset="0"/>
              </a:rPr>
              <a:t>• عوامل متعلقة بخصوصية العمل المصرفي.</a:t>
            </a:r>
          </a:p>
          <a:p>
            <a:pPr marL="0" indent="0" algn="r">
              <a:buNone/>
            </a:pPr>
            <a:r>
              <a:rPr lang="ar-IQ"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883077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691" y="365125"/>
            <a:ext cx="11479237" cy="6091945"/>
          </a:xfrm>
        </p:spPr>
        <p:txBody>
          <a:bodyPr/>
          <a:lstStyle/>
          <a:p>
            <a:pPr marL="0" indent="0" algn="r">
              <a:buNone/>
            </a:pPr>
            <a:r>
              <a:rPr lang="ar-IQ" u="sng" dirty="0">
                <a:latin typeface="Calibri" panose="020F0502020204030204" pitchFamily="34" charset="0"/>
                <a:cs typeface="Calibri" panose="020F0502020204030204" pitchFamily="34" charset="0"/>
              </a:rPr>
              <a:t>وفي ما يلي يتم توضيح هذه العوامل:</a:t>
            </a:r>
            <a:endParaRPr lang="en-US" u="sng" dirty="0">
              <a:latin typeface="Calibri" panose="020F0502020204030204" pitchFamily="34" charset="0"/>
              <a:cs typeface="Calibri" panose="020F0502020204030204" pitchFamily="34" charset="0"/>
            </a:endParaRPr>
          </a:p>
          <a:p>
            <a:pPr marL="0" indent="0" algn="r">
              <a:buNone/>
            </a:pPr>
            <a:r>
              <a:rPr lang="ar-IQ" b="1" dirty="0">
                <a:latin typeface="Calibri" panose="020F0502020204030204" pitchFamily="34" charset="0"/>
                <a:cs typeface="Calibri" panose="020F0502020204030204" pitchFamily="34" charset="0"/>
              </a:rPr>
              <a:t>1- الاهداف التسويقية للمؤسسة المصرفية</a:t>
            </a:r>
            <a:endParaRPr lang="ar-IQ"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عندما تقرر المؤسسة المصرفية اتباع سياسة سعرية مرتفعة , فان الهدف التسويقي لابد ان يتمثل في انتاج منتج مصرفي بجودة عالية , بهدف الصمود في وجه المنافسة , و التنافس مع المنتجات المماثلة في السوق المصرفي , و تحقيق ارباح مرتفعة.</a:t>
            </a:r>
            <a:endParaRPr lang="en-US"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ويمكن القول بان تحديد الاستراتجيات التسعيرية يرتبط بشكل اساس بالقرارات الخاصة بالاهداف التسويقية.</a:t>
            </a:r>
            <a:endParaRPr lang="en-US" dirty="0">
              <a:latin typeface="Calibri" panose="020F0502020204030204" pitchFamily="34" charset="0"/>
              <a:cs typeface="Calibri" panose="020F0502020204030204" pitchFamily="34" charset="0"/>
            </a:endParaRPr>
          </a:p>
          <a:p>
            <a:pPr marL="0" indent="0" algn="r">
              <a:buNone/>
            </a:pPr>
            <a:endParaRPr lang="ar-IQ" dirty="0">
              <a:latin typeface="Calibri" panose="020F0502020204030204" pitchFamily="34" charset="0"/>
              <a:cs typeface="Calibri" panose="020F0502020204030204" pitchFamily="34" charset="0"/>
            </a:endParaRPr>
          </a:p>
          <a:p>
            <a:pPr marL="0" indent="0" algn="r">
              <a:buNone/>
            </a:pPr>
            <a:r>
              <a:rPr lang="ar-IQ" b="1" dirty="0">
                <a:latin typeface="Calibri" panose="020F0502020204030204" pitchFamily="34" charset="0"/>
                <a:cs typeface="Calibri" panose="020F0502020204030204" pitchFamily="34" charset="0"/>
              </a:rPr>
              <a:t>2- استراتيجية المزيج التسويقي</a:t>
            </a:r>
            <a:endParaRPr lang="en-US" b="1" dirty="0">
              <a:latin typeface="Calibri" panose="020F0502020204030204" pitchFamily="34" charset="0"/>
              <a:cs typeface="Calibri" panose="020F0502020204030204" pitchFamily="34" charset="0"/>
            </a:endParaRPr>
          </a:p>
          <a:p>
            <a:pPr marL="0" indent="0" algn="r">
              <a:buNone/>
            </a:pPr>
            <a:r>
              <a:rPr lang="ar-IQ" dirty="0">
                <a:latin typeface="Calibri" panose="020F0502020204030204" pitchFamily="34" charset="0"/>
                <a:cs typeface="Calibri" panose="020F0502020204030204" pitchFamily="34" charset="0"/>
              </a:rPr>
              <a:t>و هذا يعني انه لابد للمؤسسات المصرفية من تحقيق التناسق المناسب ما بين كل من تصميم المنتجات المصرفية المقدمة للسوق و السياسات التوزيعية و الترويجية بهدف امتلاك عناصر مزيج تسويقي مترابطة ويكمل بعضهما البعض الاخر و يعمل على تعزيزه و انجاحه , حيث ان اي خلل في احد هذه العناصر سوف يؤثر في قرارات التسعير.</a:t>
            </a:r>
          </a:p>
        </p:txBody>
      </p:sp>
      <p:sp>
        <p:nvSpPr>
          <p:cNvPr id="4" name="Title 3"/>
          <p:cNvSpPr>
            <a:spLocks noGrp="1"/>
          </p:cNvSpPr>
          <p:nvPr>
            <p:ph type="title"/>
          </p:nvPr>
        </p:nvSpPr>
        <p:spPr>
          <a:xfrm>
            <a:off x="838200" y="365125"/>
            <a:ext cx="45719" cy="45719"/>
          </a:xfrm>
        </p:spPr>
        <p:txBody>
          <a:bodyPr>
            <a:normAutofit fontScale="90000"/>
          </a:bodyPr>
          <a:lstStyle/>
          <a:p>
            <a:r>
              <a:rPr lang="en-US" dirty="0"/>
              <a:t> </a:t>
            </a:r>
            <a:endParaRPr lang="ar-IQ" dirty="0"/>
          </a:p>
        </p:txBody>
      </p:sp>
    </p:spTree>
    <p:extLst>
      <p:ext uri="{BB962C8B-B14F-4D97-AF65-F5344CB8AC3E}">
        <p14:creationId xmlns:p14="http://schemas.microsoft.com/office/powerpoint/2010/main" val="1709890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rot="900000">
            <a:off x="1982070" y="-15143"/>
            <a:ext cx="45719" cy="45719"/>
          </a:xfrm>
        </p:spPr>
        <p:txBody>
          <a:bodyPr>
            <a:normAutofit fontScale="90000"/>
          </a:bodyPr>
          <a:lstStyle/>
          <a:p>
            <a:r>
              <a:rPr lang="ar-IQ" dirty="0"/>
              <a:t> </a:t>
            </a:r>
          </a:p>
        </p:txBody>
      </p:sp>
      <p:sp>
        <p:nvSpPr>
          <p:cNvPr id="3" name="Subtitle 2"/>
          <p:cNvSpPr>
            <a:spLocks noGrp="1"/>
          </p:cNvSpPr>
          <p:nvPr>
            <p:ph type="subTitle" idx="1"/>
          </p:nvPr>
        </p:nvSpPr>
        <p:spPr>
          <a:xfrm>
            <a:off x="295421" y="295423"/>
            <a:ext cx="11563643" cy="6260122"/>
          </a:xfrm>
        </p:spPr>
        <p:txBody>
          <a:bodyPr>
            <a:noAutofit/>
          </a:bodyPr>
          <a:lstStyle/>
          <a:p>
            <a:pPr lvl="1" algn="r"/>
            <a:r>
              <a:rPr lang="ar-IQ" sz="2600" b="1" dirty="0">
                <a:latin typeface="Calibri" panose="020F0502020204030204" pitchFamily="34" charset="0"/>
                <a:cs typeface="Calibri" panose="020F0502020204030204" pitchFamily="34" charset="0"/>
              </a:rPr>
              <a:t>3- تكاليف انتاج الخدمة /  المنتج المصرفي </a:t>
            </a:r>
            <a:endParaRPr lang="en-US" sz="2600" b="1" dirty="0">
              <a:latin typeface="Calibri" panose="020F0502020204030204" pitchFamily="34" charset="0"/>
              <a:cs typeface="Calibri" panose="020F0502020204030204" pitchFamily="34" charset="0"/>
            </a:endParaRPr>
          </a:p>
          <a:p>
            <a:pPr lvl="1" algn="r"/>
            <a:r>
              <a:rPr lang="ar-IQ" sz="2600" dirty="0">
                <a:latin typeface="Calibri" panose="020F0502020204030204" pitchFamily="34" charset="0"/>
                <a:cs typeface="Calibri" panose="020F0502020204030204" pitchFamily="34" charset="0"/>
              </a:rPr>
              <a:t>تشكل التكلفة الاساس الذي يتم الاعتماد عليه عند تحديد الاسعار لان الهدف من انتاج اي منتج هو تغطية كل تكاليف الانتاج و التوزيع و بيع المنتجات و غيرها من الانشطة من خلال تحديد الاسعار مع تحقيق عائداً مناسباً للجهود وان الكثير من المؤسسات تعمل لكي تكون المنتجات ذات تكلفة منخفضة او مقبولة في مجال نشاطها فاذا كانت تكاليفها منخفضة فانه بأمكانها ان تحدد اسعاراً منخفضة تؤدي بدورها الى مبيعات اعلى مع الاخذ في الاعتبار عدم التضحية بجودة المنتج.</a:t>
            </a:r>
          </a:p>
          <a:p>
            <a:pPr lvl="1" algn="r"/>
            <a:endParaRPr lang="ar-IQ" sz="2600" dirty="0">
              <a:latin typeface="Calibri" panose="020F0502020204030204" pitchFamily="34" charset="0"/>
              <a:cs typeface="Calibri" panose="020F0502020204030204" pitchFamily="34" charset="0"/>
            </a:endParaRPr>
          </a:p>
          <a:p>
            <a:pPr lvl="1" algn="r"/>
            <a:r>
              <a:rPr lang="ar-IQ" sz="2600" b="1" dirty="0">
                <a:latin typeface="Calibri" panose="020F0502020204030204" pitchFamily="34" charset="0"/>
                <a:cs typeface="Calibri" panose="020F0502020204030204" pitchFamily="34" charset="0"/>
              </a:rPr>
              <a:t>4- الموقف التنافسي للمؤسسة في السوق</a:t>
            </a:r>
            <a:endParaRPr lang="en-US" sz="2600" b="1" dirty="0">
              <a:latin typeface="Calibri" panose="020F0502020204030204" pitchFamily="34" charset="0"/>
              <a:cs typeface="Calibri" panose="020F0502020204030204" pitchFamily="34" charset="0"/>
            </a:endParaRPr>
          </a:p>
          <a:p>
            <a:pPr lvl="1" algn="r"/>
            <a:r>
              <a:rPr lang="ar-IQ" sz="2600" dirty="0">
                <a:latin typeface="Calibri" panose="020F0502020204030204" pitchFamily="34" charset="0"/>
                <a:cs typeface="Calibri" panose="020F0502020204030204" pitchFamily="34" charset="0"/>
              </a:rPr>
              <a:t>المقصود بالموقف التنافسي هو المكانة التي تتمتع بها المؤسسة المصرفية في السوق و مدى توافر الفرصة لهذه المؤسسة للتأثير في الأسعار او تغيير الاسعار في السوق المصرفي.</a:t>
            </a:r>
          </a:p>
          <a:p>
            <a:pPr lvl="1" algn="r"/>
            <a:endParaRPr lang="ar-IQ" sz="2600" dirty="0">
              <a:latin typeface="Calibri" panose="020F0502020204030204" pitchFamily="34" charset="0"/>
              <a:cs typeface="Calibri" panose="020F0502020204030204" pitchFamily="34" charset="0"/>
            </a:endParaRPr>
          </a:p>
          <a:p>
            <a:pPr lvl="1" algn="r"/>
            <a:r>
              <a:rPr lang="ar-IQ" sz="2600" b="1" dirty="0">
                <a:latin typeface="Calibri" panose="020F0502020204030204" pitchFamily="34" charset="0"/>
                <a:cs typeface="Calibri" panose="020F0502020204030204" pitchFamily="34" charset="0"/>
              </a:rPr>
              <a:t>5- مرونة الطلب السعرية على الخدمات / المنتجات المصرفية</a:t>
            </a:r>
            <a:endParaRPr lang="en-US" sz="2600" b="1" dirty="0">
              <a:latin typeface="Calibri" panose="020F0502020204030204" pitchFamily="34" charset="0"/>
              <a:cs typeface="Calibri" panose="020F0502020204030204" pitchFamily="34" charset="0"/>
            </a:endParaRPr>
          </a:p>
          <a:p>
            <a:pPr lvl="1" algn="r"/>
            <a:r>
              <a:rPr lang="ar-IQ" sz="2600" dirty="0">
                <a:latin typeface="Calibri" panose="020F0502020204030204" pitchFamily="34" charset="0"/>
                <a:cs typeface="Calibri" panose="020F0502020204030204" pitchFamily="34" charset="0"/>
              </a:rPr>
              <a:t>تعني مرونة الطلب السعرية درجة استجابة / حساسية الطلب للتغيرات في مستويات الاسعار وفي بعض الاسواق يلاحظ ان الطلب يبدو انه لا يتأثر كثيرا بالأسعار او انه يتاثر بدرجة معينة .</a:t>
            </a:r>
          </a:p>
          <a:p>
            <a:pPr lvl="1" algn="r"/>
            <a:r>
              <a:rPr lang="ar-IQ" sz="2600" dirty="0">
                <a:latin typeface="Calibri" panose="020F0502020204030204" pitchFamily="34" charset="0"/>
                <a:cs typeface="Calibri" panose="020F0502020204030204" pitchFamily="34" charset="0"/>
              </a:rPr>
              <a:t>وعلى الرغم مما تقدم فان مرونة الطلب السعرية في حد ذاتها لا تفسر استجابة الاسواق لمستويات الاسعار المتغيرة لكنها تمثل احد المعايير التي ينبغي ان تؤخذ في الحسبان عند تحديد الاسعار .</a:t>
            </a:r>
          </a:p>
        </p:txBody>
      </p:sp>
    </p:spTree>
    <p:extLst>
      <p:ext uri="{BB962C8B-B14F-4D97-AF65-F5344CB8AC3E}">
        <p14:creationId xmlns:p14="http://schemas.microsoft.com/office/powerpoint/2010/main" val="3671486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43281" y="0"/>
            <a:ext cx="8966395" cy="1325563"/>
          </a:xfrm>
        </p:spPr>
        <p:txBody>
          <a:bodyPr>
            <a:normAutofit/>
          </a:bodyPr>
          <a:lstStyle/>
          <a:p>
            <a:pPr algn="r"/>
            <a:r>
              <a:rPr lang="ar-IQ" sz="2800" dirty="0">
                <a:latin typeface="Calibri" panose="020F0502020204030204" pitchFamily="34" charset="0"/>
                <a:cs typeface="Calibri" panose="020F0502020204030204" pitchFamily="34" charset="0"/>
              </a:rPr>
              <a:t>و يصور الشكل التالي مرونة الطلب السعرية للخدمات/للمنتجات المصرفية</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0165" y="-228898"/>
            <a:ext cx="11352628" cy="6857999"/>
          </a:xfrm>
        </p:spPr>
      </p:pic>
      <p:sp>
        <p:nvSpPr>
          <p:cNvPr id="5" name="TextBox 4"/>
          <p:cNvSpPr txBox="1"/>
          <p:nvPr/>
        </p:nvSpPr>
        <p:spPr>
          <a:xfrm>
            <a:off x="450165" y="5674994"/>
            <a:ext cx="11352628" cy="954107"/>
          </a:xfrm>
          <a:prstGeom prst="rect">
            <a:avLst/>
          </a:prstGeom>
          <a:noFill/>
        </p:spPr>
        <p:txBody>
          <a:bodyPr wrap="square" rtlCol="1">
            <a:spAutoFit/>
          </a:bodyPr>
          <a:lstStyle/>
          <a:p>
            <a:pPr algn="r"/>
            <a:r>
              <a:rPr lang="ar-IQ" sz="2800" dirty="0">
                <a:latin typeface="Calibri" panose="020F0502020204030204" pitchFamily="34" charset="0"/>
                <a:cs typeface="Calibri" panose="020F0502020204030204" pitchFamily="34" charset="0"/>
              </a:rPr>
              <a:t>و يوضح شكل مرونة الطلب السعرية للخدمات/للمنتجات المصرفية كيف يؤثر ارتفاع السعر بنفس الدرجة على الطلب في الحالتين , حيث يتضح ان هنالك حالتان للطلب:</a:t>
            </a:r>
          </a:p>
        </p:txBody>
      </p:sp>
    </p:spTree>
    <p:extLst>
      <p:ext uri="{BB962C8B-B14F-4D97-AF65-F5344CB8AC3E}">
        <p14:creationId xmlns:p14="http://schemas.microsoft.com/office/powerpoint/2010/main" val="1570464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TotalTime>
  <Words>1879</Words>
  <Application>Microsoft Office PowerPoint</Application>
  <PresentationFormat>Widescreen</PresentationFormat>
  <Paragraphs>127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التخطيط الاستراتيجي لتسعير المنتج  المصرفي المادة : التسويق المصرفي  المرحلة : الثانية  مدرس المادة : م.م إسراء شنان ثابت  </vt:lpstr>
      <vt:lpstr>مفهوم التسعير للخدمة / للمنتج المصرفي</vt:lpstr>
      <vt:lpstr>الاهمية الاستراتيجة لسياسات التسعير</vt:lpstr>
      <vt:lpstr>اهداف التسعير للخدمة / للمنتج المصرفي</vt:lpstr>
      <vt:lpstr> </vt:lpstr>
      <vt:lpstr>العوامل المؤثرة على قرارات التسعير / المنتجات المصرفية</vt:lpstr>
      <vt:lpstr> </vt:lpstr>
      <vt:lpstr> </vt:lpstr>
      <vt:lpstr>و يصور الشكل التالي مرونة الطلب السعرية للخدمات/للمنتجات المصرفية</vt:lpstr>
      <vt:lpstr> </vt:lpstr>
      <vt:lpstr> </vt:lpstr>
      <vt:lpstr> </vt:lpstr>
      <vt:lpstr>العوامل المؤثرة على وضع استراتيجية التسعير/المنتج المصرفي</vt:lpstr>
      <vt:lpstr>استراتيجيات تسعير الخدمة / المنتج المصرفي</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التخطيط الاستراتيجي لتسعير المنتج المصرفي</dc:title>
  <dc:creator>Ismail Ahmed</dc:creator>
  <cp:lastModifiedBy>asrashnan@gmail.com</cp:lastModifiedBy>
  <cp:revision>43</cp:revision>
  <dcterms:created xsi:type="dcterms:W3CDTF">2019-04-12T19:36:51Z</dcterms:created>
  <dcterms:modified xsi:type="dcterms:W3CDTF">2019-08-28T15:45:16Z</dcterms:modified>
</cp:coreProperties>
</file>