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2349" autoAdjust="0"/>
  </p:normalViewPr>
  <p:slideViewPr>
    <p:cSldViewPr>
      <p:cViewPr varScale="1">
        <p:scale>
          <a:sx n="68" d="100"/>
          <a:sy n="68" d="100"/>
        </p:scale>
        <p:origin x="1035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27/12/1440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k_\Desktop\bluetooth\Screenshot_٢٠١٩٠٣٢١-٢٢١٧٤٠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885698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EAA4C1-3642-4827-9601-58FD7E729066}"/>
              </a:ext>
            </a:extLst>
          </p:cNvPr>
          <p:cNvSpPr/>
          <p:nvPr/>
        </p:nvSpPr>
        <p:spPr>
          <a:xfrm>
            <a:off x="107504" y="3212976"/>
            <a:ext cx="8928991" cy="3312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800" b="1" dirty="0">
                <a:solidFill>
                  <a:schemeClr val="tx1"/>
                </a:solidFill>
              </a:rPr>
              <a:t>التسويق المصرفي </a:t>
            </a:r>
          </a:p>
          <a:p>
            <a:pPr algn="ctr"/>
            <a:r>
              <a:rPr lang="ar-IQ" sz="2800" b="1" dirty="0">
                <a:solidFill>
                  <a:schemeClr val="tx1"/>
                </a:solidFill>
              </a:rPr>
              <a:t>م/استراتيجيات التعامل مع السوق المستهدف </a:t>
            </a:r>
          </a:p>
          <a:p>
            <a:endParaRPr lang="ar-IQ" sz="2800" b="1" dirty="0">
              <a:solidFill>
                <a:schemeClr val="tx1"/>
              </a:solidFill>
            </a:endParaRPr>
          </a:p>
          <a:p>
            <a:r>
              <a:rPr lang="ar-IQ" sz="2800" b="1" dirty="0">
                <a:solidFill>
                  <a:schemeClr val="tx1"/>
                </a:solidFill>
              </a:rPr>
              <a:t>المرحلة الثانية / الدراسة الصباحية والمسائية </a:t>
            </a:r>
          </a:p>
          <a:p>
            <a:r>
              <a:rPr lang="ar-IQ" sz="2800" b="1" dirty="0">
                <a:solidFill>
                  <a:schemeClr val="tx1"/>
                </a:solidFill>
              </a:rPr>
              <a:t> قسم العلوم المالية والمصرفية / الجامعة المستنصرية </a:t>
            </a:r>
          </a:p>
          <a:p>
            <a:r>
              <a:rPr lang="ar-IQ" sz="2800" b="1" dirty="0">
                <a:solidFill>
                  <a:schemeClr val="tx1"/>
                </a:solidFill>
              </a:rPr>
              <a:t>مدرس المادة : م.م اسراء شنان </a:t>
            </a:r>
            <a:r>
              <a:rPr lang="ar-IQ" sz="2800" b="1">
                <a:solidFill>
                  <a:schemeClr val="tx1"/>
                </a:solidFill>
              </a:rPr>
              <a:t>ثابت سيف حيدر وصديقه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83568" y="332656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IQ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استراتيجيات التعامل مع العملاء الأفراد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الخدمة المصرفية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تتصف احتياجات قطاع العملاء الأفراد بأنها كثيرة ومتنوعة وتختلف باختلاف الخصائص الديمغرافية والاجتماعية والسلوكية للعملاء وظروف حياتهم بوجه عام.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التسعير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غالباً لا يكون السعر هو العامل المحدد والمؤثر في تعامل الأفراد مع مؤسسة مصرفية معينة.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الترويج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تتزايد أهمية الإعلان على نطاق واسع كوسيلة ترويجية ، كما أن البيع الشخصي كأسلوب ترويجي يعد وسيلة مهمة، ولكن بدرجة أقل من وسيلة الإعلان.</a:t>
            </a:r>
          </a:p>
          <a:p>
            <a:pPr algn="just"/>
            <a:r>
              <a:rPr lang="ar-IQ" sz="2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التوزيع :</a:t>
            </a:r>
          </a:p>
          <a:p>
            <a:pPr algn="justLow"/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يهتم العملاء الأفراد </a:t>
            </a:r>
            <a:r>
              <a:rPr lang="ar-IQ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بإنتشار</a:t>
            </a: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الفروع على نطاق واسع لكي يسهل توصيل الخدمات المصرفية الى اكبر عدد ممكن من العملاء.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98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07504" y="188640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استراتيجيات التعامل مع عملاء المؤسسات (التجار والشركات)</a:t>
            </a:r>
          </a:p>
          <a:p>
            <a:r>
              <a:rPr lang="ar-IQ" b="1" u="sng" dirty="0">
                <a:solidFill>
                  <a:srgbClr val="0070C0"/>
                </a:solidFill>
              </a:rPr>
              <a:t>تصميم الخدمة المصرفية: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الحاجة الى القروض بدرجة كبيرة.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الخدمات المالية والمصرفية في السوق الدولية.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فتح العديد من الحسابات.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تحويل أجور ومرتبات العاملين بالشركة أو المنظمة الى المؤسسة المصرفية.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المساعدة في إعداد التنبؤات للتدفقات النقدية.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إجراء دراسات الجدوى.</a:t>
            </a:r>
          </a:p>
          <a:p>
            <a:pPr marL="285750" indent="-285750">
              <a:buClr>
                <a:srgbClr val="00B050"/>
              </a:buClr>
              <a:buFont typeface="Wingdings" pitchFamily="2" charset="2"/>
              <a:buChar char="§"/>
            </a:pPr>
            <a:r>
              <a:rPr lang="ar-IQ" b="1" dirty="0"/>
              <a:t>إعداد قوائم المركز المالي وقوائم الدخل.</a:t>
            </a:r>
          </a:p>
          <a:p>
            <a:endParaRPr lang="ar-IQ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39615" y="278092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استراتيجيات التعامل مع السوق المصرفية المستهدف </a:t>
            </a:r>
          </a:p>
          <a:p>
            <a:r>
              <a:rPr lang="ar-IQ" b="1" dirty="0"/>
              <a:t>    يطلق عليها استراتيجية التسويق الموحد / الكلى وتعني هذه الاستراتيجية أن يوجه المسئولين عن التسويق في المؤسسة المصرفية خدمة مصرفية او مجموعة من الخدمات المصرفية الموحدة الى جميع العملاء في السواق دون تمييز.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7300989" y="3987472"/>
            <a:ext cx="144016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/>
              <a:t>البنك بفروعه</a:t>
            </a:r>
            <a:endParaRPr lang="en-US" b="1" dirty="0"/>
          </a:p>
        </p:txBody>
      </p:sp>
      <p:sp>
        <p:nvSpPr>
          <p:cNvPr id="7" name="مستطيل 6"/>
          <p:cNvSpPr/>
          <p:nvPr/>
        </p:nvSpPr>
        <p:spPr>
          <a:xfrm>
            <a:off x="3460901" y="3987472"/>
            <a:ext cx="3201710" cy="1296144"/>
          </a:xfrm>
          <a:custGeom>
            <a:avLst/>
            <a:gdLst>
              <a:gd name="connsiteX0" fmla="*/ 0 w 2952328"/>
              <a:gd name="connsiteY0" fmla="*/ 0 h 1296144"/>
              <a:gd name="connsiteX1" fmla="*/ 2952328 w 2952328"/>
              <a:gd name="connsiteY1" fmla="*/ 0 h 1296144"/>
              <a:gd name="connsiteX2" fmla="*/ 2952328 w 2952328"/>
              <a:gd name="connsiteY2" fmla="*/ 1296144 h 1296144"/>
              <a:gd name="connsiteX3" fmla="*/ 0 w 2952328"/>
              <a:gd name="connsiteY3" fmla="*/ 1296144 h 1296144"/>
              <a:gd name="connsiteX4" fmla="*/ 0 w 2952328"/>
              <a:gd name="connsiteY4" fmla="*/ 0 h 1296144"/>
              <a:gd name="connsiteX0" fmla="*/ 249382 w 3201710"/>
              <a:gd name="connsiteY0" fmla="*/ 0 h 1296144"/>
              <a:gd name="connsiteX1" fmla="*/ 3201710 w 3201710"/>
              <a:gd name="connsiteY1" fmla="*/ 0 h 1296144"/>
              <a:gd name="connsiteX2" fmla="*/ 3201710 w 3201710"/>
              <a:gd name="connsiteY2" fmla="*/ 1296144 h 1296144"/>
              <a:gd name="connsiteX3" fmla="*/ 0 w 3201710"/>
              <a:gd name="connsiteY3" fmla="*/ 1296144 h 1296144"/>
              <a:gd name="connsiteX4" fmla="*/ 249382 w 3201710"/>
              <a:gd name="connsiteY4" fmla="*/ 0 h 1296144"/>
              <a:gd name="connsiteX0" fmla="*/ 249382 w 3201710"/>
              <a:gd name="connsiteY0" fmla="*/ 0 h 1296144"/>
              <a:gd name="connsiteX1" fmla="*/ 3201710 w 3201710"/>
              <a:gd name="connsiteY1" fmla="*/ 0 h 1296144"/>
              <a:gd name="connsiteX2" fmla="*/ 3021601 w 3201710"/>
              <a:gd name="connsiteY2" fmla="*/ 1282290 h 1296144"/>
              <a:gd name="connsiteX3" fmla="*/ 0 w 3201710"/>
              <a:gd name="connsiteY3" fmla="*/ 1296144 h 1296144"/>
              <a:gd name="connsiteX4" fmla="*/ 249382 w 3201710"/>
              <a:gd name="connsiteY4" fmla="*/ 0 h 129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1710" h="1296144">
                <a:moveTo>
                  <a:pt x="249382" y="0"/>
                </a:moveTo>
                <a:lnTo>
                  <a:pt x="3201710" y="0"/>
                </a:lnTo>
                <a:lnTo>
                  <a:pt x="3021601" y="1282290"/>
                </a:lnTo>
                <a:lnTo>
                  <a:pt x="0" y="1296144"/>
                </a:lnTo>
                <a:lnTo>
                  <a:pt x="24938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مزيج تسويقي واحد</a:t>
            </a:r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460229" y="3987472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السوق المستهدف</a:t>
            </a:r>
            <a:endParaRPr lang="en-US" dirty="0"/>
          </a:p>
        </p:txBody>
      </p:sp>
      <p:cxnSp>
        <p:nvCxnSpPr>
          <p:cNvPr id="10" name="رابط كسهم مستقيم 9"/>
          <p:cNvCxnSpPr>
            <a:stCxn id="6" idx="1"/>
          </p:cNvCxnSpPr>
          <p:nvPr/>
        </p:nvCxnSpPr>
        <p:spPr>
          <a:xfrm flipH="1">
            <a:off x="6662611" y="4635544"/>
            <a:ext cx="6383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2908501" y="4599540"/>
            <a:ext cx="6383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مربع نص 12"/>
          <p:cNvSpPr txBox="1"/>
          <p:nvPr/>
        </p:nvSpPr>
        <p:spPr>
          <a:xfrm>
            <a:off x="139615" y="568569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dirty="0"/>
              <a:t>وتستند هذه الاستراتيجية الى اعتبارات منها تخفيض التكلفة </a:t>
            </a:r>
            <a:r>
              <a:rPr lang="ar-IQ" b="1" dirty="0" err="1"/>
              <a:t>وإفتراض</a:t>
            </a:r>
            <a:r>
              <a:rPr lang="ar-IQ" b="1" dirty="0"/>
              <a:t> ان حاجات العملاء متشابهة.</a:t>
            </a:r>
          </a:p>
        </p:txBody>
      </p:sp>
    </p:spTree>
    <p:extLst>
      <p:ext uri="{BB962C8B-B14F-4D97-AF65-F5344CB8AC3E}">
        <p14:creationId xmlns:p14="http://schemas.microsoft.com/office/powerpoint/2010/main" val="383012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07504" y="188640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FF0000"/>
                </a:solidFill>
              </a:rPr>
              <a:t>2 - استراتيجيات التسويق المتنوع</a:t>
            </a:r>
          </a:p>
          <a:p>
            <a:r>
              <a:rPr lang="ar-IQ" b="1" dirty="0"/>
              <a:t>ويطلق عليها البعض الاستراتيجيات القائمة على التمييز بين المنتجات/ الخدمات المصرفية والتي تؤكد على </a:t>
            </a:r>
            <a:r>
              <a:rPr lang="ar-IQ" b="1" dirty="0" err="1"/>
              <a:t>الإختلافات</a:t>
            </a:r>
            <a:r>
              <a:rPr lang="ar-IQ" b="1" dirty="0"/>
              <a:t> في الخدمات المصرفية المقدمة لعملاء بطبيعتهم مختلفون. ووفقاً لهذه الاستراتيجية تقوم المؤسسة المصرفية بتقديم منتجات مصرفية مختلفة لتتناسب مع مختلف أنواع العملاء.</a:t>
            </a:r>
          </a:p>
          <a:p>
            <a:r>
              <a:rPr lang="ar-IQ" b="1" dirty="0"/>
              <a:t>ويمكن توضيح ذلك في الشكل التالي: استراتيجية التسويق المتنوع.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7740352" y="1916832"/>
            <a:ext cx="11521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/>
              <a:t>البنك بفروعه</a:t>
            </a:r>
            <a:endParaRPr lang="en-US" b="1" dirty="0"/>
          </a:p>
        </p:txBody>
      </p:sp>
      <p:sp>
        <p:nvSpPr>
          <p:cNvPr id="6" name="شكل بيضاوي 5"/>
          <p:cNvSpPr/>
          <p:nvPr/>
        </p:nvSpPr>
        <p:spPr>
          <a:xfrm>
            <a:off x="323528" y="1772816"/>
            <a:ext cx="15121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ar-IQ" b="1" dirty="0"/>
              <a:t>قطاع 1</a:t>
            </a:r>
          </a:p>
          <a:p>
            <a:pPr algn="ctr">
              <a:lnSpc>
                <a:spcPct val="200000"/>
              </a:lnSpc>
            </a:pPr>
            <a:r>
              <a:rPr lang="ar-IQ" b="1" dirty="0"/>
              <a:t>قطاع 2</a:t>
            </a:r>
          </a:p>
          <a:p>
            <a:pPr algn="ctr">
              <a:lnSpc>
                <a:spcPct val="200000"/>
              </a:lnSpc>
            </a:pPr>
            <a:r>
              <a:rPr lang="ar-IQ" b="1" dirty="0"/>
              <a:t>قطاع 3</a:t>
            </a:r>
            <a:endParaRPr lang="en-US" b="1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323528" y="2348880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323528" y="2852936"/>
            <a:ext cx="15121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خطط انسيابي: قرار 9"/>
          <p:cNvSpPr/>
          <p:nvPr/>
        </p:nvSpPr>
        <p:spPr>
          <a:xfrm>
            <a:off x="3563888" y="1772816"/>
            <a:ext cx="2509374" cy="540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مزيج تسويقي أ</a:t>
            </a:r>
            <a:endParaRPr lang="en-US" sz="1600" dirty="0"/>
          </a:p>
        </p:txBody>
      </p:sp>
      <p:sp>
        <p:nvSpPr>
          <p:cNvPr id="11" name="مخطط انسيابي: قرار 10"/>
          <p:cNvSpPr/>
          <p:nvPr/>
        </p:nvSpPr>
        <p:spPr>
          <a:xfrm>
            <a:off x="3563888" y="2411796"/>
            <a:ext cx="2509374" cy="540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مزيج تسويقي ب</a:t>
            </a:r>
            <a:endParaRPr lang="en-US" sz="1600" dirty="0"/>
          </a:p>
        </p:txBody>
      </p:sp>
      <p:sp>
        <p:nvSpPr>
          <p:cNvPr id="12" name="مخطط انسيابي: قرار 11"/>
          <p:cNvSpPr/>
          <p:nvPr/>
        </p:nvSpPr>
        <p:spPr>
          <a:xfrm>
            <a:off x="3563888" y="3104256"/>
            <a:ext cx="2509374" cy="54006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مزيج تسويقي جـ</a:t>
            </a:r>
            <a:endParaRPr lang="en-US" sz="1600" dirty="0"/>
          </a:p>
        </p:txBody>
      </p:sp>
      <p:cxnSp>
        <p:nvCxnSpPr>
          <p:cNvPr id="14" name="رابط كسهم مستقيم 13"/>
          <p:cNvCxnSpPr>
            <a:endCxn id="10" idx="3"/>
          </p:cNvCxnSpPr>
          <p:nvPr/>
        </p:nvCxnSpPr>
        <p:spPr>
          <a:xfrm flipH="1">
            <a:off x="6073262" y="2042846"/>
            <a:ext cx="16670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endCxn id="11" idx="3"/>
          </p:cNvCxnSpPr>
          <p:nvPr/>
        </p:nvCxnSpPr>
        <p:spPr>
          <a:xfrm flipH="1">
            <a:off x="6073262" y="2564904"/>
            <a:ext cx="1667090" cy="116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12" idx="3"/>
          </p:cNvCxnSpPr>
          <p:nvPr/>
        </p:nvCxnSpPr>
        <p:spPr>
          <a:xfrm flipH="1">
            <a:off x="6073262" y="2893395"/>
            <a:ext cx="1667090" cy="4808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 flipH="1">
            <a:off x="1835696" y="2042846"/>
            <a:ext cx="1883114" cy="116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flipH="1">
            <a:off x="1896798" y="2681826"/>
            <a:ext cx="16670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flipH="1" flipV="1">
            <a:off x="1835696" y="3133840"/>
            <a:ext cx="1767798" cy="240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مربع نص 27"/>
          <p:cNvSpPr txBox="1"/>
          <p:nvPr/>
        </p:nvSpPr>
        <p:spPr>
          <a:xfrm>
            <a:off x="130550" y="4290647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dirty="0"/>
              <a:t>ووفقاً لهذه الاستراتيجية تخطط المؤسسة المصرفية اكثر من مزيج تسويقي (الخدمة ، السعر ، الترويج ، التوزيع) في إطار الخطة التسويقية للمؤسسة المصرفية ، لمواجهة </a:t>
            </a:r>
            <a:r>
              <a:rPr lang="ar-IQ" b="1" dirty="0" err="1"/>
              <a:t>إحتياجات</a:t>
            </a:r>
            <a:r>
              <a:rPr lang="ar-IQ" b="1" dirty="0"/>
              <a:t> اكثر من قطاع مستهدف.</a:t>
            </a:r>
          </a:p>
        </p:txBody>
      </p:sp>
    </p:spTree>
    <p:extLst>
      <p:ext uri="{BB962C8B-B14F-4D97-AF65-F5344CB8AC3E}">
        <p14:creationId xmlns:p14="http://schemas.microsoft.com/office/powerpoint/2010/main" val="221853602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0" grpId="0" animBg="1"/>
      <p:bldP spid="11" grpId="0" animBg="1"/>
      <p:bldP spid="12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30550" y="54868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استراتيجية التسويق المركز</a:t>
            </a:r>
          </a:p>
          <a:p>
            <a:pPr algn="just"/>
            <a:r>
              <a:rPr lang="ar-IQ" b="1" dirty="0"/>
              <a:t>ويطلق عليها البعض استراتيجية توجيه الخدمات المصرفية الى قطاع مستهدف . ووفقاً لهذه الاستراتيجية تقوم المؤسسة المصرفية بالتمييز بين قطاعات السوق المصرفي المختلفة، ويختار قطاعاً واحداً او اكثر للتركيز عليه.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7668344" y="2690227"/>
            <a:ext cx="124718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/>
              <a:t>البنك بفروعه</a:t>
            </a:r>
            <a:endParaRPr lang="en-US" b="1" dirty="0"/>
          </a:p>
        </p:txBody>
      </p:sp>
      <p:sp>
        <p:nvSpPr>
          <p:cNvPr id="7" name="معين 6"/>
          <p:cNvSpPr/>
          <p:nvPr/>
        </p:nvSpPr>
        <p:spPr>
          <a:xfrm>
            <a:off x="4182589" y="2510207"/>
            <a:ext cx="1512168" cy="15841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b="1" dirty="0"/>
              <a:t>مزيج </a:t>
            </a:r>
          </a:p>
          <a:p>
            <a:pPr algn="ctr"/>
            <a:r>
              <a:rPr lang="ar-IQ" sz="1600" b="1" dirty="0"/>
              <a:t>تسويقي</a:t>
            </a:r>
          </a:p>
          <a:p>
            <a:pPr algn="ctr"/>
            <a:r>
              <a:rPr lang="ar-IQ" sz="1600" b="1" dirty="0"/>
              <a:t>مركز</a:t>
            </a:r>
          </a:p>
          <a:p>
            <a:pPr algn="ctr"/>
            <a:r>
              <a:rPr lang="ar-IQ" sz="1600" b="1" dirty="0"/>
              <a:t>«واحد»</a:t>
            </a:r>
            <a:endParaRPr lang="en-US" sz="16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446510" y="2691835"/>
            <a:ext cx="15121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cxnSp>
        <p:nvCxnSpPr>
          <p:cNvPr id="10" name="رابط مستقيم 9"/>
          <p:cNvCxnSpPr/>
          <p:nvPr/>
        </p:nvCxnSpPr>
        <p:spPr>
          <a:xfrm flipH="1">
            <a:off x="446510" y="3106524"/>
            <a:ext cx="1512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H="1">
            <a:off x="367905" y="3706534"/>
            <a:ext cx="1512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مربع نص 11"/>
          <p:cNvSpPr txBox="1"/>
          <p:nvPr/>
        </p:nvSpPr>
        <p:spPr>
          <a:xfrm>
            <a:off x="609132" y="2734343"/>
            <a:ext cx="949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قطاع 1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67905" y="3060203"/>
            <a:ext cx="1703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قطاع 2</a:t>
            </a:r>
          </a:p>
          <a:p>
            <a:pPr algn="ctr"/>
            <a:r>
              <a:rPr lang="ar-IQ" b="1" dirty="0">
                <a:solidFill>
                  <a:schemeClr val="bg1"/>
                </a:solidFill>
              </a:rPr>
              <a:t>(</a:t>
            </a:r>
            <a:r>
              <a:rPr lang="ar-IQ" b="1" u="sng" dirty="0">
                <a:solidFill>
                  <a:schemeClr val="bg1"/>
                </a:solidFill>
              </a:rPr>
              <a:t>القطاع المستهدف)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50798" y="3645024"/>
            <a:ext cx="1703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b="1" dirty="0">
                <a:solidFill>
                  <a:schemeClr val="bg1"/>
                </a:solidFill>
              </a:rPr>
              <a:t>قطاع 3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رابط كسهم مستقيم 15"/>
          <p:cNvCxnSpPr>
            <a:cxnSpLocks/>
          </p:cNvCxnSpPr>
          <p:nvPr/>
        </p:nvCxnSpPr>
        <p:spPr>
          <a:xfrm flipH="1">
            <a:off x="5796136" y="3302295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flipH="1">
            <a:off x="2195736" y="3319189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2575769-833E-409B-B135-E1457C0BE222}"/>
              </a:ext>
            </a:extLst>
          </p:cNvPr>
          <p:cNvSpPr/>
          <p:nvPr/>
        </p:nvSpPr>
        <p:spPr>
          <a:xfrm>
            <a:off x="179512" y="1760912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/>
              <a:t>وتصمم المؤسسة المصرفية المزيج التسويي الملائم لهذه القطاع من السوق كما يتضح من الشكل التالي:</a:t>
            </a:r>
          </a:p>
        </p:txBody>
      </p:sp>
    </p:spTree>
    <p:extLst>
      <p:ext uri="{BB962C8B-B14F-4D97-AF65-F5344CB8AC3E}">
        <p14:creationId xmlns:p14="http://schemas.microsoft.com/office/powerpoint/2010/main" val="79569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3174-C97C-44C4-B1AD-ABA64E2D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379476"/>
            <a:ext cx="8534400" cy="1105308"/>
          </a:xfrm>
        </p:spPr>
        <p:txBody>
          <a:bodyPr>
            <a:normAutofit/>
          </a:bodyPr>
          <a:lstStyle/>
          <a:p>
            <a:r>
              <a:rPr lang="ar-IQ" b="1" u="sng" dirty="0">
                <a:solidFill>
                  <a:srgbClr val="C00000"/>
                </a:solidFill>
              </a:rPr>
              <a:t>العوامل المؤثرة على اختيار استراتيجية السوق المستهدف </a:t>
            </a:r>
            <a:br>
              <a:rPr lang="ar-IQ" b="1" u="sng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88FE9-CE16-41FA-BCA6-2060B5AAD7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/>
          <a:lstStyle/>
          <a:p>
            <a:pPr algn="r"/>
            <a:r>
              <a:rPr lang="ar-IQ" b="1" dirty="0"/>
              <a:t>تتمثل العوامل المؤثرة على اختيار استراتيجية التعامل مع السوق المستهدف في الآتي :</a:t>
            </a:r>
          </a:p>
          <a:p>
            <a:pPr marL="0" indent="0" algn="r">
              <a:buNone/>
            </a:pPr>
            <a:r>
              <a:rPr lang="ar-IQ" b="1" dirty="0"/>
              <a:t>1-إمكانيات وموارد المؤسسة المصرفية.</a:t>
            </a:r>
          </a:p>
          <a:p>
            <a:pPr marL="0" indent="0" algn="r">
              <a:buNone/>
            </a:pPr>
            <a:r>
              <a:rPr lang="ar-IQ" b="1" dirty="0"/>
              <a:t>2-درجة التجانس في الخدمة المصرفية المقدمة الى السوق.</a:t>
            </a:r>
          </a:p>
          <a:p>
            <a:pPr marL="0" indent="0" algn="r">
              <a:buNone/>
            </a:pPr>
            <a:r>
              <a:rPr lang="ar-IQ" b="1" dirty="0"/>
              <a:t>3-دورة حياة الخدمة المصرفية.</a:t>
            </a:r>
          </a:p>
          <a:p>
            <a:pPr marL="0" indent="0" algn="r">
              <a:buNone/>
            </a:pPr>
            <a:r>
              <a:rPr lang="ar-IQ" b="1" dirty="0"/>
              <a:t>4-درجة التجانس في السوق وعملائه.</a:t>
            </a:r>
          </a:p>
          <a:p>
            <a:pPr marL="0" indent="0" algn="r">
              <a:buNone/>
            </a:pPr>
            <a:r>
              <a:rPr lang="ar-IQ" b="1" dirty="0"/>
              <a:t>5-استراتيجيات المؤسسات المصرفية المنافسة.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3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28780-4DE8-41A8-89B7-4E4534885D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0040" y="1484784"/>
            <a:ext cx="8503920" cy="4572000"/>
          </a:xfrm>
        </p:spPr>
        <p:txBody>
          <a:bodyPr/>
          <a:lstStyle/>
          <a:p>
            <a:pPr algn="r"/>
            <a:r>
              <a:rPr lang="ar-IQ" b="1" dirty="0"/>
              <a:t>عند المفاضلة بين البدائل او اختيار القطاع المستهدف يجب تطبيق ثلاثة معايير , والتي تعد في حد ذاتها عوامل مهمة ومؤثرة في تقسيم السوق المصرفية، وهذه المعايير هي :</a:t>
            </a:r>
          </a:p>
          <a:p>
            <a:pPr algn="r"/>
            <a:r>
              <a:rPr lang="ar-IQ" b="1" dirty="0"/>
              <a:t>1- </a:t>
            </a:r>
            <a:r>
              <a:rPr lang="ar-IQ" b="1"/>
              <a:t>معدل النمو </a:t>
            </a:r>
            <a:r>
              <a:rPr lang="ar-IQ" b="1" dirty="0"/>
              <a:t>المتوقع للمبيعات من الخدمة المصرفية.</a:t>
            </a:r>
          </a:p>
          <a:p>
            <a:pPr algn="r"/>
            <a:r>
              <a:rPr lang="ar-IQ" b="1" dirty="0"/>
              <a:t>2- المبيعات الممكن تحقيقها من الخدمة المصرفية.</a:t>
            </a:r>
          </a:p>
          <a:p>
            <a:pPr algn="r"/>
            <a:r>
              <a:rPr lang="ar-IQ" b="1" dirty="0"/>
              <a:t>3- الأرباح المتوقع الحصول عليها من القطاع المستهدف.</a:t>
            </a:r>
          </a:p>
          <a:p>
            <a:pPr algn="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427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536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Georgia</vt:lpstr>
      <vt:lpstr>Wingdings</vt:lpstr>
      <vt:lpstr>Wingdings 2</vt:lpstr>
      <vt:lpstr>مدني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العوامل المؤثرة على اختيار استراتيجية السوق المستهدف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asrashnan@gmail.com</cp:lastModifiedBy>
  <cp:revision>16</cp:revision>
  <dcterms:modified xsi:type="dcterms:W3CDTF">2019-08-28T15:31:55Z</dcterms:modified>
</cp:coreProperties>
</file>