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56" r:id="rId2"/>
    <p:sldId id="259" r:id="rId3"/>
    <p:sldId id="276" r:id="rId4"/>
    <p:sldId id="294" r:id="rId5"/>
    <p:sldId id="302" r:id="rId6"/>
    <p:sldId id="303" r:id="rId7"/>
    <p:sldId id="305" r:id="rId8"/>
    <p:sldId id="306" r:id="rId9"/>
    <p:sldId id="307" r:id="rId10"/>
    <p:sldId id="30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83" d="100"/>
          <a:sy n="83" d="100"/>
        </p:scale>
        <p:origin x="1469"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362200"/>
          </a:xfrm>
        </p:spPr>
        <p:txBody>
          <a:bodyPr>
            <a:normAutofit/>
          </a:bodyPr>
          <a:lstStyle/>
          <a:p>
            <a:pPr algn="ctr"/>
            <a:r>
              <a:rPr lang="ar-IQ" sz="2800" dirty="0" smtClean="0">
                <a:solidFill>
                  <a:srgbClr val="00B050"/>
                </a:solidFill>
              </a:rPr>
              <a:t>مناهج تشخيص الأزمة</a:t>
            </a:r>
            <a:br>
              <a:rPr lang="ar-IQ" sz="2800" dirty="0" smtClean="0">
                <a:solidFill>
                  <a:srgbClr val="00B050"/>
                </a:solidFill>
              </a:rPr>
            </a:br>
            <a:r>
              <a:rPr lang="ar-IQ" sz="2800" dirty="0" smtClean="0">
                <a:solidFill>
                  <a:srgbClr val="00B050"/>
                </a:solidFill>
              </a:rPr>
              <a:t/>
            </a:r>
            <a:br>
              <a:rPr lang="ar-IQ" sz="2800" dirty="0" smtClean="0">
                <a:solidFill>
                  <a:srgbClr val="00B050"/>
                </a:solidFill>
              </a:rPr>
            </a:br>
            <a:r>
              <a:rPr lang="en-US" sz="2800" dirty="0" smtClean="0">
                <a:solidFill>
                  <a:srgbClr val="00B050"/>
                </a:solidFill>
              </a:rPr>
              <a:t>Crisis </a:t>
            </a:r>
            <a:r>
              <a:rPr lang="en-US" sz="2800" dirty="0">
                <a:solidFill>
                  <a:srgbClr val="00B050"/>
                </a:solidFill>
              </a:rPr>
              <a:t>Diagnosis Methods</a:t>
            </a:r>
            <a:endParaRPr lang="en-US" sz="2800" dirty="0">
              <a:solidFill>
                <a:srgbClr val="00B050"/>
              </a:solidFill>
            </a:endParaRPr>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a:t>
            </a:r>
          </a:p>
          <a:p>
            <a:pPr rtl="1"/>
            <a:r>
              <a:rPr lang="ar-IQ" b="1" dirty="0" smtClean="0"/>
              <a:t>دبلوم عالي / تخطيط إستراتيجي</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534400" cy="6629400"/>
          </a:xfrm>
        </p:spPr>
        <p:txBody>
          <a:bodyPr>
            <a:normAutofit fontScale="70000" lnSpcReduction="20000"/>
          </a:bodyPr>
          <a:lstStyle/>
          <a:p>
            <a:pPr algn="r" rtl="1"/>
            <a:r>
              <a:rPr lang="ar-SA" dirty="0" smtClean="0">
                <a:solidFill>
                  <a:schemeClr val="accent2">
                    <a:lumMod val="60000"/>
                    <a:lumOff val="40000"/>
                  </a:schemeClr>
                </a:solidFill>
              </a:rPr>
              <a:t>من </a:t>
            </a:r>
            <a:r>
              <a:rPr lang="ar-SA" dirty="0">
                <a:solidFill>
                  <a:schemeClr val="accent2">
                    <a:lumMod val="60000"/>
                    <a:lumOff val="40000"/>
                  </a:schemeClr>
                </a:solidFill>
              </a:rPr>
              <a:t>مزايا المنهج المتكامل الذي يحققه للمنظمة:-</a:t>
            </a:r>
            <a:endParaRPr lang="en-US" dirty="0">
              <a:solidFill>
                <a:schemeClr val="accent2">
                  <a:lumMod val="60000"/>
                  <a:lumOff val="40000"/>
                </a:schemeClr>
              </a:solidFill>
            </a:endParaRPr>
          </a:p>
          <a:p>
            <a:pPr marL="36576" lvl="0" indent="0" algn="r" rtl="1">
              <a:buNone/>
            </a:pPr>
            <a:r>
              <a:rPr lang="ar-IQ" dirty="0" smtClean="0"/>
              <a:t>1-</a:t>
            </a:r>
            <a:r>
              <a:rPr lang="ar-SA" dirty="0" smtClean="0"/>
              <a:t>الشموليه </a:t>
            </a:r>
            <a:r>
              <a:rPr lang="ar-SA" dirty="0"/>
              <a:t>في دراسة الازمة وتحليلها ,هذا المنهج يعتمد على الدراسه الشامله للازمة وتحليلها وتشخيصها ويوفر البيانات والمعلومات والمعرفة التي تغطي جزيئات الازمه بشمولية كبيرة ،كما يحلل الاسباب الحقيقية لمعرفة من وراء نشوء هذه الازمة . </a:t>
            </a:r>
            <a:endParaRPr lang="en-US" dirty="0"/>
          </a:p>
          <a:p>
            <a:pPr marL="36576" lvl="0" indent="0" algn="r" rtl="1">
              <a:buNone/>
            </a:pPr>
            <a:r>
              <a:rPr lang="ar-IQ" dirty="0" smtClean="0"/>
              <a:t>2-</a:t>
            </a:r>
            <a:r>
              <a:rPr lang="ar-SA" dirty="0" smtClean="0"/>
              <a:t>التوازن </a:t>
            </a:r>
            <a:r>
              <a:rPr lang="ar-SA" dirty="0"/>
              <a:t>والاتساق في تشخيص الازمة : يساعد هذا المنهج ادارة المنظمة على استخدام الادوات المناسبة لدراسة الازمة (مثل أدوات التحليل الاحصائي والقياسي والرياضي </a:t>
            </a:r>
            <a:r>
              <a:rPr lang="ar-SA" dirty="0" smtClean="0"/>
              <a:t>).</a:t>
            </a:r>
            <a:endParaRPr lang="ar-IQ" dirty="0"/>
          </a:p>
          <a:p>
            <a:pPr marL="36576" lvl="0" indent="0" algn="r" rtl="1">
              <a:buNone/>
            </a:pPr>
            <a:r>
              <a:rPr lang="ar-IQ" dirty="0" smtClean="0"/>
              <a:t>3-</a:t>
            </a:r>
            <a:r>
              <a:rPr lang="ar-SA" dirty="0" smtClean="0"/>
              <a:t>العمق </a:t>
            </a:r>
            <a:r>
              <a:rPr lang="ar-SA" dirty="0"/>
              <a:t>في دراسة الازمة : يركز هذا المنهج على دراسة الازمة من ثلاثة مستويات اساسية </a:t>
            </a:r>
            <a:r>
              <a:rPr lang="ar-SA" dirty="0" smtClean="0"/>
              <a:t>:</a:t>
            </a:r>
            <a:endParaRPr lang="ar-IQ" dirty="0" smtClean="0"/>
          </a:p>
          <a:p>
            <a:pPr marL="36576" lvl="0" indent="0" algn="r" rtl="1">
              <a:buNone/>
            </a:pPr>
            <a:r>
              <a:rPr lang="ar-IQ" dirty="0" smtClean="0"/>
              <a:t>أ-</a:t>
            </a:r>
            <a:r>
              <a:rPr lang="ar-SA" dirty="0" smtClean="0"/>
              <a:t>مستوى </a:t>
            </a:r>
            <a:r>
              <a:rPr lang="ar-SA" dirty="0"/>
              <a:t>جوهر الازمة (قلب الازمة ) :وهوالمستوى الاكثر عنفا واكثر شدة وتوترا وهذا المستوى الاكثر تأثرا بوقوع الازمة وهذا المستوى يتطلب الجهود الاكبر من طاقم ادارة الازمة . </a:t>
            </a:r>
            <a:endParaRPr lang="ar-IQ" dirty="0"/>
          </a:p>
          <a:p>
            <a:pPr marL="36576" lvl="0" indent="0" algn="r" rtl="1">
              <a:buNone/>
            </a:pPr>
            <a:r>
              <a:rPr lang="ar-IQ" dirty="0" smtClean="0"/>
              <a:t>ب-</a:t>
            </a:r>
            <a:r>
              <a:rPr lang="ar-SA" dirty="0" smtClean="0"/>
              <a:t>مستوى </a:t>
            </a:r>
            <a:r>
              <a:rPr lang="ar-SA" dirty="0"/>
              <a:t>جسد الازمة : هو المستوى القريب الى جوهر الازمة ,والذي يمتد اليه تـثيرات مستوى جوهر الازمة وهو يتطلب ادارة فاعله وناجحة حتى لا تتفاقم فيه النتائج ويصبح قلب جديد للازمة .</a:t>
            </a:r>
            <a:endParaRPr lang="en-US" dirty="0"/>
          </a:p>
          <a:p>
            <a:pPr marL="36576" lvl="0" indent="0" algn="r" rtl="1">
              <a:buNone/>
            </a:pPr>
            <a:r>
              <a:rPr lang="ar-IQ" dirty="0" smtClean="0"/>
              <a:t>ج-</a:t>
            </a:r>
            <a:r>
              <a:rPr lang="ar-SA" dirty="0" smtClean="0"/>
              <a:t>مستوى </a:t>
            </a:r>
            <a:r>
              <a:rPr lang="ar-SA" dirty="0"/>
              <a:t>محيط الازمة : ان محيط الازمة هو ذلك المستوى القريب من جسد الازمة والذي تنتقل اليه النتائج الازمة واثارها من جسد الازمة وهذا يتطلب اهتمام من ادارة الازمة حتى لاتنعكس الاثار الواقعه عليه بصورة سلبية على المنظمة .</a:t>
            </a:r>
            <a:endParaRPr lang="en-US" dirty="0"/>
          </a:p>
          <a:p>
            <a:pPr algn="r" rtl="1"/>
            <a:r>
              <a:rPr lang="ar-SA" dirty="0"/>
              <a:t>فان نجاح ادارة المنظمة في ادارة الازمة في مستوياتها الثلاثة يتطلب رؤى ثاقبة لهذه المستويات </a:t>
            </a:r>
            <a:r>
              <a:rPr lang="ar-SA" dirty="0" smtClean="0"/>
              <a:t>.</a:t>
            </a:r>
            <a:endParaRPr lang="en-US" dirty="0"/>
          </a:p>
        </p:txBody>
      </p:sp>
    </p:spTree>
    <p:extLst>
      <p:ext uri="{BB962C8B-B14F-4D97-AF65-F5344CB8AC3E}">
        <p14:creationId xmlns:p14="http://schemas.microsoft.com/office/powerpoint/2010/main" val="389074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idx="1"/>
          </p:nvPr>
        </p:nvSpPr>
        <p:spPr bwMode="auto">
          <a:xfrm>
            <a:off x="27709" y="348525"/>
            <a:ext cx="8659091" cy="620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r" rtl="1"/>
            <a:r>
              <a:rPr lang="ar-SA" sz="2000" b="1" u="sng" dirty="0">
                <a:solidFill>
                  <a:srgbClr val="0070C0"/>
                </a:solidFill>
              </a:rPr>
              <a:t>أولا: المنهج التاريخي</a:t>
            </a:r>
            <a:r>
              <a:rPr lang="en-US" sz="2000" b="1" u="sng" dirty="0"/>
              <a:t>:</a:t>
            </a:r>
            <a:r>
              <a:rPr lang="ar-IQ" sz="2000" b="1" u="sng" dirty="0"/>
              <a:t>  </a:t>
            </a:r>
            <a:endParaRPr lang="ar-IQ" sz="2000" b="1" u="sng" dirty="0" smtClean="0"/>
          </a:p>
          <a:p>
            <a:pPr algn="r" rtl="1"/>
            <a:r>
              <a:rPr lang="ar-SA" sz="2000" dirty="0" smtClean="0"/>
              <a:t>يفترض </a:t>
            </a:r>
            <a:r>
              <a:rPr lang="ar-SA" sz="2000" dirty="0"/>
              <a:t>المنهج التاريخي لتشخيص الأزمات إن الأزمة لا تحدث ولا تنشأ بصورة فجائية،وإنما هي نتيجة لتفاعل مجموعة من الأسباب والعوامل التي تمت قبل وقوع الأزمة</a:t>
            </a:r>
            <a:r>
              <a:rPr lang="en-US" sz="2000" dirty="0"/>
              <a:t>. </a:t>
            </a:r>
            <a:r>
              <a:rPr lang="ar-IQ" sz="2000" dirty="0"/>
              <a:t>وفقا لهذا المنهج فان ادارة الازمة والتعامل معها يجب ان يكون في ضوء المعرفة الواضحة والمتكاملة في الماضي التاريخي المتعلق بهذه الازمة خلال المدة التي سبقت الازمة . ووضع جميع التصورات لعلاجها .</a:t>
            </a:r>
            <a:endParaRPr lang="en-US" sz="2000" dirty="0"/>
          </a:p>
          <a:p>
            <a:pPr algn="r" rtl="1"/>
            <a:r>
              <a:rPr lang="ar-IQ" sz="2000" b="1" dirty="0">
                <a:solidFill>
                  <a:schemeClr val="accent2">
                    <a:lumMod val="40000"/>
                    <a:lumOff val="60000"/>
                  </a:schemeClr>
                </a:solidFill>
              </a:rPr>
              <a:t>ماذا يتطلب المنهج التاريخي للازمة ؟</a:t>
            </a:r>
            <a:endParaRPr lang="en-US" sz="2000" dirty="0">
              <a:solidFill>
                <a:schemeClr val="accent2">
                  <a:lumMod val="40000"/>
                  <a:lumOff val="60000"/>
                </a:schemeClr>
              </a:solidFill>
            </a:endParaRPr>
          </a:p>
          <a:p>
            <a:pPr lvl="0" algn="r" rtl="1"/>
            <a:r>
              <a:rPr lang="ar-IQ" sz="2000" dirty="0"/>
              <a:t>تقسيم الازمة الى مجموعة من المراحل التاريخية .</a:t>
            </a:r>
            <a:endParaRPr lang="en-US" sz="2000" dirty="0"/>
          </a:p>
          <a:p>
            <a:pPr lvl="0" algn="r" rtl="1"/>
            <a:r>
              <a:rPr lang="ar-IQ" sz="2000" dirty="0"/>
              <a:t>العمل على توصيف كل مرحلة وتشخيصها من خلال التركيز على جميع العوامل والعناصر التي اثرت فيها تاثرت بها .</a:t>
            </a:r>
            <a:endParaRPr lang="en-US" sz="2000" dirty="0"/>
          </a:p>
          <a:p>
            <a:pPr lvl="0" algn="r" rtl="1"/>
            <a:r>
              <a:rPr lang="ar-IQ" sz="2000" dirty="0"/>
              <a:t>تشخيص وتوصيف الاسباب الحقيقية لنشوء الازمة التاريخ التي نجمت عنها </a:t>
            </a:r>
            <a:endParaRPr lang="en-US" sz="2000" dirty="0"/>
          </a:p>
          <a:p>
            <a:pPr algn="r" rtl="1"/>
            <a:r>
              <a:rPr lang="ar-IQ" sz="2000" b="1" dirty="0">
                <a:solidFill>
                  <a:schemeClr val="accent2">
                    <a:lumMod val="40000"/>
                    <a:lumOff val="60000"/>
                  </a:schemeClr>
                </a:solidFill>
              </a:rPr>
              <a:t>ماهي مميزات استخدام المنهج التاريخي للازمة ؟</a:t>
            </a:r>
            <a:endParaRPr lang="en-US" sz="2000" dirty="0">
              <a:solidFill>
                <a:schemeClr val="accent2">
                  <a:lumMod val="40000"/>
                  <a:lumOff val="60000"/>
                </a:schemeClr>
              </a:solidFill>
            </a:endParaRPr>
          </a:p>
          <a:p>
            <a:pPr lvl="0" algn="r" rtl="1"/>
            <a:r>
              <a:rPr lang="ar-IQ" sz="2000" dirty="0"/>
              <a:t>يمكن ادارة المنظمة من معرفة الاطراف التي تدعم الازمة وتدفع بأتجاه تفاقمها وازدياد حدتها والاطراف التي تعترضها وتوجهها </a:t>
            </a:r>
            <a:endParaRPr lang="en-US" sz="2000" dirty="0"/>
          </a:p>
          <a:p>
            <a:pPr lvl="0" algn="r" rtl="1"/>
            <a:r>
              <a:rPr lang="ar-IQ" sz="2000" dirty="0"/>
              <a:t>استخدام هذا المنهج يساعد على التعرف على الظروف البيئية المحيطة بالازمة والتي دعمتها وساندتها او عارضتها وواجهتها .</a:t>
            </a:r>
            <a:endParaRPr lang="en-US" sz="2000" dirty="0"/>
          </a:p>
          <a:p>
            <a:pPr lvl="0" algn="r" rtl="1"/>
            <a:r>
              <a:rPr lang="ar-IQ" sz="2000" dirty="0"/>
              <a:t>تمكن الادارة من توصيف التطورات والتتابعات المرتبطة بهذه الازمة </a:t>
            </a:r>
            <a:endParaRPr lang="en-US" sz="2000" dirty="0"/>
          </a:p>
          <a:p>
            <a:pPr lvl="0" algn="r" rtl="1"/>
            <a:r>
              <a:rPr lang="ar-IQ" sz="2000" dirty="0"/>
              <a:t>وضع السيناريوهات الازمة لأدارة الازمة بكفاءة وفاعلية </a:t>
            </a:r>
            <a:r>
              <a:rPr lang="ar-IQ" sz="2000" dirty="0" smtClean="0"/>
              <a:t>.</a:t>
            </a:r>
            <a:endParaRPr lang="en-US" sz="2000"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305800" cy="6705600"/>
          </a:xfrm>
        </p:spPr>
        <p:txBody>
          <a:bodyPr>
            <a:noAutofit/>
          </a:bodyPr>
          <a:lstStyle/>
          <a:p>
            <a:pPr algn="r" rtl="1"/>
            <a:r>
              <a:rPr lang="ar-SA" sz="2800" b="1" u="sng" dirty="0">
                <a:solidFill>
                  <a:srgbClr val="0070C0"/>
                </a:solidFill>
              </a:rPr>
              <a:t>ثانيا: منهج النظم ( المنهج النظمي)</a:t>
            </a:r>
            <a:endParaRPr lang="en-US" sz="2800" dirty="0">
              <a:solidFill>
                <a:srgbClr val="0070C0"/>
              </a:solidFill>
            </a:endParaRPr>
          </a:p>
          <a:p>
            <a:pPr algn="r" rtl="1"/>
            <a:r>
              <a:rPr lang="ar-SA" sz="2800" dirty="0"/>
              <a:t>يفترض منهج النظم أن المنظمة (النظام) تتكون من مجموعة من الأجزاء المترابطة التي تتفاعل مع بعضها البعض بدرجات من التكامل والتناسق والتوافق، وتؤدي هذه المنظمة (بأجزائها المترابطة) عمليات متكاملة تقود إلى تحقيق هدف أو مجموعة من الأهداف</a:t>
            </a:r>
            <a:r>
              <a:rPr lang="en-US" sz="2800" dirty="0"/>
              <a:t>.</a:t>
            </a:r>
          </a:p>
          <a:p>
            <a:pPr algn="r" rtl="1"/>
            <a:r>
              <a:rPr lang="ar-SA" sz="2800" dirty="0"/>
              <a:t>وفقا لهذا المنهج (منهج النظم )فان الازمة نظام متكامل وهذا النظام يتكون  من مجموعة من العناصر </a:t>
            </a:r>
            <a:endParaRPr lang="en-US" sz="2800" dirty="0"/>
          </a:p>
          <a:p>
            <a:pPr lvl="0" algn="r" rtl="1"/>
            <a:r>
              <a:rPr lang="ar-SA" sz="2800" dirty="0"/>
              <a:t>مدخلات الازمة  </a:t>
            </a:r>
            <a:endParaRPr lang="en-US" sz="2800" dirty="0"/>
          </a:p>
          <a:p>
            <a:pPr lvl="0" algn="r" rtl="1"/>
            <a:r>
              <a:rPr lang="ar-SA" sz="2800" dirty="0"/>
              <a:t>العملية التشغيلية للازمة </a:t>
            </a:r>
            <a:endParaRPr lang="en-US" sz="2800" dirty="0"/>
          </a:p>
          <a:p>
            <a:pPr lvl="0" algn="r" rtl="1"/>
            <a:r>
              <a:rPr lang="ar-SA" sz="2800" dirty="0"/>
              <a:t>  المخرجات الازموية </a:t>
            </a:r>
            <a:endParaRPr lang="en-US" sz="2800" dirty="0"/>
          </a:p>
          <a:p>
            <a:pPr lvl="0" algn="r" rtl="1"/>
            <a:r>
              <a:rPr lang="ar-IQ" sz="2800" dirty="0"/>
              <a:t>التغذية العكسية </a:t>
            </a:r>
            <a:r>
              <a:rPr lang="ar-SA" sz="2800" dirty="0"/>
              <a:t>    </a:t>
            </a:r>
            <a:endParaRPr lang="en-US" sz="28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705600"/>
          </a:xfrm>
        </p:spPr>
        <p:txBody>
          <a:bodyPr>
            <a:normAutofit fontScale="70000" lnSpcReduction="20000"/>
          </a:bodyPr>
          <a:lstStyle/>
          <a:p>
            <a:pPr algn="r" rtl="1"/>
            <a:r>
              <a:rPr lang="ar-SA" dirty="0"/>
              <a:t>وفيما يأتي توضيح لكل عنصر من عناصر الازمة :-</a:t>
            </a:r>
            <a:endParaRPr lang="en-US" dirty="0"/>
          </a:p>
          <a:p>
            <a:pPr lvl="0" algn="r" rtl="1"/>
            <a:r>
              <a:rPr lang="ar-SA" dirty="0">
                <a:solidFill>
                  <a:schemeClr val="accent2">
                    <a:lumMod val="40000"/>
                    <a:lumOff val="60000"/>
                  </a:schemeClr>
                </a:solidFill>
              </a:rPr>
              <a:t>مدخلات الازمة  </a:t>
            </a:r>
            <a:r>
              <a:rPr lang="ar-SA" dirty="0"/>
              <a:t>:تحليل مدخلات الازمة (لكل نظام مدخلات )وهذه المدخلات تؤثر بالنظام بشكل كبير وتؤدي الى بناءه وتعزيزه . والادارة تعتمد على هذا المدخل في تشخيص الازمة فيجب ان تحدد كل المدخلات التي سببت الازمة (أو التي سوف تسبب الازمة )وبذلك سوف يساعدها على </a:t>
            </a:r>
            <a:endParaRPr lang="en-US" dirty="0"/>
          </a:p>
          <a:p>
            <a:pPr algn="r" rtl="1"/>
            <a:r>
              <a:rPr lang="ar-SA" dirty="0">
                <a:solidFill>
                  <a:schemeClr val="accent2">
                    <a:lumMod val="40000"/>
                    <a:lumOff val="60000"/>
                  </a:schemeClr>
                </a:solidFill>
              </a:rPr>
              <a:t>تحديد نقاط القوة والضعف المرتبطة بمدخلات الازمة </a:t>
            </a:r>
            <a:r>
              <a:rPr lang="ar-SA" dirty="0"/>
              <a:t>وبذلك تحدد المنظمة المدخلات الملائمة لاعمال المنظمة والمدخلات التي لا تولائم اعمال المنظمة وانشطتها وبالتالي سيساعدها على ادارة الازمة والتعامل معها بصورة كفوءة وفاعلة (تقود الى النجاح المنظمي ) </a:t>
            </a:r>
            <a:endParaRPr lang="en-US" dirty="0"/>
          </a:p>
          <a:p>
            <a:pPr lvl="0" algn="r" rtl="1"/>
            <a:r>
              <a:rPr lang="ar-SA" dirty="0">
                <a:solidFill>
                  <a:schemeClr val="accent2">
                    <a:lumMod val="40000"/>
                    <a:lumOff val="60000"/>
                  </a:schemeClr>
                </a:solidFill>
              </a:rPr>
              <a:t>العملية التشغيلية للازمة </a:t>
            </a:r>
            <a:r>
              <a:rPr lang="ar-SA" dirty="0"/>
              <a:t>:مجموعة عمليات تحدث تفاعلات بين المدخلات تؤدي الى تعزيز الازمة وقوتها وحدتها .المدخلات وحدها لاتؤدي الى الازمة لولا وجود العمليات التشغيلية </a:t>
            </a:r>
            <a:endParaRPr lang="ar-IQ" dirty="0"/>
          </a:p>
          <a:p>
            <a:pPr lvl="0" algn="r" rtl="1"/>
            <a:r>
              <a:rPr lang="ar-SA" dirty="0" smtClean="0">
                <a:solidFill>
                  <a:schemeClr val="accent2">
                    <a:lumMod val="40000"/>
                    <a:lumOff val="60000"/>
                  </a:schemeClr>
                </a:solidFill>
              </a:rPr>
              <a:t>المخرجات </a:t>
            </a:r>
            <a:r>
              <a:rPr lang="ar-SA" dirty="0">
                <a:solidFill>
                  <a:schemeClr val="accent2">
                    <a:lumMod val="40000"/>
                    <a:lumOff val="60000"/>
                  </a:schemeClr>
                </a:solidFill>
              </a:rPr>
              <a:t>الازموية </a:t>
            </a:r>
            <a:r>
              <a:rPr lang="ar-SA" dirty="0"/>
              <a:t>: تتضمن المخرجات فيما نجم عن العملية التشغيلية للازمه وهذه المخرجات تكون في صورة </a:t>
            </a:r>
            <a:r>
              <a:rPr lang="en-US" dirty="0"/>
              <a:t> </a:t>
            </a:r>
          </a:p>
          <a:p>
            <a:pPr lvl="0" algn="r" rtl="1"/>
            <a:r>
              <a:rPr lang="ar-IQ" dirty="0" smtClean="0"/>
              <a:t>1-</a:t>
            </a:r>
            <a:r>
              <a:rPr lang="ar-SA" dirty="0" smtClean="0"/>
              <a:t>نتاج </a:t>
            </a:r>
            <a:r>
              <a:rPr lang="ar-SA" dirty="0"/>
              <a:t>الازمة واثارها والتي تكون ملموسة لافراد المنظمة والبيئة الخارجية للمنظمة </a:t>
            </a:r>
            <a:endParaRPr lang="en-US" dirty="0"/>
          </a:p>
          <a:p>
            <a:pPr lvl="0" algn="r" rtl="1"/>
            <a:r>
              <a:rPr lang="ar-IQ" dirty="0" smtClean="0"/>
              <a:t>2-</a:t>
            </a:r>
            <a:r>
              <a:rPr lang="ar-SA" dirty="0" smtClean="0"/>
              <a:t>نتاج </a:t>
            </a:r>
            <a:r>
              <a:rPr lang="ar-SA" dirty="0"/>
              <a:t>لايشعر به الجميع فقط يدركها اطراف محددة (الادارة العليا )</a:t>
            </a:r>
            <a:endParaRPr lang="en-US" dirty="0"/>
          </a:p>
          <a:p>
            <a:pPr lvl="0" algn="r" rtl="1"/>
            <a:r>
              <a:rPr lang="ar-IQ" dirty="0" smtClean="0"/>
              <a:t>3-</a:t>
            </a:r>
            <a:r>
              <a:rPr lang="ar-SA" dirty="0" smtClean="0"/>
              <a:t>التغذية </a:t>
            </a:r>
            <a:r>
              <a:rPr lang="ar-SA" dirty="0"/>
              <a:t>العكسية :عند استخدام منهج النظم فلابد من استخدام والاعتماد على النظام الفرعي (الذي يوفر المعلومات والمعرفة والبيانات عن الازمة )فهذا النظام الفرعي يشخص مجالات القوة ويمكن الادارة من تعزيزها ويشخص مجالات الضعف ويساعد الادارة على التخلص منها وتحويلها الى نقاط قوة ومن جانب اخر يساعد ادارة المنظمة على معرفة التهديدات البيئية التي تزامن الازمة ووضع الخطط التي لمواجهة التهديد وعدم تفاقمها . </a:t>
            </a:r>
            <a:endParaRPr lang="en-US" dirty="0"/>
          </a:p>
        </p:txBody>
      </p:sp>
    </p:spTree>
    <p:extLst>
      <p:ext uri="{BB962C8B-B14F-4D97-AF65-F5344CB8AC3E}">
        <p14:creationId xmlns:p14="http://schemas.microsoft.com/office/powerpoint/2010/main" val="319250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077200" cy="6553200"/>
          </a:xfrm>
        </p:spPr>
        <p:txBody>
          <a:bodyPr>
            <a:noAutofit/>
          </a:bodyPr>
          <a:lstStyle/>
          <a:p>
            <a:pPr algn="r" rtl="1"/>
            <a:r>
              <a:rPr lang="ar-SA" sz="2500" b="1" u="sng" dirty="0">
                <a:solidFill>
                  <a:srgbClr val="0070C0"/>
                </a:solidFill>
              </a:rPr>
              <a:t>ثالثا: المنهج الوصفي التحليلي</a:t>
            </a:r>
            <a:r>
              <a:rPr lang="en-US" sz="2500" b="1" u="sng" dirty="0">
                <a:solidFill>
                  <a:srgbClr val="0070C0"/>
                </a:solidFill>
              </a:rPr>
              <a:t>: </a:t>
            </a:r>
            <a:r>
              <a:rPr lang="ar-SA" sz="2500" dirty="0"/>
              <a:t>إن المنهج الوصفي التحليلي يشخص الأزمة كما هي الآن، ويصفها ويحللها، ويحدد أبعادها وملامحها ومظاهرها، ويشخص ويصف ويحلل أسبابها وبواعثها ونتائجها وإفرازاتها وانعكاساتها على المنظمة وعلى بيئتها الداخلية وبيئتها الخارجية</a:t>
            </a:r>
            <a:r>
              <a:rPr lang="en-US" sz="2500" dirty="0"/>
              <a:t>.</a:t>
            </a:r>
            <a:r>
              <a:rPr lang="ar-SA" sz="2500" dirty="0"/>
              <a:t>ويوفر المنهج الوصفي وصفا كاملا متكاملا وشاملا عن الازمة والجهات الداعمة لها والتي تواجهها وتعارضها وتعمل على كبحها  كما يقدم هذا المنهج التكاليف المتوقعه لادارة الازمة والعوائد التي يمكن ان تتحقق عندما تنجح المنظمة في ادارتها بنجاح </a:t>
            </a:r>
            <a:r>
              <a:rPr lang="ar-SA" sz="2500" dirty="0" smtClean="0"/>
              <a:t>.</a:t>
            </a:r>
            <a:endParaRPr lang="ar-IQ" sz="2500" dirty="0"/>
          </a:p>
          <a:p>
            <a:pPr algn="r" rtl="1"/>
            <a:r>
              <a:rPr lang="ar-SA" sz="2500" dirty="0" smtClean="0"/>
              <a:t>ومن </a:t>
            </a:r>
            <a:r>
              <a:rPr lang="ar-SA" sz="2500" dirty="0"/>
              <a:t>مميزات وقدرات الشخص الذي يهتم بمعالجة الازمة وادارتها في المنظمة وهذه القدرات يجب ان تكون في مجالات تشخيص الازمات والظواهر الغير الطبيعية والقدرة على العمل تحت ضغوط العمل الشديد . </a:t>
            </a:r>
            <a:endParaRPr lang="en-US" sz="2500" dirty="0"/>
          </a:p>
        </p:txBody>
      </p:sp>
    </p:spTree>
    <p:extLst>
      <p:ext uri="{BB962C8B-B14F-4D97-AF65-F5344CB8AC3E}">
        <p14:creationId xmlns:p14="http://schemas.microsoft.com/office/powerpoint/2010/main" val="2876182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7772400" cy="6858000"/>
          </a:xfrm>
        </p:spPr>
        <p:txBody>
          <a:bodyPr>
            <a:normAutofit/>
          </a:bodyPr>
          <a:lstStyle/>
          <a:p>
            <a:pPr algn="r" rtl="1"/>
            <a:r>
              <a:rPr lang="ar-SA" b="1" u="sng" dirty="0">
                <a:solidFill>
                  <a:srgbClr val="0070C0"/>
                </a:solidFill>
              </a:rPr>
              <a:t>رابعا: منهج دراسة الحالة</a:t>
            </a:r>
            <a:r>
              <a:rPr lang="en-US" b="1" u="sng" dirty="0">
                <a:solidFill>
                  <a:srgbClr val="0070C0"/>
                </a:solidFill>
              </a:rPr>
              <a:t>:</a:t>
            </a:r>
            <a:endParaRPr lang="en-US" dirty="0">
              <a:solidFill>
                <a:srgbClr val="0070C0"/>
              </a:solidFill>
            </a:endParaRPr>
          </a:p>
          <a:p>
            <a:pPr algn="r" rtl="1"/>
            <a:r>
              <a:rPr lang="ar-SA" dirty="0"/>
              <a:t>هناك إدارات كثيرة تتبنى منهج دراسة الحالة في تشخيص الأزمات وإدارتها، وفلسفة هذا المنهج هي أن كل أزمة هي حالة مستقلة لها خصوصيتها التي تميزها عن الحالات الأخرى</a:t>
            </a:r>
            <a:r>
              <a:rPr lang="en-US" dirty="0"/>
              <a:t>.</a:t>
            </a:r>
            <a:r>
              <a:rPr lang="ar-SA" dirty="0"/>
              <a:t>واهم مميزاتها :تسهيل ادارتها والتعاطي معها بفاعلية عالية واتخاذ قرارات ادارية تتصف بالحكمة فيما يتعلق بالازمة .</a:t>
            </a:r>
            <a:endParaRPr lang="en-US" dirty="0"/>
          </a:p>
          <a:p>
            <a:pPr algn="r" rtl="1"/>
            <a:r>
              <a:rPr lang="ar-SA" dirty="0"/>
              <a:t>لكن من اهم مساوئ استخدام منهج الحالة هو عدم أمكانية او صعوبة تعميم العبر المستخلصة من هذه الازمة على الازمات الاخرى </a:t>
            </a:r>
            <a:endParaRPr lang="en-US" dirty="0"/>
          </a:p>
        </p:txBody>
      </p:sp>
    </p:spTree>
    <p:extLst>
      <p:ext uri="{BB962C8B-B14F-4D97-AF65-F5344CB8AC3E}">
        <p14:creationId xmlns:p14="http://schemas.microsoft.com/office/powerpoint/2010/main" val="282663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7620000" cy="6858000"/>
          </a:xfrm>
        </p:spPr>
        <p:txBody>
          <a:bodyPr>
            <a:normAutofit fontScale="92500" lnSpcReduction="20000"/>
          </a:bodyPr>
          <a:lstStyle/>
          <a:p>
            <a:pPr algn="r" rtl="1"/>
            <a:r>
              <a:rPr lang="ar-SA" b="1" u="sng" dirty="0">
                <a:solidFill>
                  <a:srgbClr val="0070C0"/>
                </a:solidFill>
              </a:rPr>
              <a:t>خامسا: المنهج البيئي</a:t>
            </a:r>
            <a:r>
              <a:rPr lang="en-US" b="1" u="sng" dirty="0">
                <a:solidFill>
                  <a:srgbClr val="0070C0"/>
                </a:solidFill>
              </a:rPr>
              <a:t>:</a:t>
            </a:r>
            <a:endParaRPr lang="en-US" dirty="0">
              <a:solidFill>
                <a:srgbClr val="0070C0"/>
              </a:solidFill>
            </a:endParaRPr>
          </a:p>
          <a:p>
            <a:pPr algn="r" rtl="1"/>
            <a:r>
              <a:rPr lang="ar-SA" dirty="0"/>
              <a:t>يفترض هذا المنهج ( المنهج البيئي ) أن أية أزمة هي وليدة بيئتها، وهناك عوامل خاصة وعوامل عامة توفر الظروف البيئية التي تســاعد على ميلاد الأزمة ونموها في ظل هذه البيئة</a:t>
            </a:r>
            <a:r>
              <a:rPr lang="en-US" dirty="0"/>
              <a:t>. </a:t>
            </a:r>
            <a:r>
              <a:rPr lang="ar-SA" dirty="0"/>
              <a:t>ووفقا لهذا المنهج فإنه يتم تحليل قـــوى البيئة المختلفة التي ساعدت على نشوء هذه الأزمة ودعمتها وعززت وجودها</a:t>
            </a:r>
            <a:r>
              <a:rPr lang="en-US" dirty="0"/>
              <a:t>.</a:t>
            </a:r>
          </a:p>
          <a:p>
            <a:pPr algn="r" rtl="1"/>
            <a:r>
              <a:rPr lang="ar-SA" dirty="0"/>
              <a:t>وهناك ثلاث عوامل رئيسية لاغراض فهم الازمة وادارتها هي :-</a:t>
            </a:r>
            <a:endParaRPr lang="en-US" dirty="0"/>
          </a:p>
          <a:p>
            <a:pPr marL="36576" lvl="0" indent="0" algn="r" rtl="1">
              <a:buNone/>
            </a:pPr>
            <a:r>
              <a:rPr lang="ar-IQ" dirty="0" smtClean="0"/>
              <a:t>1-</a:t>
            </a:r>
            <a:r>
              <a:rPr lang="ar-SA" dirty="0" smtClean="0"/>
              <a:t>العوامل </a:t>
            </a:r>
            <a:r>
              <a:rPr lang="ar-SA" dirty="0"/>
              <a:t>المتأثرة بالازمة والمرتبطة بها والمتفاعلة معها والتي تستجيب لضغوط هذه الازمة وتحدد اتجاهاتها ومضمونها .</a:t>
            </a:r>
            <a:endParaRPr lang="en-US" dirty="0"/>
          </a:p>
          <a:p>
            <a:pPr marL="36576" lvl="0" indent="0" algn="r" rtl="1">
              <a:buNone/>
            </a:pPr>
            <a:r>
              <a:rPr lang="ar-IQ" dirty="0" smtClean="0"/>
              <a:t>2-</a:t>
            </a:r>
            <a:r>
              <a:rPr lang="ar-SA" dirty="0" smtClean="0"/>
              <a:t>العوامل </a:t>
            </a:r>
            <a:r>
              <a:rPr lang="ar-SA" dirty="0"/>
              <a:t>المستقلة التي تؤثر على نمو الازمة واتجاهاتها والتي تلازم هذه الازمة .</a:t>
            </a:r>
            <a:endParaRPr lang="en-US" dirty="0"/>
          </a:p>
          <a:p>
            <a:pPr marL="36576" lvl="0" indent="0" algn="r" rtl="1">
              <a:buNone/>
            </a:pPr>
            <a:r>
              <a:rPr lang="ar-IQ" dirty="0" smtClean="0"/>
              <a:t>3-</a:t>
            </a:r>
            <a:r>
              <a:rPr lang="ar-SA" dirty="0" smtClean="0"/>
              <a:t>العوامل </a:t>
            </a:r>
            <a:r>
              <a:rPr lang="ar-SA" dirty="0"/>
              <a:t>التي تؤدي الى احداث تأثيرات على النوعين المذكورين .</a:t>
            </a:r>
            <a:endParaRPr lang="en-US" dirty="0"/>
          </a:p>
        </p:txBody>
      </p:sp>
    </p:spTree>
    <p:extLst>
      <p:ext uri="{BB962C8B-B14F-4D97-AF65-F5344CB8AC3E}">
        <p14:creationId xmlns:p14="http://schemas.microsoft.com/office/powerpoint/2010/main" val="261249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7620000" cy="6629400"/>
          </a:xfrm>
        </p:spPr>
        <p:txBody>
          <a:bodyPr>
            <a:normAutofit/>
          </a:bodyPr>
          <a:lstStyle/>
          <a:p>
            <a:pPr algn="r" rtl="1"/>
            <a:r>
              <a:rPr lang="ar-SA" sz="2500" b="1" u="sng" dirty="0">
                <a:solidFill>
                  <a:srgbClr val="0070C0"/>
                </a:solidFill>
              </a:rPr>
              <a:t>سادسا: المنهج المقارن لتشخيص الأزمات</a:t>
            </a:r>
            <a:r>
              <a:rPr lang="en-US" sz="2500" b="1" u="sng" dirty="0">
                <a:solidFill>
                  <a:srgbClr val="0070C0"/>
                </a:solidFill>
              </a:rPr>
              <a:t>:</a:t>
            </a:r>
            <a:endParaRPr lang="en-US" sz="2500" dirty="0">
              <a:solidFill>
                <a:srgbClr val="0070C0"/>
              </a:solidFill>
            </a:endParaRPr>
          </a:p>
          <a:p>
            <a:pPr algn="r" rtl="1"/>
            <a:r>
              <a:rPr lang="ar-SA" sz="2500" dirty="0"/>
              <a:t>إن استخدام هذا المنهج يقوم على أساس المقارنة بين الأزمات للاستفادة من الخبرات والتجارب المتعلقة بأزمة ما في إدارة أزمة أخرى ومعالجتها، ويمكن عقد هذه المقارنة بين أزمات تمت في الماضي في المنظمة مع أزمات تحدث حاليا في نفس المنظمة، وكذلك يمكن عقد هذه المقارنة بين أزمات حدثت في الماضي أو الحاضر في منظمات أخرى مع الأزمة التي تقع حاليا في المنظمة (أو من المرتقب أن تحدث في المنظمة).فان  هذه المقارنة تفيد المنظمة من الاستفادة من فلسفة ادارة الازمات والتعاطي معها بنجاح . </a:t>
            </a:r>
            <a:endParaRPr lang="en-US" sz="2500" dirty="0"/>
          </a:p>
        </p:txBody>
      </p:sp>
    </p:spTree>
    <p:extLst>
      <p:ext uri="{BB962C8B-B14F-4D97-AF65-F5344CB8AC3E}">
        <p14:creationId xmlns:p14="http://schemas.microsoft.com/office/powerpoint/2010/main" val="2030995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534400" cy="6629400"/>
          </a:xfrm>
        </p:spPr>
        <p:txBody>
          <a:bodyPr>
            <a:normAutofit/>
          </a:bodyPr>
          <a:lstStyle/>
          <a:p>
            <a:pPr algn="r" rtl="1"/>
            <a:r>
              <a:rPr lang="ar-SA" b="1" u="sng" dirty="0">
                <a:solidFill>
                  <a:srgbClr val="0070C0"/>
                </a:solidFill>
              </a:rPr>
              <a:t>سابعا: المنهج المتكامل لتشخيص الأزمات</a:t>
            </a:r>
            <a:r>
              <a:rPr lang="en-US" b="1" u="sng" dirty="0">
                <a:solidFill>
                  <a:srgbClr val="0070C0"/>
                </a:solidFill>
              </a:rPr>
              <a:t>:</a:t>
            </a:r>
            <a:endParaRPr lang="en-US" dirty="0">
              <a:solidFill>
                <a:srgbClr val="0070C0"/>
              </a:solidFill>
            </a:endParaRPr>
          </a:p>
          <a:p>
            <a:pPr algn="r" rtl="1"/>
            <a:r>
              <a:rPr lang="ar-SA" dirty="0"/>
              <a:t>يتسم هذا المنهج بأنه الأكثر فاعلية في إدارة الأزمات، فهو يحاول أن يتعاطى مع أية أزمة من خلال استخدام مجموعة من المناهج (مناهج إدارة الأزمات) أو من خلال استخدام جميع هذه المناهج، فهو يشخص الأزمة كحالة، وكذلك يعمل على تتبع الأزمة بمراحلها التاريخية المتعددة وانعكاسات الماضي عليها، ويدرس الأزمة كذلك بالتركيز على العوامل البيئية المختلفة (عوامل البيئة الداخلية والخارجية</a:t>
            </a:r>
            <a:r>
              <a:rPr lang="en-US" dirty="0"/>
              <a:t> (</a:t>
            </a:r>
            <a:r>
              <a:rPr lang="ar-SA" dirty="0"/>
              <a:t>.  وكذلك يقوم هذا المنهج باجراء المقارنات اللازمة للأزمة مع الازمات الاخرى وكذلك يصف الازمة ويحللها ويشخصها ويظهرها كما هي وصولا الى الوضع الذي يكفل ادارة ومعالجة الازمة بالكفاءة والفاعلية </a:t>
            </a:r>
            <a:r>
              <a:rPr lang="ar-SA" dirty="0" smtClean="0"/>
              <a:t>.</a:t>
            </a:r>
            <a:endParaRPr lang="en-US" dirty="0"/>
          </a:p>
        </p:txBody>
      </p:sp>
    </p:spTree>
    <p:extLst>
      <p:ext uri="{BB962C8B-B14F-4D97-AF65-F5344CB8AC3E}">
        <p14:creationId xmlns:p14="http://schemas.microsoft.com/office/powerpoint/2010/main" val="2564704600"/>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269</TotalTime>
  <Words>1104</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Tahoma</vt:lpstr>
      <vt:lpstr>Wingdings 2</vt:lpstr>
      <vt:lpstr>Technic</vt:lpstr>
      <vt:lpstr>مناهج تشخيص الأزمة  Crisis Diagnosis 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73</cp:revision>
  <dcterms:created xsi:type="dcterms:W3CDTF">2018-11-06T19:56:41Z</dcterms:created>
  <dcterms:modified xsi:type="dcterms:W3CDTF">2019-07-28T14:54:13Z</dcterms:modified>
</cp:coreProperties>
</file>