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9"/>
  </p:notesMasterIdLst>
  <p:sldIdLst>
    <p:sldId id="256" r:id="rId2"/>
    <p:sldId id="259" r:id="rId3"/>
    <p:sldId id="276" r:id="rId4"/>
    <p:sldId id="294" r:id="rId5"/>
    <p:sldId id="302" r:id="rId6"/>
    <p:sldId id="303" r:id="rId7"/>
    <p:sldId id="30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660"/>
  </p:normalViewPr>
  <p:slideViewPr>
    <p:cSldViewPr>
      <p:cViewPr varScale="1">
        <p:scale>
          <a:sx n="83" d="100"/>
          <a:sy n="83" d="100"/>
        </p:scale>
        <p:origin x="1469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658688-29DE-435F-A823-5DA9388C5C3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2DBF8-8932-46EF-AFF4-214DBB2FF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343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916F-7E59-4918-9459-A1EEBF76CC00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1BEEB-C758-49B4-A6B4-2FB691294F3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916F-7E59-4918-9459-A1EEBF76CC00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1BEEB-C758-49B4-A6B4-2FB691294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916F-7E59-4918-9459-A1EEBF76CC00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1BEEB-C758-49B4-A6B4-2FB691294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916F-7E59-4918-9459-A1EEBF76CC00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1BEEB-C758-49B4-A6B4-2FB691294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916F-7E59-4918-9459-A1EEBF76CC00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1BEEB-C758-49B4-A6B4-2FB691294F3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916F-7E59-4918-9459-A1EEBF76CC00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1BEEB-C758-49B4-A6B4-2FB691294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916F-7E59-4918-9459-A1EEBF76CC00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1BEEB-C758-49B4-A6B4-2FB691294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916F-7E59-4918-9459-A1EEBF76CC00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F1BEEB-C758-49B4-A6B4-2FB691294F3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916F-7E59-4918-9459-A1EEBF76CC00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1BEEB-C758-49B4-A6B4-2FB691294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916F-7E59-4918-9459-A1EEBF76CC00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DF1BEEB-C758-49B4-A6B4-2FB691294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99D916F-7E59-4918-9459-A1EEBF76CC00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1BEEB-C758-49B4-A6B4-2FB691294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99D916F-7E59-4918-9459-A1EEBF76CC00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DF1BEEB-C758-49B4-A6B4-2FB691294F3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276600"/>
            <a:ext cx="7772400" cy="2362200"/>
          </a:xfrm>
        </p:spPr>
        <p:txBody>
          <a:bodyPr>
            <a:normAutofit/>
          </a:bodyPr>
          <a:lstStyle/>
          <a:p>
            <a:pPr algn="ctr"/>
            <a:r>
              <a:rPr lang="ar-IQ" sz="2800" dirty="0" smtClean="0">
                <a:solidFill>
                  <a:srgbClr val="00B050"/>
                </a:solidFill>
              </a:rPr>
              <a:t>تشخيص الازمة</a:t>
            </a:r>
            <a:br>
              <a:rPr lang="ar-IQ" sz="2800" dirty="0" smtClean="0">
                <a:solidFill>
                  <a:srgbClr val="00B050"/>
                </a:solidFill>
              </a:rPr>
            </a:br>
            <a:r>
              <a:rPr lang="ar-IQ" sz="2800" dirty="0">
                <a:solidFill>
                  <a:srgbClr val="00B050"/>
                </a:solidFill>
              </a:rPr>
              <a:t/>
            </a:r>
            <a:br>
              <a:rPr lang="ar-IQ" sz="2800" dirty="0">
                <a:solidFill>
                  <a:srgbClr val="00B050"/>
                </a:solidFill>
              </a:rPr>
            </a:br>
            <a:r>
              <a:rPr lang="en-US" sz="2800" dirty="0">
                <a:solidFill>
                  <a:srgbClr val="00B050"/>
                </a:solidFill>
              </a:rPr>
              <a:t>Diagnosis of the crisis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4455" y="533400"/>
            <a:ext cx="6400800" cy="2209800"/>
          </a:xfrm>
        </p:spPr>
        <p:txBody>
          <a:bodyPr>
            <a:normAutofit/>
          </a:bodyPr>
          <a:lstStyle/>
          <a:p>
            <a:pPr rtl="1"/>
            <a:r>
              <a:rPr lang="ar-IQ" b="1" dirty="0"/>
              <a:t>الجامعة المستنصرية</a:t>
            </a:r>
            <a:endParaRPr lang="en-US" dirty="0"/>
          </a:p>
          <a:p>
            <a:pPr rtl="1"/>
            <a:r>
              <a:rPr lang="ar-IQ" b="1" dirty="0"/>
              <a:t>كلية الإدارة والاقتصاد</a:t>
            </a:r>
            <a:endParaRPr lang="en-US" dirty="0"/>
          </a:p>
          <a:p>
            <a:pPr rtl="1"/>
            <a:r>
              <a:rPr lang="ar-IQ" b="1" dirty="0"/>
              <a:t>قسم إدارة اعمال</a:t>
            </a:r>
            <a:endParaRPr lang="en-US" dirty="0"/>
          </a:p>
          <a:p>
            <a:pPr rtl="1"/>
            <a:r>
              <a:rPr lang="ar-IQ" b="1" dirty="0"/>
              <a:t>الدراسات </a:t>
            </a:r>
            <a:r>
              <a:rPr lang="ar-IQ" b="1" dirty="0" smtClean="0"/>
              <a:t>العليا</a:t>
            </a:r>
          </a:p>
          <a:p>
            <a:pPr rtl="1"/>
            <a:r>
              <a:rPr lang="ar-IQ" b="1" dirty="0" smtClean="0"/>
              <a:t>دبلوم عالي / تخطيط إستراتيجي</a:t>
            </a:r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72291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27709" y="-151611"/>
            <a:ext cx="8659091" cy="7201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36576" indent="0" algn="r" rtl="1">
              <a:buNone/>
            </a:pPr>
            <a:r>
              <a:rPr lang="ar-IQ" sz="2500" dirty="0"/>
              <a:t>تتعدد الزوايا التي ينظر فيها الباحثون في الأزمات , إلى جانب تعدد الأزمات ذاتها باختلاف مجالات الحياة وتنوعها , فضلا عن تنوع معايير تصنيف الأزمات على وفق أسس عده </a:t>
            </a:r>
            <a:r>
              <a:rPr lang="ar-IQ" sz="2500" dirty="0" smtClean="0"/>
              <a:t>وعلى </a:t>
            </a:r>
            <a:r>
              <a:rPr lang="ar-IQ" sz="2500" dirty="0"/>
              <a:t>وفق كل مما </a:t>
            </a:r>
            <a:r>
              <a:rPr lang="ar-IQ" sz="2500" dirty="0" smtClean="0"/>
              <a:t>يأتي:</a:t>
            </a:r>
          </a:p>
          <a:p>
            <a:pPr marL="36576" lvl="0" indent="0" algn="r" rtl="1">
              <a:buNone/>
            </a:pPr>
            <a:r>
              <a:rPr lang="ar-IQ" sz="2500" b="1" u="sng" dirty="0" smtClean="0">
                <a:solidFill>
                  <a:srgbClr val="FF0000"/>
                </a:solidFill>
              </a:rPr>
              <a:t>1-مرحلة التكوين :</a:t>
            </a:r>
            <a:endParaRPr lang="en-US" sz="2500" dirty="0" smtClean="0">
              <a:solidFill>
                <a:srgbClr val="FF0000"/>
              </a:solidFill>
            </a:endParaRPr>
          </a:p>
          <a:p>
            <a:pPr algn="r" rtl="1"/>
            <a:r>
              <a:rPr lang="ar-IQ" sz="2500" dirty="0" smtClean="0"/>
              <a:t>تصنف </a:t>
            </a:r>
            <a:r>
              <a:rPr lang="ar-IQ" sz="2500" dirty="0"/>
              <a:t>الأزمة على وفق المراحل الخمس لدوره حياة الأزمة إلى ( </a:t>
            </a:r>
            <a:r>
              <a:rPr lang="ar-IQ" sz="2500" b="1" dirty="0"/>
              <a:t>مرحلة النشوء</a:t>
            </a:r>
            <a:r>
              <a:rPr lang="ar-IQ" sz="2500" dirty="0"/>
              <a:t>) إذ يقوم متخذ القرار بهذا المرحلة بتنفيس الأزمة والقضاء عليها بدون أدنى خسائر .أما في ( </a:t>
            </a:r>
            <a:r>
              <a:rPr lang="ar-IQ" sz="2500" b="1" dirty="0"/>
              <a:t>مرحلة النــمو والتـوســع )</a:t>
            </a:r>
            <a:r>
              <a:rPr lang="ar-IQ" sz="2500" dirty="0"/>
              <a:t> يقوم متخذ القرار بالتدخل قبل وصول الأزمة إلى قمة عنفها أما عن طريق عزل العناصر المسببة لها أو تجميدها إلى الحد الذي وصلت إلية . أما في ( </a:t>
            </a:r>
            <a:r>
              <a:rPr lang="ar-IQ" sz="2500" b="1" dirty="0"/>
              <a:t>مرحلة النـضـج)</a:t>
            </a:r>
            <a:r>
              <a:rPr lang="ar-IQ" sz="2500" dirty="0"/>
              <a:t> تحدث هذا المرحلة عندما يستبد متخذ القرار براية وتصبح عملية السيطرة عليها مستحيلة  والصدام لابد منه . أما في ( </a:t>
            </a:r>
            <a:r>
              <a:rPr lang="ar-IQ" sz="2500" b="1" dirty="0"/>
              <a:t>مرحلة التقلص</a:t>
            </a:r>
            <a:r>
              <a:rPr lang="ar-IQ" sz="2500" dirty="0"/>
              <a:t> ) يقوم متخذ القرار بالاســتجابة للازمـــة عندما يفشل في تحقيق أهـدافه  .أما المرحلة الأخيرة تتمثل في (</a:t>
            </a:r>
            <a:r>
              <a:rPr lang="ar-IQ" sz="2500" b="1" dirty="0"/>
              <a:t>مرحلة ما بعد ألازمة )</a:t>
            </a:r>
            <a:r>
              <a:rPr lang="ar-IQ" sz="2500" dirty="0"/>
              <a:t> يتم في هذا المرحلة تقييم كفاءة الإدارة في مواجهة الأزمة</a:t>
            </a:r>
            <a:endParaRPr lang="en-US" sz="2500" dirty="0"/>
          </a:p>
          <a:p>
            <a:pPr marL="36576" indent="0" algn="r" rtl="1">
              <a:buNone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65928026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8305800" cy="6705600"/>
          </a:xfrm>
        </p:spPr>
        <p:txBody>
          <a:bodyPr>
            <a:noAutofit/>
          </a:bodyPr>
          <a:lstStyle/>
          <a:p>
            <a:pPr marL="36576" indent="0" algn="r" rtl="1">
              <a:buNone/>
            </a:pPr>
            <a:r>
              <a:rPr lang="ar-IQ" sz="2500" dirty="0">
                <a:solidFill>
                  <a:srgbClr val="FF0000"/>
                </a:solidFill>
              </a:rPr>
              <a:t> </a:t>
            </a:r>
            <a:r>
              <a:rPr lang="ar-IQ" sz="2500" dirty="0" smtClean="0">
                <a:solidFill>
                  <a:srgbClr val="FF0000"/>
                </a:solidFill>
              </a:rPr>
              <a:t>2-</a:t>
            </a:r>
            <a:r>
              <a:rPr lang="ar-IQ" sz="2500" b="1" u="sng" dirty="0" smtClean="0">
                <a:solidFill>
                  <a:srgbClr val="FF0000"/>
                </a:solidFill>
              </a:rPr>
              <a:t>تكرار </a:t>
            </a:r>
            <a:r>
              <a:rPr lang="ar-IQ" sz="2500" b="1" u="sng" dirty="0">
                <a:solidFill>
                  <a:srgbClr val="FF0000"/>
                </a:solidFill>
              </a:rPr>
              <a:t>الحدوث :</a:t>
            </a:r>
            <a:endParaRPr lang="en-US" sz="2500" dirty="0">
              <a:solidFill>
                <a:srgbClr val="FF0000"/>
              </a:solidFill>
            </a:endParaRPr>
          </a:p>
          <a:p>
            <a:pPr algn="r" rtl="1"/>
            <a:r>
              <a:rPr lang="ar-IQ" sz="2500" dirty="0"/>
              <a:t>ويعد من أهم أســس تصنيف الأزمـــات ويعكس درجة تكرار الأزمة في الكيان أو الدولة , فقد تكون </a:t>
            </a:r>
            <a:r>
              <a:rPr lang="ar-IQ" sz="2500" b="1" dirty="0"/>
              <a:t>أزمـــة ذات طابع دوري</a:t>
            </a:r>
            <a:r>
              <a:rPr lang="ar-IQ" sz="2500" dirty="0"/>
              <a:t> متكــرر أو قد يأخــذ بعضها طابع التوقع ’ ولا يمكن  التنبؤ بدقة ومدى اتساع بعض الأزمات ومنها الأزمات الصناعية , </a:t>
            </a:r>
            <a:r>
              <a:rPr lang="ar-IQ" sz="2500" b="1" dirty="0"/>
              <a:t>وقد لا تتكرر الأزمة</a:t>
            </a:r>
            <a:r>
              <a:rPr lang="ar-IQ" sz="2500" dirty="0"/>
              <a:t> ألا نادرا لتمثيل أزمة غير دورية عشوائية مثل الأزمات السياسية أو تلك الناشئة عن سوء الأحوال الجوية</a:t>
            </a:r>
            <a:r>
              <a:rPr lang="ar-IQ" sz="2500" dirty="0" smtClean="0"/>
              <a:t>.</a:t>
            </a:r>
          </a:p>
          <a:p>
            <a:pPr marL="36576" lvl="0" indent="0" algn="r" rtl="1">
              <a:buNone/>
            </a:pPr>
            <a:endParaRPr lang="ar-IQ" sz="2500" dirty="0" smtClean="0">
              <a:solidFill>
                <a:srgbClr val="FF0000"/>
              </a:solidFill>
            </a:endParaRPr>
          </a:p>
          <a:p>
            <a:pPr marL="36576" lvl="0" indent="0" algn="r" rtl="1">
              <a:buNone/>
            </a:pPr>
            <a:r>
              <a:rPr lang="ar-IQ" sz="2500" dirty="0" smtClean="0">
                <a:solidFill>
                  <a:srgbClr val="FF0000"/>
                </a:solidFill>
              </a:rPr>
              <a:t>3-</a:t>
            </a:r>
            <a:r>
              <a:rPr lang="ar-IQ" sz="2500" b="1" u="sng" dirty="0" smtClean="0">
                <a:solidFill>
                  <a:srgbClr val="FF0000"/>
                </a:solidFill>
              </a:rPr>
              <a:t>شدة </a:t>
            </a:r>
            <a:r>
              <a:rPr lang="ar-IQ" sz="2500" b="1" u="sng" dirty="0">
                <a:solidFill>
                  <a:srgbClr val="FF0000"/>
                </a:solidFill>
              </a:rPr>
              <a:t>التأثير :</a:t>
            </a:r>
            <a:endParaRPr lang="en-US" sz="2500" dirty="0">
              <a:solidFill>
                <a:srgbClr val="FF0000"/>
              </a:solidFill>
            </a:endParaRPr>
          </a:p>
          <a:p>
            <a:pPr algn="r" rtl="1"/>
            <a:r>
              <a:rPr lang="ar-IQ" sz="2500" dirty="0"/>
              <a:t>قد تكون </a:t>
            </a:r>
            <a:r>
              <a:rPr lang="ar-IQ" sz="2500" b="1" dirty="0"/>
              <a:t>الأزمة عنيفة</a:t>
            </a:r>
            <a:r>
              <a:rPr lang="ar-IQ" sz="2500" dirty="0"/>
              <a:t> جامحة باللغة الشدة والعنف تؤثر في جميع أطراف الأزمة تأثيرا كبيرا تجتاح كل شي مثل الأزمات العالمية ’ أو </a:t>
            </a:r>
            <a:r>
              <a:rPr lang="ar-IQ" sz="2500" b="1" dirty="0"/>
              <a:t>أزمة خفيفة</a:t>
            </a:r>
            <a:r>
              <a:rPr lang="ar-IQ" sz="2500" dirty="0"/>
              <a:t> هادئة يسهل معالجتها بشكل فوري وسريع بمجرد معرفة أسبابها مثل الأزمات الناجمة عن الإشاعات </a:t>
            </a:r>
            <a:r>
              <a:rPr lang="ar-IQ" sz="2500" dirty="0" smtClean="0"/>
              <a:t>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8528737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7924800" cy="6705600"/>
          </a:xfrm>
        </p:spPr>
        <p:txBody>
          <a:bodyPr>
            <a:normAutofit/>
          </a:bodyPr>
          <a:lstStyle/>
          <a:p>
            <a:pPr marL="36576" indent="0" algn="r" rtl="1">
              <a:buNone/>
            </a:pPr>
            <a:r>
              <a:rPr lang="ar-IQ" sz="2500" dirty="0" smtClean="0">
                <a:solidFill>
                  <a:srgbClr val="FF0000"/>
                </a:solidFill>
              </a:rPr>
              <a:t>4-</a:t>
            </a:r>
            <a:r>
              <a:rPr lang="ar-IQ" sz="2500" b="1" u="sng" dirty="0" smtClean="0">
                <a:solidFill>
                  <a:srgbClr val="FF0000"/>
                </a:solidFill>
              </a:rPr>
              <a:t>مستوى </a:t>
            </a:r>
            <a:r>
              <a:rPr lang="ar-IQ" sz="2500" b="1" u="sng" dirty="0">
                <a:solidFill>
                  <a:srgbClr val="FF0000"/>
                </a:solidFill>
              </a:rPr>
              <a:t>الأزمة :</a:t>
            </a:r>
            <a:endParaRPr lang="en-US" sz="2500" dirty="0">
              <a:solidFill>
                <a:srgbClr val="FF0000"/>
              </a:solidFill>
            </a:endParaRPr>
          </a:p>
          <a:p>
            <a:pPr algn="r" rtl="1"/>
            <a:r>
              <a:rPr lang="ar-IQ" sz="2500" dirty="0"/>
              <a:t>تصـنف إلى أزمــات على </a:t>
            </a:r>
            <a:r>
              <a:rPr lang="ar-IQ" sz="2500" b="1" dirty="0"/>
              <a:t>المســتوى الجزئي</a:t>
            </a:r>
            <a:r>
              <a:rPr lang="ar-IQ" sz="2500" dirty="0"/>
              <a:t> تلك التي تحــدث على مســتوى المشروعات والوحدات الإنتاجية ذات نتائج مختلفة ومتنوعة باختلاف نشاط الوحدات الإنتاجية التي تمتاز بالتنوع والتعدد ’ وقد تتحول إلى </a:t>
            </a:r>
            <a:r>
              <a:rPr lang="ar-IQ" sz="2500" b="1" dirty="0"/>
              <a:t>أزمة كلية</a:t>
            </a:r>
            <a:r>
              <a:rPr lang="ar-IQ" sz="2500" dirty="0"/>
              <a:t> أذا لم تعالج وفيما تصيب الأزمات على المستوى الكلي الدولة ككل وتمثل أزمات شامله في أسبابها ونتائجها ومتطلبات علاجها .</a:t>
            </a:r>
            <a:endParaRPr lang="en-US" sz="2500" dirty="0"/>
          </a:p>
          <a:p>
            <a:pPr marL="36576" indent="0" algn="r" rtl="1">
              <a:buNone/>
            </a:pPr>
            <a:endParaRPr lang="ar-IQ" sz="2500" dirty="0"/>
          </a:p>
          <a:p>
            <a:pPr marL="36576" indent="0" algn="r" rtl="1">
              <a:buNone/>
            </a:pPr>
            <a:r>
              <a:rPr lang="ar-IQ" sz="2500" b="1" u="sng" dirty="0" smtClean="0">
                <a:solidFill>
                  <a:srgbClr val="FF0000"/>
                </a:solidFill>
              </a:rPr>
              <a:t>5-صعوبة </a:t>
            </a:r>
            <a:r>
              <a:rPr lang="ar-IQ" sz="2500" b="1" u="sng" dirty="0">
                <a:solidFill>
                  <a:srgbClr val="FF0000"/>
                </a:solidFill>
              </a:rPr>
              <a:t>الأزمة وعمقها </a:t>
            </a:r>
            <a:r>
              <a:rPr lang="ar-IQ" sz="2500" b="1" u="sng" dirty="0" smtClean="0">
                <a:solidFill>
                  <a:srgbClr val="FF0000"/>
                </a:solidFill>
              </a:rPr>
              <a:t>:</a:t>
            </a:r>
            <a:endParaRPr lang="ar-IQ" sz="2500" dirty="0">
              <a:solidFill>
                <a:srgbClr val="FF0000"/>
              </a:solidFill>
            </a:endParaRPr>
          </a:p>
          <a:p>
            <a:pPr marL="36576" indent="0" algn="r" rtl="1">
              <a:buNone/>
            </a:pPr>
            <a:r>
              <a:rPr lang="ar-IQ" sz="2500" dirty="0" smtClean="0"/>
              <a:t>قد </a:t>
            </a:r>
            <a:r>
              <a:rPr lang="ar-IQ" sz="2500" dirty="0"/>
              <a:t>تكون </a:t>
            </a:r>
            <a:r>
              <a:rPr lang="ar-IQ" sz="2500" b="1" dirty="0"/>
              <a:t>الأزمة سطحية</a:t>
            </a:r>
            <a:r>
              <a:rPr lang="ar-IQ" sz="2500" dirty="0"/>
              <a:t> وغير عميقة أو متغلغلة </a:t>
            </a:r>
            <a:r>
              <a:rPr lang="ar-IQ" sz="2500" dirty="0" smtClean="0"/>
              <a:t>في الكيان </a:t>
            </a:r>
            <a:r>
              <a:rPr lang="ar-IQ" sz="2500" dirty="0"/>
              <a:t>الإداري  آذ تحدث بشكل مفاجئ وتنتهي بسرعة ’ توصف بأنها أزمة بلا جذور تنتهي عند معرفة الحقيقة مثل الأزمات الناتجة عن الإشاعات  ’ وقد تكون </a:t>
            </a:r>
            <a:r>
              <a:rPr lang="ar-IQ" sz="2500" b="1" dirty="0"/>
              <a:t>الأزمات عميقة</a:t>
            </a:r>
            <a:r>
              <a:rPr lang="ar-IQ" sz="2500" dirty="0"/>
              <a:t> وذات جذور وهي من  اخطر أنواع الأزمات إذ تتسبب في تقويض النظام الإداري بالكامل عند تركها دون علاج 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192502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077200" cy="6858000"/>
          </a:xfrm>
        </p:spPr>
        <p:txBody>
          <a:bodyPr>
            <a:noAutofit/>
          </a:bodyPr>
          <a:lstStyle/>
          <a:p>
            <a:pPr marL="36576" indent="0" algn="r" rtl="1">
              <a:buNone/>
            </a:pPr>
            <a:r>
              <a:rPr lang="ar-IQ" sz="2500" dirty="0">
                <a:solidFill>
                  <a:srgbClr val="FF0000"/>
                </a:solidFill>
              </a:rPr>
              <a:t> </a:t>
            </a:r>
            <a:r>
              <a:rPr lang="ar-IQ" sz="2500" dirty="0" smtClean="0">
                <a:solidFill>
                  <a:srgbClr val="FF0000"/>
                </a:solidFill>
              </a:rPr>
              <a:t>6-</a:t>
            </a:r>
            <a:r>
              <a:rPr lang="ar-IQ" sz="2500" b="1" u="sng" dirty="0" smtClean="0">
                <a:solidFill>
                  <a:srgbClr val="FF0000"/>
                </a:solidFill>
              </a:rPr>
              <a:t>أمكانية </a:t>
            </a:r>
            <a:r>
              <a:rPr lang="ar-IQ" sz="2500" b="1" u="sng" dirty="0">
                <a:solidFill>
                  <a:srgbClr val="FF0000"/>
                </a:solidFill>
              </a:rPr>
              <a:t>التنبؤ :</a:t>
            </a:r>
            <a:endParaRPr lang="en-US" sz="2500" dirty="0">
              <a:solidFill>
                <a:srgbClr val="FF0000"/>
              </a:solidFill>
            </a:endParaRPr>
          </a:p>
          <a:p>
            <a:pPr algn="r" rtl="1"/>
            <a:r>
              <a:rPr lang="ar-IQ" sz="2500" dirty="0"/>
              <a:t>يمكن التنبؤ بالأزمة التي تحدث نتيجة </a:t>
            </a:r>
            <a:r>
              <a:rPr lang="ar-IQ" sz="2500" b="1" dirty="0"/>
              <a:t>أسباب داخلية</a:t>
            </a:r>
            <a:r>
              <a:rPr lang="ar-IQ" sz="2500" dirty="0"/>
              <a:t> ومن ثم تستطيع المنظمة التعامل معها ’ فيما قد يصعب التنبؤ بالأزمات التي تحدث بسبب </a:t>
            </a:r>
            <a:r>
              <a:rPr lang="ar-IQ" sz="2500" b="1" dirty="0"/>
              <a:t>التغيرات المفاجئة</a:t>
            </a:r>
            <a:r>
              <a:rPr lang="ar-IQ" sz="2500" dirty="0"/>
              <a:t> في البيئة الخارجية ’ ولاسيما عند وجود ضعف لدى المنظمة في مراقبة وفحص البيئة الخارجية .</a:t>
            </a:r>
            <a:endParaRPr lang="en-US" sz="2500" dirty="0"/>
          </a:p>
          <a:p>
            <a:pPr marL="36576" indent="0" algn="r" rtl="1">
              <a:buNone/>
            </a:pPr>
            <a:endParaRPr lang="en-US" sz="2500" dirty="0"/>
          </a:p>
          <a:p>
            <a:pPr marL="36576" lvl="0" indent="0" algn="r" rtl="1">
              <a:buNone/>
            </a:pPr>
            <a:r>
              <a:rPr lang="ar-IQ" sz="2500" b="1" u="sng" dirty="0" smtClean="0">
                <a:solidFill>
                  <a:srgbClr val="FF0000"/>
                </a:solidFill>
              </a:rPr>
              <a:t>7-موضوع </a:t>
            </a:r>
            <a:r>
              <a:rPr lang="ar-IQ" sz="2500" b="1" u="sng" dirty="0">
                <a:solidFill>
                  <a:srgbClr val="FF0000"/>
                </a:solidFill>
              </a:rPr>
              <a:t>الأزمة :</a:t>
            </a:r>
            <a:endParaRPr lang="en-US" sz="2500" dirty="0">
              <a:solidFill>
                <a:srgbClr val="FF0000"/>
              </a:solidFill>
            </a:endParaRPr>
          </a:p>
          <a:p>
            <a:pPr algn="r" rtl="1"/>
            <a:r>
              <a:rPr lang="ar-IQ" sz="2500" dirty="0"/>
              <a:t>يمكن أن تكون الأزمة في ضوء هذا التصنيف </a:t>
            </a:r>
            <a:r>
              <a:rPr lang="ar-IQ" sz="2500" b="1" dirty="0"/>
              <a:t>مادية ملموسة</a:t>
            </a:r>
            <a:r>
              <a:rPr lang="ar-IQ" sz="2500" dirty="0"/>
              <a:t> تدور حول محور موضوعي ويمكن التعامل معها مثل أزمة الغذاء  ’ أو </a:t>
            </a:r>
            <a:r>
              <a:rPr lang="ar-IQ" sz="2500" b="1" dirty="0"/>
              <a:t>أزمة معنويا</a:t>
            </a:r>
            <a:r>
              <a:rPr lang="ar-IQ" sz="2500" dirty="0"/>
              <a:t> ذات محور غير موضوعي يرتبط بذاتية الأفراد المحيطين بالأزمة ,ويتم التعامل معها من خلال أدراك مضمونها مثل أزمة الثقة أو المصداقية ’ فضلا عن أن هناك أزمات تجمع </a:t>
            </a:r>
            <a:r>
              <a:rPr lang="ar-IQ" sz="2500" dirty="0" smtClean="0"/>
              <a:t>بين</a:t>
            </a:r>
            <a:r>
              <a:rPr lang="ar-IQ" sz="2500" dirty="0"/>
              <a:t> </a:t>
            </a:r>
            <a:r>
              <a:rPr lang="ar-IQ" sz="2500" b="1" dirty="0" smtClean="0"/>
              <a:t>المادية </a:t>
            </a:r>
            <a:r>
              <a:rPr lang="ar-IQ" sz="2500" b="1" dirty="0"/>
              <a:t>والمعنوية</a:t>
            </a:r>
            <a:r>
              <a:rPr lang="ar-IQ" sz="2500" dirty="0"/>
              <a:t> تشتمل على جانبين أولهما مادي يمثل الواقع المادي الذي أفرزته ألازمة ’ والأخر معنوي تحدثه الأزمة في المحيطين بها .</a:t>
            </a:r>
            <a:endParaRPr lang="en-US" sz="2500" dirty="0"/>
          </a:p>
          <a:p>
            <a:pPr algn="r"/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76182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7772400" cy="6858000"/>
          </a:xfrm>
        </p:spPr>
        <p:txBody>
          <a:bodyPr>
            <a:normAutofit fontScale="77500" lnSpcReduction="20000"/>
          </a:bodyPr>
          <a:lstStyle/>
          <a:p>
            <a:pPr marL="36576" indent="0" algn="r" rtl="1">
              <a:buNone/>
            </a:pPr>
            <a:r>
              <a:rPr lang="ar-IQ" dirty="0" smtClean="0">
                <a:solidFill>
                  <a:srgbClr val="FF0000"/>
                </a:solidFill>
              </a:rPr>
              <a:t>8-</a:t>
            </a:r>
            <a:r>
              <a:rPr lang="ar-IQ" b="1" u="sng" dirty="0" smtClean="0">
                <a:solidFill>
                  <a:srgbClr val="FF0000"/>
                </a:solidFill>
              </a:rPr>
              <a:t>درجة استمرار الأزمة :</a:t>
            </a:r>
            <a:endParaRPr lang="en-US" dirty="0" smtClean="0">
              <a:solidFill>
                <a:srgbClr val="FF0000"/>
              </a:solidFill>
            </a:endParaRPr>
          </a:p>
          <a:p>
            <a:pPr algn="r" rtl="1"/>
            <a:r>
              <a:rPr lang="ar-IQ" dirty="0" smtClean="0"/>
              <a:t>قد تصنف الأزمة إلى أزمات </a:t>
            </a:r>
            <a:r>
              <a:rPr lang="ar-IQ" b="1" dirty="0" smtClean="0"/>
              <a:t>منفردة</a:t>
            </a:r>
            <a:r>
              <a:rPr lang="ar-IQ" dirty="0" smtClean="0"/>
              <a:t> أو غير مترابطة ’ تحدث بشكل سريع جدا وتتطلب استجابة ســريعة من الكــيان الإداري بالرغم من عدم تـوافــر خطط مســبقة وأزمات </a:t>
            </a:r>
            <a:r>
              <a:rPr lang="ar-IQ" b="1" dirty="0" smtClean="0"/>
              <a:t>مســتمرة</a:t>
            </a:r>
            <a:r>
              <a:rPr lang="ar-IQ" dirty="0" smtClean="0"/>
              <a:t> تتطور خــلال مده طويلة ’ وتظهر خطورتها في النهاية مثل الأزمات المستترة غير ألمعروفه لمدة طويلة وهي أزمات مستديمة ’ فضلا عن وجود أزمات تتطور ببطء يمكن إيقافه ببعض الإجراءات التنظيمية .</a:t>
            </a:r>
            <a:endParaRPr lang="en-US" dirty="0" smtClean="0"/>
          </a:p>
          <a:p>
            <a:pPr lvl="0" algn="r" rtl="1"/>
            <a:endParaRPr lang="ar-IQ" b="1" u="sng" dirty="0" smtClean="0"/>
          </a:p>
          <a:p>
            <a:pPr marL="36576" lvl="0" indent="0" algn="r" rtl="1">
              <a:buNone/>
            </a:pPr>
            <a:r>
              <a:rPr lang="ar-IQ" b="1" u="sng" dirty="0" smtClean="0">
                <a:solidFill>
                  <a:srgbClr val="FF0000"/>
                </a:solidFill>
              </a:rPr>
              <a:t>9-جغرافية الأزمة :</a:t>
            </a:r>
            <a:endParaRPr lang="en-US" dirty="0" smtClean="0">
              <a:solidFill>
                <a:srgbClr val="FF0000"/>
              </a:solidFill>
            </a:endParaRPr>
          </a:p>
          <a:p>
            <a:pPr algn="r" rtl="1"/>
            <a:r>
              <a:rPr lang="ar-IQ" dirty="0" smtClean="0"/>
              <a:t>تصنف الأزمة من حيث علاقتها بالعالم الخارجي إلى ثلاثة أنواع ’ الأولى تتمثل </a:t>
            </a:r>
            <a:r>
              <a:rPr lang="ar-IQ" b="1" dirty="0" smtClean="0"/>
              <a:t>بالأزمة العالمية</a:t>
            </a:r>
            <a:r>
              <a:rPr lang="ar-IQ" dirty="0" smtClean="0"/>
              <a:t> المستوردة من الخارج التي تحدث في الدول الكـبرى وتنتقل إلى الدول الصغرى التي يكون وقــع الأزمة عليها اشــد تأثير والثانية تتمثل في </a:t>
            </a:r>
            <a:r>
              <a:rPr lang="ar-IQ" b="1" dirty="0" smtClean="0"/>
              <a:t>الأزمات المحلية</a:t>
            </a:r>
            <a:r>
              <a:rPr lang="ar-IQ" dirty="0" smtClean="0"/>
              <a:t> </a:t>
            </a:r>
            <a:r>
              <a:rPr lang="ar-IQ" b="1" dirty="0" smtClean="0"/>
              <a:t>التي لا يمكن تصديرها للخارج</a:t>
            </a:r>
            <a:r>
              <a:rPr lang="ar-IQ" dirty="0" smtClean="0"/>
              <a:t> وهي تحدث في جزء محدود من ألدوله ويمكن معالجتها محليا ’ </a:t>
            </a:r>
            <a:endParaRPr lang="en-US" dirty="0" smtClean="0"/>
          </a:p>
          <a:p>
            <a:pPr algn="r" rtl="1"/>
            <a:r>
              <a:rPr lang="ar-IQ" dirty="0" smtClean="0"/>
              <a:t>إما النوع الثالث </a:t>
            </a:r>
            <a:r>
              <a:rPr lang="ar-IQ" b="1" dirty="0" smtClean="0"/>
              <a:t>أزمات محلية يمكن تصديرها للخارج</a:t>
            </a:r>
            <a:r>
              <a:rPr lang="ar-IQ" dirty="0" smtClean="0"/>
              <a:t> إذ يتم نقل عبء الأزمة بشكل متعدد المراحل ’ ويمكن أن تصل إلى الطرف الذي تسبب في حدوثها عبر عده تكتيكات منها امتصاص الضغط الازموي ونقل عبء ألازمة إلى أطراف أخرى وإجبارهم على تحمل تكاليف ألازمة</a:t>
            </a:r>
            <a:endParaRPr lang="en-US" dirty="0" smtClean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635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7620000" cy="6858000"/>
          </a:xfrm>
        </p:spPr>
        <p:txBody>
          <a:bodyPr>
            <a:normAutofit/>
          </a:bodyPr>
          <a:lstStyle/>
          <a:p>
            <a:pPr marL="36576" indent="0" algn="r" rtl="1">
              <a:buNone/>
            </a:pPr>
            <a:r>
              <a:rPr lang="ar-IQ" sz="2500" dirty="0" smtClean="0">
                <a:solidFill>
                  <a:srgbClr val="FF0000"/>
                </a:solidFill>
              </a:rPr>
              <a:t>10-</a:t>
            </a:r>
            <a:r>
              <a:rPr lang="ar-IQ" sz="2500" b="1" u="sng" dirty="0" smtClean="0">
                <a:solidFill>
                  <a:srgbClr val="FF0000"/>
                </a:solidFill>
              </a:rPr>
              <a:t>طبيعة </a:t>
            </a:r>
            <a:r>
              <a:rPr lang="ar-IQ" sz="2500" b="1" u="sng" dirty="0">
                <a:solidFill>
                  <a:srgbClr val="FF0000"/>
                </a:solidFill>
              </a:rPr>
              <a:t>الحدوث :</a:t>
            </a:r>
            <a:endParaRPr lang="en-US" sz="2500" dirty="0">
              <a:solidFill>
                <a:srgbClr val="FF0000"/>
              </a:solidFill>
            </a:endParaRPr>
          </a:p>
          <a:p>
            <a:pPr algn="r" rtl="1"/>
            <a:r>
              <a:rPr lang="ar-IQ" sz="2500" dirty="0"/>
              <a:t>يمكن تقســيم ألازمات بحسب طبيعة الحـــدوث إلى نوعين الأول </a:t>
            </a:r>
            <a:r>
              <a:rPr lang="ar-IQ" sz="2500" b="1" dirty="0"/>
              <a:t>أزمـــات بفعل الإنسان</a:t>
            </a:r>
            <a:r>
              <a:rPr lang="ar-IQ" sz="2500" dirty="0"/>
              <a:t> مثل عمليات الإرهــــاب كخطف الطـــائرات والســـفن وحـــوادث القطــــارات وانهيار الســدود</a:t>
            </a:r>
            <a:endParaRPr lang="en-US" sz="2500" dirty="0"/>
          </a:p>
          <a:p>
            <a:pPr algn="r" rtl="1"/>
            <a:r>
              <a:rPr lang="ar-IQ" sz="2500" dirty="0"/>
              <a:t>أمـــا النوع الثاني يتعلق </a:t>
            </a:r>
            <a:r>
              <a:rPr lang="ar-IQ" sz="2500" b="1" dirty="0"/>
              <a:t>بالأزمـــات الطبيعية</a:t>
            </a:r>
            <a:r>
              <a:rPr lang="ar-IQ" sz="2500" dirty="0"/>
              <a:t> التي لا يكون للإنســـان دخل في حــدوثها مثل الزلازل والـــبراكين</a:t>
            </a:r>
            <a:endParaRPr lang="en-US" sz="2500" dirty="0"/>
          </a:p>
          <a:p>
            <a:pPr marL="36576" lvl="0" indent="0" algn="r" rtl="1">
              <a:buNone/>
            </a:pPr>
            <a:endParaRPr lang="ar-IQ" sz="2500" b="1" u="sng" dirty="0" smtClean="0"/>
          </a:p>
          <a:p>
            <a:pPr marL="36576" lvl="0" indent="0" algn="r" rtl="1">
              <a:buNone/>
            </a:pPr>
            <a:r>
              <a:rPr lang="ar-IQ" sz="2500" b="1" u="sng" dirty="0" smtClean="0">
                <a:solidFill>
                  <a:srgbClr val="FF0000"/>
                </a:solidFill>
              </a:rPr>
              <a:t>11-نوع </a:t>
            </a:r>
            <a:r>
              <a:rPr lang="ar-IQ" sz="2500" b="1" u="sng" dirty="0">
                <a:solidFill>
                  <a:srgbClr val="FF0000"/>
                </a:solidFill>
              </a:rPr>
              <a:t>الازمة :</a:t>
            </a:r>
            <a:endParaRPr lang="en-US" sz="2500" dirty="0">
              <a:solidFill>
                <a:srgbClr val="FF0000"/>
              </a:solidFill>
            </a:endParaRPr>
          </a:p>
          <a:p>
            <a:pPr algn="r" rtl="1"/>
            <a:r>
              <a:rPr lang="ar-IQ" sz="2500" dirty="0"/>
              <a:t>تصنف الأزمة إلى نوعين أساسين بحسب العمليات التي تحدث من خلالها ’ فالأزمة التي تحدث </a:t>
            </a:r>
            <a:r>
              <a:rPr lang="ar-IQ" sz="2500" b="1" dirty="0"/>
              <a:t>بشكل تدريجي</a:t>
            </a:r>
            <a:r>
              <a:rPr lang="ar-IQ" sz="2500" dirty="0"/>
              <a:t> يطلق عليها تعبير (</a:t>
            </a:r>
            <a:r>
              <a:rPr lang="ar-IQ" sz="2500" b="1" dirty="0"/>
              <a:t>ثعبان الاصله</a:t>
            </a:r>
            <a:r>
              <a:rPr lang="ar-IQ" sz="2500" dirty="0"/>
              <a:t> ) وأما النوع الثاني يطلق عليه ( </a:t>
            </a:r>
            <a:r>
              <a:rPr lang="ar-IQ" sz="2500" b="1" dirty="0"/>
              <a:t>أفعى الكوبرا )</a:t>
            </a:r>
            <a:r>
              <a:rPr lang="ar-IQ" sz="2500" dirty="0"/>
              <a:t> التي تتســـبب حدوث </a:t>
            </a:r>
            <a:r>
              <a:rPr lang="ar-IQ" sz="2500" b="1" dirty="0"/>
              <a:t>اضطراب مفاجئ</a:t>
            </a:r>
            <a:r>
              <a:rPr lang="ar-IQ" sz="2500" dirty="0"/>
              <a:t> في أعمال المنظمة من دون الاستعداد لها مثل هجمات 11 أيلول </a:t>
            </a:r>
            <a:r>
              <a:rPr lang="ar-IQ" sz="2500" dirty="0" smtClean="0"/>
              <a:t>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612492842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258</TotalTime>
  <Words>551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Franklin Gothic Book</vt:lpstr>
      <vt:lpstr>Tahoma</vt:lpstr>
      <vt:lpstr>Wingdings 2</vt:lpstr>
      <vt:lpstr>Technic</vt:lpstr>
      <vt:lpstr>تشخيص الازمة  Diagnosis of the crisis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إدارة الذات Self MANGEMANT نبذه تاريخيه عن ادارة الذات </dc:title>
  <dc:creator>lenovo</dc:creator>
  <cp:lastModifiedBy>Maher</cp:lastModifiedBy>
  <cp:revision>67</cp:revision>
  <dcterms:created xsi:type="dcterms:W3CDTF">2018-11-06T19:56:41Z</dcterms:created>
  <dcterms:modified xsi:type="dcterms:W3CDTF">2019-07-28T14:41:30Z</dcterms:modified>
</cp:coreProperties>
</file>