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4"/>
  </p:notesMasterIdLst>
  <p:sldIdLst>
    <p:sldId id="256" r:id="rId2"/>
    <p:sldId id="259" r:id="rId3"/>
    <p:sldId id="276" r:id="rId4"/>
    <p:sldId id="277" r:id="rId5"/>
    <p:sldId id="293" r:id="rId6"/>
    <p:sldId id="294" r:id="rId7"/>
    <p:sldId id="297" r:id="rId8"/>
    <p:sldId id="298" r:id="rId9"/>
    <p:sldId id="299" r:id="rId10"/>
    <p:sldId id="301" r:id="rId11"/>
    <p:sldId id="302" r:id="rId12"/>
    <p:sldId id="30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53" d="100"/>
          <a:sy n="53" d="100"/>
        </p:scale>
        <p:origin x="135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CE151F-1DA3-409F-AFA6-0B22EAAB151E}" type="doc">
      <dgm:prSet loTypeId="urn:microsoft.com/office/officeart/2005/8/layout/radial5" loCatId="cycle" qsTypeId="urn:microsoft.com/office/officeart/2005/8/quickstyle/simple1" qsCatId="simple" csTypeId="urn:microsoft.com/office/officeart/2005/8/colors/accent0_1" csCatId="mainScheme" phldr="1"/>
      <dgm:spPr/>
      <dgm:t>
        <a:bodyPr/>
        <a:lstStyle/>
        <a:p>
          <a:pPr rtl="1"/>
          <a:endParaRPr lang="ar-SA"/>
        </a:p>
      </dgm:t>
    </dgm:pt>
    <dgm:pt modelId="{0D2BC778-244F-4E5A-BE51-9CDAF3D47FBC}">
      <dgm:prSet phldrT="[نص]"/>
      <dgm:spPr>
        <a:xfrm>
          <a:off x="2020809" y="1316758"/>
          <a:ext cx="660556" cy="660556"/>
        </a:xfrm>
        <a:prstGeom prst="ellipse">
          <a:avLst/>
        </a:prstGeom>
        <a:solidFill>
          <a:srgbClr val="92D050"/>
        </a:solidFill>
        <a:ln w="25400" cap="flat" cmpd="sng" algn="ctr">
          <a:solidFill>
            <a:sysClr val="windowText" lastClr="000000">
              <a:shade val="80000"/>
              <a:hueOff val="0"/>
              <a:satOff val="0"/>
              <a:lumOff val="0"/>
              <a:alphaOff val="0"/>
            </a:sysClr>
          </a:solidFill>
          <a:prstDash val="solid"/>
        </a:ln>
        <a:effectLst/>
      </dgm:spPr>
      <dgm:t>
        <a:bodyPr/>
        <a:lstStyle/>
        <a:p>
          <a:pPr algn="ctr" rtl="1"/>
          <a:r>
            <a:rPr lang="ar-IQ" b="1">
              <a:solidFill>
                <a:sysClr val="windowText" lastClr="000000">
                  <a:hueOff val="0"/>
                  <a:satOff val="0"/>
                  <a:lumOff val="0"/>
                  <a:alphaOff val="0"/>
                </a:sysClr>
              </a:solidFill>
              <a:latin typeface="Calibri"/>
              <a:ea typeface="+mn-ea"/>
              <a:cs typeface="Arial"/>
            </a:rPr>
            <a:t>مداخل إدارة الموهبة</a:t>
          </a:r>
          <a:endParaRPr lang="ar-SA" b="1">
            <a:solidFill>
              <a:sysClr val="windowText" lastClr="000000">
                <a:hueOff val="0"/>
                <a:satOff val="0"/>
                <a:lumOff val="0"/>
                <a:alphaOff val="0"/>
              </a:sysClr>
            </a:solidFill>
            <a:latin typeface="Calibri"/>
            <a:ea typeface="+mn-ea"/>
            <a:cs typeface="Arial"/>
          </a:endParaRPr>
        </a:p>
      </dgm:t>
    </dgm:pt>
    <dgm:pt modelId="{97C216C4-F6D3-43C0-A188-0B6CF368A3AF}" type="parTrans" cxnId="{43AD3245-FF92-495F-9664-D331BCB23D56}">
      <dgm:prSet/>
      <dgm:spPr/>
      <dgm:t>
        <a:bodyPr/>
        <a:lstStyle/>
        <a:p>
          <a:pPr algn="ctr" rtl="1"/>
          <a:endParaRPr lang="ar-SA" b="1"/>
        </a:p>
      </dgm:t>
    </dgm:pt>
    <dgm:pt modelId="{D9DBF3D5-AB7B-469F-83EE-A71B7D006D2F}" type="sibTrans" cxnId="{43AD3245-FF92-495F-9664-D331BCB23D56}">
      <dgm:prSet/>
      <dgm:spPr/>
      <dgm:t>
        <a:bodyPr/>
        <a:lstStyle/>
        <a:p>
          <a:pPr algn="ctr" rtl="1"/>
          <a:endParaRPr lang="ar-SA" b="1"/>
        </a:p>
      </dgm:t>
    </dgm:pt>
    <dgm:pt modelId="{E2A929F8-A07A-48E1-B003-43C4A6906438}">
      <dgm:prSet phldrT="[نص]" custT="1"/>
      <dgm:spPr>
        <a:xfrm>
          <a:off x="1977452" y="75123"/>
          <a:ext cx="747272" cy="689119"/>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algn="ctr" rtl="1"/>
          <a:r>
            <a:rPr lang="ar-IQ" sz="1200" b="1">
              <a:solidFill>
                <a:sysClr val="windowText" lastClr="000000">
                  <a:hueOff val="0"/>
                  <a:satOff val="0"/>
                  <a:lumOff val="0"/>
                  <a:alphaOff val="0"/>
                </a:sysClr>
              </a:solidFill>
              <a:latin typeface="Calibri"/>
              <a:ea typeface="+mn-ea"/>
              <a:cs typeface="Arial"/>
            </a:rPr>
            <a:t>العملياتي</a:t>
          </a:r>
          <a:endParaRPr lang="ar-SA" sz="1000" b="1">
            <a:solidFill>
              <a:sysClr val="windowText" lastClr="000000">
                <a:hueOff val="0"/>
                <a:satOff val="0"/>
                <a:lumOff val="0"/>
                <a:alphaOff val="0"/>
              </a:sysClr>
            </a:solidFill>
            <a:latin typeface="Calibri"/>
            <a:ea typeface="+mn-ea"/>
            <a:cs typeface="Arial"/>
          </a:endParaRPr>
        </a:p>
      </dgm:t>
    </dgm:pt>
    <dgm:pt modelId="{683E1109-BF71-48F1-BC85-1B53CAC53B8A}" type="parTrans" cxnId="{0B367545-8DC9-4CBD-8CC8-090B12A4F43B}">
      <dgm:prSet/>
      <dgm:spPr>
        <a:xfrm rot="16200000">
          <a:off x="2204671" y="936493"/>
          <a:ext cx="292832" cy="224589"/>
        </a:xfrm>
        <a:prstGeom prst="rightArrow">
          <a:avLst>
            <a:gd name="adj1" fmla="val 60000"/>
            <a:gd name="adj2" fmla="val 50000"/>
          </a:avLst>
        </a:prstGeom>
        <a:solidFill>
          <a:srgbClr val="7030A0"/>
        </a:solidFill>
        <a:ln>
          <a:noFill/>
        </a:ln>
        <a:effectLst/>
      </dgm:spPr>
      <dgm:t>
        <a:bodyPr/>
        <a:lstStyle/>
        <a:p>
          <a:pPr algn="ctr" rtl="1"/>
          <a:endParaRPr lang="ar-SA" b="1">
            <a:solidFill>
              <a:sysClr val="windowText" lastClr="000000">
                <a:hueOff val="0"/>
                <a:satOff val="0"/>
                <a:lumOff val="0"/>
                <a:alphaOff val="0"/>
              </a:sysClr>
            </a:solidFill>
            <a:latin typeface="Calibri"/>
            <a:ea typeface="+mn-ea"/>
            <a:cs typeface="Arial"/>
          </a:endParaRPr>
        </a:p>
      </dgm:t>
    </dgm:pt>
    <dgm:pt modelId="{2C71707E-B3B4-4BE8-81D9-73FEC0DD544E}" type="sibTrans" cxnId="{0B367545-8DC9-4CBD-8CC8-090B12A4F43B}">
      <dgm:prSet/>
      <dgm:spPr/>
      <dgm:t>
        <a:bodyPr/>
        <a:lstStyle/>
        <a:p>
          <a:pPr algn="ctr" rtl="1"/>
          <a:endParaRPr lang="ar-SA" b="1"/>
        </a:p>
      </dgm:t>
    </dgm:pt>
    <dgm:pt modelId="{309F9790-AB6D-4B70-AEFA-54BD6AE49E66}">
      <dgm:prSet phldrT="[نص]" custT="1"/>
      <dgm:spPr>
        <a:xfrm>
          <a:off x="2931506" y="498815"/>
          <a:ext cx="758329" cy="765957"/>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algn="ctr" rtl="1"/>
          <a:r>
            <a:rPr lang="ar-IQ" sz="1200" b="1">
              <a:solidFill>
                <a:sysClr val="windowText" lastClr="000000">
                  <a:hueOff val="0"/>
                  <a:satOff val="0"/>
                  <a:lumOff val="0"/>
                  <a:alphaOff val="0"/>
                </a:sysClr>
              </a:solidFill>
              <a:latin typeface="Calibri"/>
              <a:ea typeface="+mn-ea"/>
              <a:cs typeface="Arial"/>
            </a:rPr>
            <a:t>الثقافي</a:t>
          </a:r>
          <a:endParaRPr lang="ar-SA" sz="1100" b="1">
            <a:solidFill>
              <a:sysClr val="windowText" lastClr="000000">
                <a:hueOff val="0"/>
                <a:satOff val="0"/>
                <a:lumOff val="0"/>
                <a:alphaOff val="0"/>
              </a:sysClr>
            </a:solidFill>
            <a:latin typeface="Calibri"/>
            <a:ea typeface="+mn-ea"/>
            <a:cs typeface="Arial"/>
          </a:endParaRPr>
        </a:p>
      </dgm:t>
    </dgm:pt>
    <dgm:pt modelId="{C3004D10-7FA6-4BC5-A712-63124840595B}" type="parTrans" cxnId="{94A24065-681F-4EED-BE13-7973601801A3}">
      <dgm:prSet/>
      <dgm:spPr>
        <a:xfrm rot="19285714">
          <a:off x="2668281" y="1172648"/>
          <a:ext cx="273713" cy="224589"/>
        </a:xfrm>
        <a:prstGeom prst="rightArrow">
          <a:avLst>
            <a:gd name="adj1" fmla="val 60000"/>
            <a:gd name="adj2" fmla="val 50000"/>
          </a:avLst>
        </a:prstGeom>
        <a:solidFill>
          <a:srgbClr val="7030A0"/>
        </a:solidFill>
        <a:ln>
          <a:noFill/>
        </a:ln>
        <a:effectLst/>
      </dgm:spPr>
      <dgm:t>
        <a:bodyPr/>
        <a:lstStyle/>
        <a:p>
          <a:pPr algn="ctr" rtl="1"/>
          <a:endParaRPr lang="ar-SA" b="1">
            <a:solidFill>
              <a:srgbClr val="FF0000"/>
            </a:solidFill>
            <a:latin typeface="Calibri"/>
            <a:ea typeface="+mn-ea"/>
            <a:cs typeface="Arial"/>
          </a:endParaRPr>
        </a:p>
      </dgm:t>
    </dgm:pt>
    <dgm:pt modelId="{0C476AEF-B824-4D2A-BA3F-CADA6231BF53}" type="sibTrans" cxnId="{94A24065-681F-4EED-BE13-7973601801A3}">
      <dgm:prSet/>
      <dgm:spPr/>
      <dgm:t>
        <a:bodyPr/>
        <a:lstStyle/>
        <a:p>
          <a:pPr algn="ctr" rtl="1"/>
          <a:endParaRPr lang="ar-SA" b="1"/>
        </a:p>
      </dgm:t>
    </dgm:pt>
    <dgm:pt modelId="{BB17F1ED-F863-43E0-9EF4-4211930757A0}">
      <dgm:prSet phldrT="[نص]"/>
      <dgm:spPr>
        <a:xfrm>
          <a:off x="3173537" y="1537287"/>
          <a:ext cx="748262" cy="765720"/>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algn="ctr" rtl="1"/>
          <a:r>
            <a:rPr lang="ar-IQ" b="1">
              <a:solidFill>
                <a:sysClr val="windowText" lastClr="000000">
                  <a:hueOff val="0"/>
                  <a:satOff val="0"/>
                  <a:lumOff val="0"/>
                  <a:alphaOff val="0"/>
                </a:sysClr>
              </a:solidFill>
              <a:latin typeface="Calibri"/>
              <a:ea typeface="+mn-ea"/>
              <a:cs typeface="Arial"/>
            </a:rPr>
            <a:t>تخطيط الموارد البشرية</a:t>
          </a:r>
          <a:endParaRPr lang="ar-SA" b="1">
            <a:solidFill>
              <a:sysClr val="windowText" lastClr="000000">
                <a:hueOff val="0"/>
                <a:satOff val="0"/>
                <a:lumOff val="0"/>
                <a:alphaOff val="0"/>
              </a:sysClr>
            </a:solidFill>
            <a:latin typeface="Calibri"/>
            <a:ea typeface="+mn-ea"/>
            <a:cs typeface="Arial"/>
          </a:endParaRPr>
        </a:p>
      </dgm:t>
    </dgm:pt>
    <dgm:pt modelId="{CBF41E76-0831-488D-ADDD-5479A4215910}" type="parTrans" cxnId="{9988C639-33DE-465B-AE4C-0E82AF929B03}">
      <dgm:prSet/>
      <dgm:spPr>
        <a:xfrm rot="771429">
          <a:off x="2781687" y="1664627"/>
          <a:ext cx="276938" cy="224589"/>
        </a:xfrm>
        <a:prstGeom prst="rightArrow">
          <a:avLst>
            <a:gd name="adj1" fmla="val 60000"/>
            <a:gd name="adj2" fmla="val 50000"/>
          </a:avLst>
        </a:prstGeom>
        <a:solidFill>
          <a:srgbClr val="7030A0"/>
        </a:solidFill>
        <a:ln>
          <a:noFill/>
        </a:ln>
        <a:effectLst/>
      </dgm:spPr>
      <dgm:t>
        <a:bodyPr/>
        <a:lstStyle/>
        <a:p>
          <a:pPr algn="ctr" rtl="1"/>
          <a:endParaRPr lang="ar-SA" b="1">
            <a:solidFill>
              <a:sysClr val="windowText" lastClr="000000">
                <a:hueOff val="0"/>
                <a:satOff val="0"/>
                <a:lumOff val="0"/>
                <a:alphaOff val="0"/>
              </a:sysClr>
            </a:solidFill>
            <a:latin typeface="Calibri"/>
            <a:ea typeface="+mn-ea"/>
            <a:cs typeface="Arial"/>
          </a:endParaRPr>
        </a:p>
      </dgm:t>
    </dgm:pt>
    <dgm:pt modelId="{6997820C-1825-4386-AE9B-CBB7513D084C}" type="sibTrans" cxnId="{9988C639-33DE-465B-AE4C-0E82AF929B03}">
      <dgm:prSet/>
      <dgm:spPr/>
      <dgm:t>
        <a:bodyPr/>
        <a:lstStyle/>
        <a:p>
          <a:pPr algn="ctr" rtl="1"/>
          <a:endParaRPr lang="ar-SA" b="1"/>
        </a:p>
      </dgm:t>
    </dgm:pt>
    <dgm:pt modelId="{F8585801-0B5E-46EE-BCCF-E905205FCD9A}">
      <dgm:prSet phldrT="[نص]"/>
      <dgm:spPr>
        <a:xfrm>
          <a:off x="2520792" y="2439810"/>
          <a:ext cx="725648" cy="626064"/>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algn="ctr" rtl="1"/>
          <a:r>
            <a:rPr lang="ar-IQ" b="1">
              <a:solidFill>
                <a:sysClr val="windowText" lastClr="000000">
                  <a:hueOff val="0"/>
                  <a:satOff val="0"/>
                  <a:lumOff val="0"/>
                  <a:alphaOff val="0"/>
                </a:sysClr>
              </a:solidFill>
              <a:latin typeface="Calibri"/>
              <a:ea typeface="+mn-ea"/>
              <a:cs typeface="Arial"/>
            </a:rPr>
            <a:t>التنافسي</a:t>
          </a:r>
          <a:endParaRPr lang="ar-SA" b="1">
            <a:solidFill>
              <a:sysClr val="windowText" lastClr="000000">
                <a:hueOff val="0"/>
                <a:satOff val="0"/>
                <a:lumOff val="0"/>
                <a:alphaOff val="0"/>
              </a:sysClr>
            </a:solidFill>
            <a:latin typeface="Calibri"/>
            <a:ea typeface="+mn-ea"/>
            <a:cs typeface="Arial"/>
          </a:endParaRPr>
        </a:p>
      </dgm:t>
    </dgm:pt>
    <dgm:pt modelId="{D346CE98-2038-4EED-ACF8-F2425A545208}" type="parTrans" cxnId="{FE4E9917-B647-4239-A026-FA6F14AAE100}">
      <dgm:prSet/>
      <dgm:spPr>
        <a:xfrm rot="3857143">
          <a:off x="2462947" y="2084105"/>
          <a:ext cx="305400" cy="224589"/>
        </a:xfrm>
        <a:prstGeom prst="rightArrow">
          <a:avLst>
            <a:gd name="adj1" fmla="val 60000"/>
            <a:gd name="adj2" fmla="val 50000"/>
          </a:avLst>
        </a:prstGeom>
        <a:solidFill>
          <a:srgbClr val="7030A0"/>
        </a:solidFill>
        <a:ln>
          <a:noFill/>
        </a:ln>
        <a:effectLst/>
      </dgm:spPr>
      <dgm:t>
        <a:bodyPr/>
        <a:lstStyle/>
        <a:p>
          <a:pPr algn="ctr" rtl="1"/>
          <a:endParaRPr lang="ar-SA" b="1">
            <a:solidFill>
              <a:sysClr val="windowText" lastClr="000000">
                <a:hueOff val="0"/>
                <a:satOff val="0"/>
                <a:lumOff val="0"/>
                <a:alphaOff val="0"/>
              </a:sysClr>
            </a:solidFill>
            <a:latin typeface="Calibri"/>
            <a:ea typeface="+mn-ea"/>
            <a:cs typeface="Arial"/>
          </a:endParaRPr>
        </a:p>
      </dgm:t>
    </dgm:pt>
    <dgm:pt modelId="{42F822E6-0768-4341-B583-1C77474FE3E5}" type="sibTrans" cxnId="{FE4E9917-B647-4239-A026-FA6F14AAE100}">
      <dgm:prSet/>
      <dgm:spPr/>
      <dgm:t>
        <a:bodyPr/>
        <a:lstStyle/>
        <a:p>
          <a:pPr algn="ctr" rtl="1"/>
          <a:endParaRPr lang="ar-SA" b="1"/>
        </a:p>
      </dgm:t>
    </dgm:pt>
    <dgm:pt modelId="{0FDD1085-2003-49CC-831F-3E91B526471E}">
      <dgm:prSet phldrT="[نص]" custT="1"/>
      <dgm:spPr>
        <a:xfrm>
          <a:off x="977792" y="525313"/>
          <a:ext cx="827425" cy="712961"/>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algn="ctr" rtl="1"/>
          <a:r>
            <a:rPr lang="ar-IQ" sz="1050" b="1">
              <a:solidFill>
                <a:sysClr val="windowText" lastClr="000000">
                  <a:hueOff val="0"/>
                  <a:satOff val="0"/>
                  <a:lumOff val="0"/>
                  <a:alphaOff val="0"/>
                </a:sysClr>
              </a:solidFill>
              <a:latin typeface="Calibri"/>
              <a:ea typeface="+mn-ea"/>
              <a:cs typeface="Arial"/>
            </a:rPr>
            <a:t>الاستراتيجي</a:t>
          </a:r>
          <a:endParaRPr lang="ar-SA" sz="900" b="1">
            <a:solidFill>
              <a:sysClr val="windowText" lastClr="000000">
                <a:hueOff val="0"/>
                <a:satOff val="0"/>
                <a:lumOff val="0"/>
                <a:alphaOff val="0"/>
              </a:sysClr>
            </a:solidFill>
            <a:latin typeface="Calibri"/>
            <a:ea typeface="+mn-ea"/>
            <a:cs typeface="Arial"/>
          </a:endParaRPr>
        </a:p>
      </dgm:t>
    </dgm:pt>
    <dgm:pt modelId="{2F85F8D2-0BEF-4BED-9916-46CE874917A7}" type="parTrans" cxnId="{70CE234F-08FA-43B4-9B8C-FEC05651304F}">
      <dgm:prSet/>
      <dgm:spPr>
        <a:xfrm rot="13114286">
          <a:off x="1765156" y="1174984"/>
          <a:ext cx="269620" cy="224589"/>
        </a:xfrm>
        <a:prstGeom prst="rightArrow">
          <a:avLst>
            <a:gd name="adj1" fmla="val 60000"/>
            <a:gd name="adj2" fmla="val 50000"/>
          </a:avLst>
        </a:prstGeom>
        <a:solidFill>
          <a:srgbClr val="7030A0"/>
        </a:solidFill>
        <a:ln>
          <a:noFill/>
        </a:ln>
        <a:effectLst/>
      </dgm:spPr>
      <dgm:t>
        <a:bodyPr/>
        <a:lstStyle/>
        <a:p>
          <a:pPr algn="ctr" rtl="1"/>
          <a:endParaRPr lang="ar-SA" b="1">
            <a:solidFill>
              <a:sysClr val="windowText" lastClr="000000">
                <a:hueOff val="0"/>
                <a:satOff val="0"/>
                <a:lumOff val="0"/>
                <a:alphaOff val="0"/>
              </a:sysClr>
            </a:solidFill>
            <a:latin typeface="Calibri"/>
            <a:ea typeface="+mn-ea"/>
            <a:cs typeface="Arial"/>
          </a:endParaRPr>
        </a:p>
      </dgm:t>
    </dgm:pt>
    <dgm:pt modelId="{D24F76F1-B048-48CF-A9C4-E789DC81FCC1}" type="sibTrans" cxnId="{70CE234F-08FA-43B4-9B8C-FEC05651304F}">
      <dgm:prSet/>
      <dgm:spPr/>
      <dgm:t>
        <a:bodyPr/>
        <a:lstStyle/>
        <a:p>
          <a:pPr algn="ctr" rtl="1"/>
          <a:endParaRPr lang="ar-SA" b="1"/>
        </a:p>
      </dgm:t>
    </dgm:pt>
    <dgm:pt modelId="{AFB5486C-2B2F-4694-967F-AA8A47ECB181}">
      <dgm:prSet phldrT="[نص]"/>
      <dgm:spPr>
        <a:xfrm>
          <a:off x="1457008" y="2418510"/>
          <a:ext cx="723102" cy="668666"/>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algn="ctr" rtl="1"/>
          <a:r>
            <a:rPr lang="ar-IQ" b="1">
              <a:solidFill>
                <a:sysClr val="windowText" lastClr="000000">
                  <a:hueOff val="0"/>
                  <a:satOff val="0"/>
                  <a:lumOff val="0"/>
                  <a:alphaOff val="0"/>
                </a:sysClr>
              </a:solidFill>
              <a:latin typeface="Calibri"/>
              <a:ea typeface="+mn-ea"/>
              <a:cs typeface="Arial"/>
            </a:rPr>
            <a:t>التطويري</a:t>
          </a:r>
          <a:endParaRPr lang="ar-SA" b="1">
            <a:solidFill>
              <a:sysClr val="windowText" lastClr="000000">
                <a:hueOff val="0"/>
                <a:satOff val="0"/>
                <a:lumOff val="0"/>
                <a:alphaOff val="0"/>
              </a:sysClr>
            </a:solidFill>
            <a:latin typeface="Calibri"/>
            <a:ea typeface="+mn-ea"/>
            <a:cs typeface="Arial"/>
          </a:endParaRPr>
        </a:p>
      </dgm:t>
    </dgm:pt>
    <dgm:pt modelId="{01F276E8-25E1-41AA-AEA3-6AD1F51CF9DA}" type="parTrans" cxnId="{1D615E8D-2C61-4C07-8627-9592DB783B67}">
      <dgm:prSet/>
      <dgm:spPr>
        <a:xfrm rot="6942857">
          <a:off x="1942452" y="2076179"/>
          <a:ext cx="295785" cy="224589"/>
        </a:xfrm>
        <a:prstGeom prst="rightArrow">
          <a:avLst>
            <a:gd name="adj1" fmla="val 60000"/>
            <a:gd name="adj2" fmla="val 50000"/>
          </a:avLst>
        </a:prstGeom>
        <a:solidFill>
          <a:srgbClr val="7030A0"/>
        </a:solidFill>
        <a:ln>
          <a:noFill/>
        </a:ln>
        <a:effectLst/>
      </dgm:spPr>
      <dgm:t>
        <a:bodyPr/>
        <a:lstStyle/>
        <a:p>
          <a:pPr algn="ctr" rtl="1"/>
          <a:endParaRPr lang="ar-SA" b="1">
            <a:solidFill>
              <a:sysClr val="windowText" lastClr="000000">
                <a:hueOff val="0"/>
                <a:satOff val="0"/>
                <a:lumOff val="0"/>
                <a:alphaOff val="0"/>
              </a:sysClr>
            </a:solidFill>
            <a:latin typeface="Calibri"/>
            <a:ea typeface="+mn-ea"/>
            <a:cs typeface="Arial"/>
          </a:endParaRPr>
        </a:p>
      </dgm:t>
    </dgm:pt>
    <dgm:pt modelId="{F09DC362-3C47-47B2-B6DD-425A1C657555}" type="sibTrans" cxnId="{1D615E8D-2C61-4C07-8627-9592DB783B67}">
      <dgm:prSet/>
      <dgm:spPr/>
      <dgm:t>
        <a:bodyPr/>
        <a:lstStyle/>
        <a:p>
          <a:pPr algn="ctr" rtl="1"/>
          <a:endParaRPr lang="ar-SA" b="1"/>
        </a:p>
      </dgm:t>
    </dgm:pt>
    <dgm:pt modelId="{7F13567D-7A10-43FF-B384-FEFBF61B2020}">
      <dgm:prSet phldrT="[نص]"/>
      <dgm:spPr>
        <a:xfrm>
          <a:off x="774024" y="1589146"/>
          <a:ext cx="760965" cy="662003"/>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algn="ctr" rtl="1"/>
          <a:r>
            <a:rPr lang="ar-IQ" b="1">
              <a:solidFill>
                <a:sysClr val="windowText" lastClr="000000">
                  <a:hueOff val="0"/>
                  <a:satOff val="0"/>
                  <a:lumOff val="0"/>
                  <a:alphaOff val="0"/>
                </a:sysClr>
              </a:solidFill>
              <a:latin typeface="Calibri"/>
              <a:ea typeface="+mn-ea"/>
              <a:cs typeface="Arial"/>
            </a:rPr>
            <a:t>إدارة التغيير</a:t>
          </a:r>
          <a:endParaRPr lang="ar-SA" b="1">
            <a:solidFill>
              <a:sysClr val="windowText" lastClr="000000">
                <a:hueOff val="0"/>
                <a:satOff val="0"/>
                <a:lumOff val="0"/>
                <a:alphaOff val="0"/>
              </a:sysClr>
            </a:solidFill>
            <a:latin typeface="Calibri"/>
            <a:ea typeface="+mn-ea"/>
            <a:cs typeface="Arial"/>
          </a:endParaRPr>
        </a:p>
      </dgm:t>
    </dgm:pt>
    <dgm:pt modelId="{8BE281F5-26EE-4C51-A266-DC6D1DA9BEF0}" type="parTrans" cxnId="{50DA6F34-41CA-411F-A258-F82CAC629878}">
      <dgm:prSet/>
      <dgm:spPr>
        <a:xfrm rot="10028571">
          <a:off x="1645721" y="1664310"/>
          <a:ext cx="275378" cy="224589"/>
        </a:xfrm>
        <a:prstGeom prst="rightArrow">
          <a:avLst>
            <a:gd name="adj1" fmla="val 60000"/>
            <a:gd name="adj2" fmla="val 50000"/>
          </a:avLst>
        </a:prstGeom>
        <a:solidFill>
          <a:srgbClr val="7030A0"/>
        </a:solidFill>
        <a:ln>
          <a:noFill/>
        </a:ln>
        <a:effectLst/>
      </dgm:spPr>
      <dgm:t>
        <a:bodyPr/>
        <a:lstStyle/>
        <a:p>
          <a:pPr algn="ctr" rtl="1"/>
          <a:endParaRPr lang="ar-SA" b="1">
            <a:solidFill>
              <a:sysClr val="windowText" lastClr="000000">
                <a:hueOff val="0"/>
                <a:satOff val="0"/>
                <a:lumOff val="0"/>
                <a:alphaOff val="0"/>
              </a:sysClr>
            </a:solidFill>
            <a:latin typeface="Calibri"/>
            <a:ea typeface="+mn-ea"/>
            <a:cs typeface="Arial"/>
          </a:endParaRPr>
        </a:p>
      </dgm:t>
    </dgm:pt>
    <dgm:pt modelId="{7708C414-AAEE-4D0D-8D75-841AD1AF640D}" type="sibTrans" cxnId="{50DA6F34-41CA-411F-A258-F82CAC629878}">
      <dgm:prSet/>
      <dgm:spPr/>
      <dgm:t>
        <a:bodyPr/>
        <a:lstStyle/>
        <a:p>
          <a:pPr algn="ctr" rtl="1"/>
          <a:endParaRPr lang="ar-SA" b="1"/>
        </a:p>
      </dgm:t>
    </dgm:pt>
    <dgm:pt modelId="{25C94A73-5394-4CBB-94A9-886AFAC3D429}" type="pres">
      <dgm:prSet presAssocID="{A7CE151F-1DA3-409F-AFA6-0B22EAAB151E}" presName="Name0" presStyleCnt="0">
        <dgm:presLayoutVars>
          <dgm:chMax val="1"/>
          <dgm:dir/>
          <dgm:animLvl val="ctr"/>
          <dgm:resizeHandles val="exact"/>
        </dgm:presLayoutVars>
      </dgm:prSet>
      <dgm:spPr/>
      <dgm:t>
        <a:bodyPr/>
        <a:lstStyle/>
        <a:p>
          <a:pPr rtl="1"/>
          <a:endParaRPr lang="ar-SA"/>
        </a:p>
      </dgm:t>
    </dgm:pt>
    <dgm:pt modelId="{E927DA9F-F0BF-4B91-986B-8A882C678068}" type="pres">
      <dgm:prSet presAssocID="{0D2BC778-244F-4E5A-BE51-9CDAF3D47FBC}" presName="centerShape" presStyleLbl="node0" presStyleIdx="0" presStyleCnt="1"/>
      <dgm:spPr>
        <a:prstGeom prst="ellipse">
          <a:avLst/>
        </a:prstGeom>
      </dgm:spPr>
      <dgm:t>
        <a:bodyPr/>
        <a:lstStyle/>
        <a:p>
          <a:pPr rtl="1"/>
          <a:endParaRPr lang="ar-SA"/>
        </a:p>
      </dgm:t>
    </dgm:pt>
    <dgm:pt modelId="{BBF73FA9-8480-46DF-AA8B-E06B0FE39A18}" type="pres">
      <dgm:prSet presAssocID="{683E1109-BF71-48F1-BC85-1B53CAC53B8A}" presName="parTrans" presStyleLbl="sibTrans2D1" presStyleIdx="0" presStyleCnt="7"/>
      <dgm:spPr>
        <a:prstGeom prst="rightArrow">
          <a:avLst>
            <a:gd name="adj1" fmla="val 60000"/>
            <a:gd name="adj2" fmla="val 50000"/>
          </a:avLst>
        </a:prstGeom>
      </dgm:spPr>
      <dgm:t>
        <a:bodyPr/>
        <a:lstStyle/>
        <a:p>
          <a:pPr rtl="1"/>
          <a:endParaRPr lang="ar-SA"/>
        </a:p>
      </dgm:t>
    </dgm:pt>
    <dgm:pt modelId="{D13D37F9-1463-4CD6-B748-DD2FDDE20F63}" type="pres">
      <dgm:prSet presAssocID="{683E1109-BF71-48F1-BC85-1B53CAC53B8A}" presName="connectorText" presStyleLbl="sibTrans2D1" presStyleIdx="0" presStyleCnt="7"/>
      <dgm:spPr/>
      <dgm:t>
        <a:bodyPr/>
        <a:lstStyle/>
        <a:p>
          <a:pPr rtl="1"/>
          <a:endParaRPr lang="ar-SA"/>
        </a:p>
      </dgm:t>
    </dgm:pt>
    <dgm:pt modelId="{CAE5BDA8-327F-4EF5-8990-8E1D2B87D306}" type="pres">
      <dgm:prSet presAssocID="{E2A929F8-A07A-48E1-B003-43C4A6906438}" presName="node" presStyleLbl="node1" presStyleIdx="0" presStyleCnt="7" custScaleX="91301" custScaleY="84196">
        <dgm:presLayoutVars>
          <dgm:bulletEnabled val="1"/>
        </dgm:presLayoutVars>
      </dgm:prSet>
      <dgm:spPr>
        <a:prstGeom prst="ellipse">
          <a:avLst/>
        </a:prstGeom>
      </dgm:spPr>
      <dgm:t>
        <a:bodyPr/>
        <a:lstStyle/>
        <a:p>
          <a:pPr rtl="1"/>
          <a:endParaRPr lang="ar-SA"/>
        </a:p>
      </dgm:t>
    </dgm:pt>
    <dgm:pt modelId="{C798DDA4-2A7F-41C7-9A11-641E00ECB3B5}" type="pres">
      <dgm:prSet presAssocID="{C3004D10-7FA6-4BC5-A712-63124840595B}" presName="parTrans" presStyleLbl="sibTrans2D1" presStyleIdx="1" presStyleCnt="7"/>
      <dgm:spPr>
        <a:prstGeom prst="rightArrow">
          <a:avLst>
            <a:gd name="adj1" fmla="val 60000"/>
            <a:gd name="adj2" fmla="val 50000"/>
          </a:avLst>
        </a:prstGeom>
      </dgm:spPr>
      <dgm:t>
        <a:bodyPr/>
        <a:lstStyle/>
        <a:p>
          <a:pPr rtl="1"/>
          <a:endParaRPr lang="ar-SA"/>
        </a:p>
      </dgm:t>
    </dgm:pt>
    <dgm:pt modelId="{7B440E51-233B-4E7A-884A-E636172F21A4}" type="pres">
      <dgm:prSet presAssocID="{C3004D10-7FA6-4BC5-A712-63124840595B}" presName="connectorText" presStyleLbl="sibTrans2D1" presStyleIdx="1" presStyleCnt="7"/>
      <dgm:spPr/>
      <dgm:t>
        <a:bodyPr/>
        <a:lstStyle/>
        <a:p>
          <a:pPr rtl="1"/>
          <a:endParaRPr lang="ar-SA"/>
        </a:p>
      </dgm:t>
    </dgm:pt>
    <dgm:pt modelId="{77034733-E459-4D3E-A4A6-E0F021378F86}" type="pres">
      <dgm:prSet presAssocID="{309F9790-AB6D-4B70-AEFA-54BD6AE49E66}" presName="node" presStyleLbl="node1" presStyleIdx="1" presStyleCnt="7" custScaleX="92652" custScaleY="93584">
        <dgm:presLayoutVars>
          <dgm:bulletEnabled val="1"/>
        </dgm:presLayoutVars>
      </dgm:prSet>
      <dgm:spPr>
        <a:prstGeom prst="ellipse">
          <a:avLst/>
        </a:prstGeom>
      </dgm:spPr>
      <dgm:t>
        <a:bodyPr/>
        <a:lstStyle/>
        <a:p>
          <a:pPr rtl="1"/>
          <a:endParaRPr lang="ar-SA"/>
        </a:p>
      </dgm:t>
    </dgm:pt>
    <dgm:pt modelId="{846A9407-0247-4C7D-98E6-C9F0C958E061}" type="pres">
      <dgm:prSet presAssocID="{CBF41E76-0831-488D-ADDD-5479A4215910}" presName="parTrans" presStyleLbl="sibTrans2D1" presStyleIdx="2" presStyleCnt="7"/>
      <dgm:spPr>
        <a:prstGeom prst="rightArrow">
          <a:avLst>
            <a:gd name="adj1" fmla="val 60000"/>
            <a:gd name="adj2" fmla="val 50000"/>
          </a:avLst>
        </a:prstGeom>
      </dgm:spPr>
      <dgm:t>
        <a:bodyPr/>
        <a:lstStyle/>
        <a:p>
          <a:pPr rtl="1"/>
          <a:endParaRPr lang="ar-SA"/>
        </a:p>
      </dgm:t>
    </dgm:pt>
    <dgm:pt modelId="{4C1E6290-0775-4761-A33B-B0B55399F251}" type="pres">
      <dgm:prSet presAssocID="{CBF41E76-0831-488D-ADDD-5479A4215910}" presName="connectorText" presStyleLbl="sibTrans2D1" presStyleIdx="2" presStyleCnt="7"/>
      <dgm:spPr/>
      <dgm:t>
        <a:bodyPr/>
        <a:lstStyle/>
        <a:p>
          <a:pPr rtl="1"/>
          <a:endParaRPr lang="ar-SA"/>
        </a:p>
      </dgm:t>
    </dgm:pt>
    <dgm:pt modelId="{85F50C53-EAC6-4474-843F-E60ABAFECF31}" type="pres">
      <dgm:prSet presAssocID="{BB17F1ED-F863-43E0-9EF4-4211930757A0}" presName="node" presStyleLbl="node1" presStyleIdx="2" presStyleCnt="7" custScaleX="91422" custScaleY="93555">
        <dgm:presLayoutVars>
          <dgm:bulletEnabled val="1"/>
        </dgm:presLayoutVars>
      </dgm:prSet>
      <dgm:spPr>
        <a:prstGeom prst="ellipse">
          <a:avLst/>
        </a:prstGeom>
      </dgm:spPr>
      <dgm:t>
        <a:bodyPr/>
        <a:lstStyle/>
        <a:p>
          <a:pPr rtl="1"/>
          <a:endParaRPr lang="ar-SA"/>
        </a:p>
      </dgm:t>
    </dgm:pt>
    <dgm:pt modelId="{86179C05-263E-47B7-AF1D-9BBDD2618ABD}" type="pres">
      <dgm:prSet presAssocID="{D346CE98-2038-4EED-ACF8-F2425A545208}" presName="parTrans" presStyleLbl="sibTrans2D1" presStyleIdx="3" presStyleCnt="7"/>
      <dgm:spPr>
        <a:prstGeom prst="rightArrow">
          <a:avLst>
            <a:gd name="adj1" fmla="val 60000"/>
            <a:gd name="adj2" fmla="val 50000"/>
          </a:avLst>
        </a:prstGeom>
      </dgm:spPr>
      <dgm:t>
        <a:bodyPr/>
        <a:lstStyle/>
        <a:p>
          <a:pPr rtl="1"/>
          <a:endParaRPr lang="ar-SA"/>
        </a:p>
      </dgm:t>
    </dgm:pt>
    <dgm:pt modelId="{B8823564-7C6E-41A4-808E-3CC866310EA8}" type="pres">
      <dgm:prSet presAssocID="{D346CE98-2038-4EED-ACF8-F2425A545208}" presName="connectorText" presStyleLbl="sibTrans2D1" presStyleIdx="3" presStyleCnt="7"/>
      <dgm:spPr/>
      <dgm:t>
        <a:bodyPr/>
        <a:lstStyle/>
        <a:p>
          <a:pPr rtl="1"/>
          <a:endParaRPr lang="ar-SA"/>
        </a:p>
      </dgm:t>
    </dgm:pt>
    <dgm:pt modelId="{F484FA0A-66EA-430A-9B33-B8CE952F0F42}" type="pres">
      <dgm:prSet presAssocID="{F8585801-0B5E-46EE-BCCF-E905205FCD9A}" presName="node" presStyleLbl="node1" presStyleIdx="3" presStyleCnt="7" custScaleX="88659" custScaleY="76492">
        <dgm:presLayoutVars>
          <dgm:bulletEnabled val="1"/>
        </dgm:presLayoutVars>
      </dgm:prSet>
      <dgm:spPr>
        <a:prstGeom prst="ellipse">
          <a:avLst/>
        </a:prstGeom>
      </dgm:spPr>
      <dgm:t>
        <a:bodyPr/>
        <a:lstStyle/>
        <a:p>
          <a:pPr rtl="1"/>
          <a:endParaRPr lang="ar-SA"/>
        </a:p>
      </dgm:t>
    </dgm:pt>
    <dgm:pt modelId="{3ED2856E-B014-4A6A-91DB-853F5B8B3FFA}" type="pres">
      <dgm:prSet presAssocID="{01F276E8-25E1-41AA-AEA3-6AD1F51CF9DA}" presName="parTrans" presStyleLbl="sibTrans2D1" presStyleIdx="4" presStyleCnt="7"/>
      <dgm:spPr>
        <a:prstGeom prst="rightArrow">
          <a:avLst>
            <a:gd name="adj1" fmla="val 60000"/>
            <a:gd name="adj2" fmla="val 50000"/>
          </a:avLst>
        </a:prstGeom>
      </dgm:spPr>
      <dgm:t>
        <a:bodyPr/>
        <a:lstStyle/>
        <a:p>
          <a:pPr rtl="1"/>
          <a:endParaRPr lang="ar-SA"/>
        </a:p>
      </dgm:t>
    </dgm:pt>
    <dgm:pt modelId="{BB0B63C3-134E-4FAC-9821-DF6582B57376}" type="pres">
      <dgm:prSet presAssocID="{01F276E8-25E1-41AA-AEA3-6AD1F51CF9DA}" presName="connectorText" presStyleLbl="sibTrans2D1" presStyleIdx="4" presStyleCnt="7"/>
      <dgm:spPr/>
      <dgm:t>
        <a:bodyPr/>
        <a:lstStyle/>
        <a:p>
          <a:pPr rtl="1"/>
          <a:endParaRPr lang="ar-SA"/>
        </a:p>
      </dgm:t>
    </dgm:pt>
    <dgm:pt modelId="{378BDC66-884B-4D01-8DE0-C5758C8B0201}" type="pres">
      <dgm:prSet presAssocID="{AFB5486C-2B2F-4694-967F-AA8A47ECB181}" presName="node" presStyleLbl="node1" presStyleIdx="4" presStyleCnt="7" custScaleX="88348" custScaleY="81697">
        <dgm:presLayoutVars>
          <dgm:bulletEnabled val="1"/>
        </dgm:presLayoutVars>
      </dgm:prSet>
      <dgm:spPr>
        <a:prstGeom prst="ellipse">
          <a:avLst/>
        </a:prstGeom>
      </dgm:spPr>
      <dgm:t>
        <a:bodyPr/>
        <a:lstStyle/>
        <a:p>
          <a:pPr rtl="1"/>
          <a:endParaRPr lang="ar-SA"/>
        </a:p>
      </dgm:t>
    </dgm:pt>
    <dgm:pt modelId="{7D8636EC-E64F-4CAA-8BAF-BA1B7690815E}" type="pres">
      <dgm:prSet presAssocID="{8BE281F5-26EE-4C51-A266-DC6D1DA9BEF0}" presName="parTrans" presStyleLbl="sibTrans2D1" presStyleIdx="5" presStyleCnt="7"/>
      <dgm:spPr>
        <a:prstGeom prst="rightArrow">
          <a:avLst>
            <a:gd name="adj1" fmla="val 60000"/>
            <a:gd name="adj2" fmla="val 50000"/>
          </a:avLst>
        </a:prstGeom>
      </dgm:spPr>
      <dgm:t>
        <a:bodyPr/>
        <a:lstStyle/>
        <a:p>
          <a:pPr rtl="1"/>
          <a:endParaRPr lang="ar-SA"/>
        </a:p>
      </dgm:t>
    </dgm:pt>
    <dgm:pt modelId="{620BDB6E-BA8B-4E0F-8586-103C20690C70}" type="pres">
      <dgm:prSet presAssocID="{8BE281F5-26EE-4C51-A266-DC6D1DA9BEF0}" presName="connectorText" presStyleLbl="sibTrans2D1" presStyleIdx="5" presStyleCnt="7"/>
      <dgm:spPr/>
      <dgm:t>
        <a:bodyPr/>
        <a:lstStyle/>
        <a:p>
          <a:pPr rtl="1"/>
          <a:endParaRPr lang="ar-SA"/>
        </a:p>
      </dgm:t>
    </dgm:pt>
    <dgm:pt modelId="{3E8C9750-EDD5-4A78-9CE2-053DA879F35D}" type="pres">
      <dgm:prSet presAssocID="{7F13567D-7A10-43FF-B384-FEFBF61B2020}" presName="node" presStyleLbl="node1" presStyleIdx="5" presStyleCnt="7" custScaleX="92974" custScaleY="80883">
        <dgm:presLayoutVars>
          <dgm:bulletEnabled val="1"/>
        </dgm:presLayoutVars>
      </dgm:prSet>
      <dgm:spPr>
        <a:prstGeom prst="ellipse">
          <a:avLst/>
        </a:prstGeom>
      </dgm:spPr>
      <dgm:t>
        <a:bodyPr/>
        <a:lstStyle/>
        <a:p>
          <a:pPr rtl="1"/>
          <a:endParaRPr lang="ar-SA"/>
        </a:p>
      </dgm:t>
    </dgm:pt>
    <dgm:pt modelId="{9A139F8A-2EBB-4807-A2A5-D28248B4F9B3}" type="pres">
      <dgm:prSet presAssocID="{2F85F8D2-0BEF-4BED-9916-46CE874917A7}" presName="parTrans" presStyleLbl="sibTrans2D1" presStyleIdx="6" presStyleCnt="7"/>
      <dgm:spPr>
        <a:prstGeom prst="rightArrow">
          <a:avLst>
            <a:gd name="adj1" fmla="val 60000"/>
            <a:gd name="adj2" fmla="val 50000"/>
          </a:avLst>
        </a:prstGeom>
      </dgm:spPr>
      <dgm:t>
        <a:bodyPr/>
        <a:lstStyle/>
        <a:p>
          <a:pPr rtl="1"/>
          <a:endParaRPr lang="ar-SA"/>
        </a:p>
      </dgm:t>
    </dgm:pt>
    <dgm:pt modelId="{5F3C4C4B-742D-4DC4-8912-BCC17F6BE8D4}" type="pres">
      <dgm:prSet presAssocID="{2F85F8D2-0BEF-4BED-9916-46CE874917A7}" presName="connectorText" presStyleLbl="sibTrans2D1" presStyleIdx="6" presStyleCnt="7"/>
      <dgm:spPr/>
      <dgm:t>
        <a:bodyPr/>
        <a:lstStyle/>
        <a:p>
          <a:pPr rtl="1"/>
          <a:endParaRPr lang="ar-SA"/>
        </a:p>
      </dgm:t>
    </dgm:pt>
    <dgm:pt modelId="{C13D0949-3DD6-4104-9F78-F04908C540DB}" type="pres">
      <dgm:prSet presAssocID="{0FDD1085-2003-49CC-831F-3E91B526471E}" presName="node" presStyleLbl="node1" presStyleIdx="6" presStyleCnt="7" custScaleX="101094" custScaleY="87109">
        <dgm:presLayoutVars>
          <dgm:bulletEnabled val="1"/>
        </dgm:presLayoutVars>
      </dgm:prSet>
      <dgm:spPr>
        <a:prstGeom prst="ellipse">
          <a:avLst/>
        </a:prstGeom>
      </dgm:spPr>
      <dgm:t>
        <a:bodyPr/>
        <a:lstStyle/>
        <a:p>
          <a:pPr rtl="1"/>
          <a:endParaRPr lang="ar-SA"/>
        </a:p>
      </dgm:t>
    </dgm:pt>
  </dgm:ptLst>
  <dgm:cxnLst>
    <dgm:cxn modelId="{FAB17212-D079-4D16-B265-F7B56A3CB27A}" type="presOf" srcId="{8BE281F5-26EE-4C51-A266-DC6D1DA9BEF0}" destId="{7D8636EC-E64F-4CAA-8BAF-BA1B7690815E}" srcOrd="0" destOrd="0" presId="urn:microsoft.com/office/officeart/2005/8/layout/radial5"/>
    <dgm:cxn modelId="{0E536806-F895-4A01-8F71-BA3FBEA166ED}" type="presOf" srcId="{C3004D10-7FA6-4BC5-A712-63124840595B}" destId="{C798DDA4-2A7F-41C7-9A11-641E00ECB3B5}" srcOrd="0" destOrd="0" presId="urn:microsoft.com/office/officeart/2005/8/layout/radial5"/>
    <dgm:cxn modelId="{ADA3213A-F039-4E28-8FF3-B53B52C606C5}" type="presOf" srcId="{E2A929F8-A07A-48E1-B003-43C4A6906438}" destId="{CAE5BDA8-327F-4EF5-8990-8E1D2B87D306}" srcOrd="0" destOrd="0" presId="urn:microsoft.com/office/officeart/2005/8/layout/radial5"/>
    <dgm:cxn modelId="{9631E95D-DB6C-47AB-8602-D85200104592}" type="presOf" srcId="{D346CE98-2038-4EED-ACF8-F2425A545208}" destId="{B8823564-7C6E-41A4-808E-3CC866310EA8}" srcOrd="1" destOrd="0" presId="urn:microsoft.com/office/officeart/2005/8/layout/radial5"/>
    <dgm:cxn modelId="{635CDC92-C173-4E9F-A413-8E65B34AB251}" type="presOf" srcId="{A7CE151F-1DA3-409F-AFA6-0B22EAAB151E}" destId="{25C94A73-5394-4CBB-94A9-886AFAC3D429}" srcOrd="0" destOrd="0" presId="urn:microsoft.com/office/officeart/2005/8/layout/radial5"/>
    <dgm:cxn modelId="{C8BF7B4F-B686-4AE6-9CED-13ECCB8AAED4}" type="presOf" srcId="{0D2BC778-244F-4E5A-BE51-9CDAF3D47FBC}" destId="{E927DA9F-F0BF-4B91-986B-8A882C678068}" srcOrd="0" destOrd="0" presId="urn:microsoft.com/office/officeart/2005/8/layout/radial5"/>
    <dgm:cxn modelId="{5C20DEDE-3507-4929-87D6-22DDD07F0DE4}" type="presOf" srcId="{683E1109-BF71-48F1-BC85-1B53CAC53B8A}" destId="{D13D37F9-1463-4CD6-B748-DD2FDDE20F63}" srcOrd="1" destOrd="0" presId="urn:microsoft.com/office/officeart/2005/8/layout/radial5"/>
    <dgm:cxn modelId="{0B367545-8DC9-4CBD-8CC8-090B12A4F43B}" srcId="{0D2BC778-244F-4E5A-BE51-9CDAF3D47FBC}" destId="{E2A929F8-A07A-48E1-B003-43C4A6906438}" srcOrd="0" destOrd="0" parTransId="{683E1109-BF71-48F1-BC85-1B53CAC53B8A}" sibTransId="{2C71707E-B3B4-4BE8-81D9-73FEC0DD544E}"/>
    <dgm:cxn modelId="{72C51FCD-A26D-4377-938B-E027BC5DA5EF}" type="presOf" srcId="{D346CE98-2038-4EED-ACF8-F2425A545208}" destId="{86179C05-263E-47B7-AF1D-9BBDD2618ABD}" srcOrd="0" destOrd="0" presId="urn:microsoft.com/office/officeart/2005/8/layout/radial5"/>
    <dgm:cxn modelId="{F2A93FE1-7A08-4BB2-A861-7EAA4BB2DEEB}" type="presOf" srcId="{C3004D10-7FA6-4BC5-A712-63124840595B}" destId="{7B440E51-233B-4E7A-884A-E636172F21A4}" srcOrd="1" destOrd="0" presId="urn:microsoft.com/office/officeart/2005/8/layout/radial5"/>
    <dgm:cxn modelId="{29F8D81B-D8DC-47D0-B3F1-B64B387C15BD}" type="presOf" srcId="{01F276E8-25E1-41AA-AEA3-6AD1F51CF9DA}" destId="{BB0B63C3-134E-4FAC-9821-DF6582B57376}" srcOrd="1" destOrd="0" presId="urn:microsoft.com/office/officeart/2005/8/layout/radial5"/>
    <dgm:cxn modelId="{B0F526D9-763E-4549-ADA5-6190E5072B08}" type="presOf" srcId="{2F85F8D2-0BEF-4BED-9916-46CE874917A7}" destId="{9A139F8A-2EBB-4807-A2A5-D28248B4F9B3}" srcOrd="0" destOrd="0" presId="urn:microsoft.com/office/officeart/2005/8/layout/radial5"/>
    <dgm:cxn modelId="{43AD3245-FF92-495F-9664-D331BCB23D56}" srcId="{A7CE151F-1DA3-409F-AFA6-0B22EAAB151E}" destId="{0D2BC778-244F-4E5A-BE51-9CDAF3D47FBC}" srcOrd="0" destOrd="0" parTransId="{97C216C4-F6D3-43C0-A188-0B6CF368A3AF}" sibTransId="{D9DBF3D5-AB7B-469F-83EE-A71B7D006D2F}"/>
    <dgm:cxn modelId="{B1E74F0B-9DD9-439F-A581-5F6228A1FFFF}" type="presOf" srcId="{7F13567D-7A10-43FF-B384-FEFBF61B2020}" destId="{3E8C9750-EDD5-4A78-9CE2-053DA879F35D}" srcOrd="0" destOrd="0" presId="urn:microsoft.com/office/officeart/2005/8/layout/radial5"/>
    <dgm:cxn modelId="{579C17C4-17EA-4B94-B319-743EC89A3C54}" type="presOf" srcId="{01F276E8-25E1-41AA-AEA3-6AD1F51CF9DA}" destId="{3ED2856E-B014-4A6A-91DB-853F5B8B3FFA}" srcOrd="0" destOrd="0" presId="urn:microsoft.com/office/officeart/2005/8/layout/radial5"/>
    <dgm:cxn modelId="{1922025C-D141-4248-8B9E-6D108616D0BA}" type="presOf" srcId="{F8585801-0B5E-46EE-BCCF-E905205FCD9A}" destId="{F484FA0A-66EA-430A-9B33-B8CE952F0F42}" srcOrd="0" destOrd="0" presId="urn:microsoft.com/office/officeart/2005/8/layout/radial5"/>
    <dgm:cxn modelId="{7E1C53D6-1903-4702-B6DE-23BC2DA6B673}" type="presOf" srcId="{0FDD1085-2003-49CC-831F-3E91B526471E}" destId="{C13D0949-3DD6-4104-9F78-F04908C540DB}" srcOrd="0" destOrd="0" presId="urn:microsoft.com/office/officeart/2005/8/layout/radial5"/>
    <dgm:cxn modelId="{BEF4579D-17A0-4BB9-B7A8-1226E311994D}" type="presOf" srcId="{8BE281F5-26EE-4C51-A266-DC6D1DA9BEF0}" destId="{620BDB6E-BA8B-4E0F-8586-103C20690C70}" srcOrd="1" destOrd="0" presId="urn:microsoft.com/office/officeart/2005/8/layout/radial5"/>
    <dgm:cxn modelId="{9988C639-33DE-465B-AE4C-0E82AF929B03}" srcId="{0D2BC778-244F-4E5A-BE51-9CDAF3D47FBC}" destId="{BB17F1ED-F863-43E0-9EF4-4211930757A0}" srcOrd="2" destOrd="0" parTransId="{CBF41E76-0831-488D-ADDD-5479A4215910}" sibTransId="{6997820C-1825-4386-AE9B-CBB7513D084C}"/>
    <dgm:cxn modelId="{70CE234F-08FA-43B4-9B8C-FEC05651304F}" srcId="{0D2BC778-244F-4E5A-BE51-9CDAF3D47FBC}" destId="{0FDD1085-2003-49CC-831F-3E91B526471E}" srcOrd="6" destOrd="0" parTransId="{2F85F8D2-0BEF-4BED-9916-46CE874917A7}" sibTransId="{D24F76F1-B048-48CF-A9C4-E789DC81FCC1}"/>
    <dgm:cxn modelId="{50DA6F34-41CA-411F-A258-F82CAC629878}" srcId="{0D2BC778-244F-4E5A-BE51-9CDAF3D47FBC}" destId="{7F13567D-7A10-43FF-B384-FEFBF61B2020}" srcOrd="5" destOrd="0" parTransId="{8BE281F5-26EE-4C51-A266-DC6D1DA9BEF0}" sibTransId="{7708C414-AAEE-4D0D-8D75-841AD1AF640D}"/>
    <dgm:cxn modelId="{62D2231E-DCA6-43C6-962E-D5FAAFA78718}" type="presOf" srcId="{AFB5486C-2B2F-4694-967F-AA8A47ECB181}" destId="{378BDC66-884B-4D01-8DE0-C5758C8B0201}" srcOrd="0" destOrd="0" presId="urn:microsoft.com/office/officeart/2005/8/layout/radial5"/>
    <dgm:cxn modelId="{0938E3A8-E141-46B0-A3CE-B7F2AB11C045}" type="presOf" srcId="{309F9790-AB6D-4B70-AEFA-54BD6AE49E66}" destId="{77034733-E459-4D3E-A4A6-E0F021378F86}" srcOrd="0" destOrd="0" presId="urn:microsoft.com/office/officeart/2005/8/layout/radial5"/>
    <dgm:cxn modelId="{B6FACD13-9C38-49AD-AF3B-593477E98B56}" type="presOf" srcId="{683E1109-BF71-48F1-BC85-1B53CAC53B8A}" destId="{BBF73FA9-8480-46DF-AA8B-E06B0FE39A18}" srcOrd="0" destOrd="0" presId="urn:microsoft.com/office/officeart/2005/8/layout/radial5"/>
    <dgm:cxn modelId="{21E22038-39C2-4DBC-9B1D-B8A5CEDA59CD}" type="presOf" srcId="{BB17F1ED-F863-43E0-9EF4-4211930757A0}" destId="{85F50C53-EAC6-4474-843F-E60ABAFECF31}" srcOrd="0" destOrd="0" presId="urn:microsoft.com/office/officeart/2005/8/layout/radial5"/>
    <dgm:cxn modelId="{1D615E8D-2C61-4C07-8627-9592DB783B67}" srcId="{0D2BC778-244F-4E5A-BE51-9CDAF3D47FBC}" destId="{AFB5486C-2B2F-4694-967F-AA8A47ECB181}" srcOrd="4" destOrd="0" parTransId="{01F276E8-25E1-41AA-AEA3-6AD1F51CF9DA}" sibTransId="{F09DC362-3C47-47B2-B6DD-425A1C657555}"/>
    <dgm:cxn modelId="{251F9353-0E3B-493A-9DA8-9DA554DB012D}" type="presOf" srcId="{2F85F8D2-0BEF-4BED-9916-46CE874917A7}" destId="{5F3C4C4B-742D-4DC4-8912-BCC17F6BE8D4}" srcOrd="1" destOrd="0" presId="urn:microsoft.com/office/officeart/2005/8/layout/radial5"/>
    <dgm:cxn modelId="{FE4E9917-B647-4239-A026-FA6F14AAE100}" srcId="{0D2BC778-244F-4E5A-BE51-9CDAF3D47FBC}" destId="{F8585801-0B5E-46EE-BCCF-E905205FCD9A}" srcOrd="3" destOrd="0" parTransId="{D346CE98-2038-4EED-ACF8-F2425A545208}" sibTransId="{42F822E6-0768-4341-B583-1C77474FE3E5}"/>
    <dgm:cxn modelId="{8CA8CDE5-2E1C-4103-8EA2-985A92678FEA}" type="presOf" srcId="{CBF41E76-0831-488D-ADDD-5479A4215910}" destId="{846A9407-0247-4C7D-98E6-C9F0C958E061}" srcOrd="0" destOrd="0" presId="urn:microsoft.com/office/officeart/2005/8/layout/radial5"/>
    <dgm:cxn modelId="{94A24065-681F-4EED-BE13-7973601801A3}" srcId="{0D2BC778-244F-4E5A-BE51-9CDAF3D47FBC}" destId="{309F9790-AB6D-4B70-AEFA-54BD6AE49E66}" srcOrd="1" destOrd="0" parTransId="{C3004D10-7FA6-4BC5-A712-63124840595B}" sibTransId="{0C476AEF-B824-4D2A-BA3F-CADA6231BF53}"/>
    <dgm:cxn modelId="{35061912-CF04-4DAC-BDD8-B6C7A01CB117}" type="presOf" srcId="{CBF41E76-0831-488D-ADDD-5479A4215910}" destId="{4C1E6290-0775-4761-A33B-B0B55399F251}" srcOrd="1" destOrd="0" presId="urn:microsoft.com/office/officeart/2005/8/layout/radial5"/>
    <dgm:cxn modelId="{59D4E268-EF3A-40BD-9A2B-02392B4DC0EF}" type="presParOf" srcId="{25C94A73-5394-4CBB-94A9-886AFAC3D429}" destId="{E927DA9F-F0BF-4B91-986B-8A882C678068}" srcOrd="0" destOrd="0" presId="urn:microsoft.com/office/officeart/2005/8/layout/radial5"/>
    <dgm:cxn modelId="{A56422E1-5DB0-400A-A6FD-DAFD3118EA05}" type="presParOf" srcId="{25C94A73-5394-4CBB-94A9-886AFAC3D429}" destId="{BBF73FA9-8480-46DF-AA8B-E06B0FE39A18}" srcOrd="1" destOrd="0" presId="urn:microsoft.com/office/officeart/2005/8/layout/radial5"/>
    <dgm:cxn modelId="{1C16C0A4-0F51-4517-8D07-E0A8863818AC}" type="presParOf" srcId="{BBF73FA9-8480-46DF-AA8B-E06B0FE39A18}" destId="{D13D37F9-1463-4CD6-B748-DD2FDDE20F63}" srcOrd="0" destOrd="0" presId="urn:microsoft.com/office/officeart/2005/8/layout/radial5"/>
    <dgm:cxn modelId="{5B6141EF-08FE-48A9-A63C-9085FF0C41DB}" type="presParOf" srcId="{25C94A73-5394-4CBB-94A9-886AFAC3D429}" destId="{CAE5BDA8-327F-4EF5-8990-8E1D2B87D306}" srcOrd="2" destOrd="0" presId="urn:microsoft.com/office/officeart/2005/8/layout/radial5"/>
    <dgm:cxn modelId="{BE05F72C-7312-4094-BE2B-9E650063FBF3}" type="presParOf" srcId="{25C94A73-5394-4CBB-94A9-886AFAC3D429}" destId="{C798DDA4-2A7F-41C7-9A11-641E00ECB3B5}" srcOrd="3" destOrd="0" presId="urn:microsoft.com/office/officeart/2005/8/layout/radial5"/>
    <dgm:cxn modelId="{F55D3297-8546-4506-90BB-A91B35D1F771}" type="presParOf" srcId="{C798DDA4-2A7F-41C7-9A11-641E00ECB3B5}" destId="{7B440E51-233B-4E7A-884A-E636172F21A4}" srcOrd="0" destOrd="0" presId="urn:microsoft.com/office/officeart/2005/8/layout/radial5"/>
    <dgm:cxn modelId="{FF5B8FA4-B294-4F35-9C86-ADECD9EAC381}" type="presParOf" srcId="{25C94A73-5394-4CBB-94A9-886AFAC3D429}" destId="{77034733-E459-4D3E-A4A6-E0F021378F86}" srcOrd="4" destOrd="0" presId="urn:microsoft.com/office/officeart/2005/8/layout/radial5"/>
    <dgm:cxn modelId="{7EED8F89-33A2-4393-B950-466965337F54}" type="presParOf" srcId="{25C94A73-5394-4CBB-94A9-886AFAC3D429}" destId="{846A9407-0247-4C7D-98E6-C9F0C958E061}" srcOrd="5" destOrd="0" presId="urn:microsoft.com/office/officeart/2005/8/layout/radial5"/>
    <dgm:cxn modelId="{6E187686-EB86-4B0B-A893-C04ED1443179}" type="presParOf" srcId="{846A9407-0247-4C7D-98E6-C9F0C958E061}" destId="{4C1E6290-0775-4761-A33B-B0B55399F251}" srcOrd="0" destOrd="0" presId="urn:microsoft.com/office/officeart/2005/8/layout/radial5"/>
    <dgm:cxn modelId="{C84B0A21-F487-4464-99D4-BA9560AF2D93}" type="presParOf" srcId="{25C94A73-5394-4CBB-94A9-886AFAC3D429}" destId="{85F50C53-EAC6-4474-843F-E60ABAFECF31}" srcOrd="6" destOrd="0" presId="urn:microsoft.com/office/officeart/2005/8/layout/radial5"/>
    <dgm:cxn modelId="{0B7F5EB7-5AAB-401A-83CC-20F8E519516E}" type="presParOf" srcId="{25C94A73-5394-4CBB-94A9-886AFAC3D429}" destId="{86179C05-263E-47B7-AF1D-9BBDD2618ABD}" srcOrd="7" destOrd="0" presId="urn:microsoft.com/office/officeart/2005/8/layout/radial5"/>
    <dgm:cxn modelId="{9A6ED4D1-E1DC-4718-A0B7-9A942D699535}" type="presParOf" srcId="{86179C05-263E-47B7-AF1D-9BBDD2618ABD}" destId="{B8823564-7C6E-41A4-808E-3CC866310EA8}" srcOrd="0" destOrd="0" presId="urn:microsoft.com/office/officeart/2005/8/layout/radial5"/>
    <dgm:cxn modelId="{1C348F05-D29E-4FD4-A974-7932DFFCD333}" type="presParOf" srcId="{25C94A73-5394-4CBB-94A9-886AFAC3D429}" destId="{F484FA0A-66EA-430A-9B33-B8CE952F0F42}" srcOrd="8" destOrd="0" presId="urn:microsoft.com/office/officeart/2005/8/layout/radial5"/>
    <dgm:cxn modelId="{46A55817-4994-48D9-B6F2-06F9C52B6C01}" type="presParOf" srcId="{25C94A73-5394-4CBB-94A9-886AFAC3D429}" destId="{3ED2856E-B014-4A6A-91DB-853F5B8B3FFA}" srcOrd="9" destOrd="0" presId="urn:microsoft.com/office/officeart/2005/8/layout/radial5"/>
    <dgm:cxn modelId="{4C6E170D-7FFD-4DC3-B969-28559EEB6118}" type="presParOf" srcId="{3ED2856E-B014-4A6A-91DB-853F5B8B3FFA}" destId="{BB0B63C3-134E-4FAC-9821-DF6582B57376}" srcOrd="0" destOrd="0" presId="urn:microsoft.com/office/officeart/2005/8/layout/radial5"/>
    <dgm:cxn modelId="{45F4C069-C88B-42A3-96C1-4D171CF0EAA1}" type="presParOf" srcId="{25C94A73-5394-4CBB-94A9-886AFAC3D429}" destId="{378BDC66-884B-4D01-8DE0-C5758C8B0201}" srcOrd="10" destOrd="0" presId="urn:microsoft.com/office/officeart/2005/8/layout/radial5"/>
    <dgm:cxn modelId="{ECCB9BF7-35BB-49E9-AA6A-FA3DC82A644A}" type="presParOf" srcId="{25C94A73-5394-4CBB-94A9-886AFAC3D429}" destId="{7D8636EC-E64F-4CAA-8BAF-BA1B7690815E}" srcOrd="11" destOrd="0" presId="urn:microsoft.com/office/officeart/2005/8/layout/radial5"/>
    <dgm:cxn modelId="{836CB07F-54C7-4880-9931-C47E001A08C7}" type="presParOf" srcId="{7D8636EC-E64F-4CAA-8BAF-BA1B7690815E}" destId="{620BDB6E-BA8B-4E0F-8586-103C20690C70}" srcOrd="0" destOrd="0" presId="urn:microsoft.com/office/officeart/2005/8/layout/radial5"/>
    <dgm:cxn modelId="{EC9CA95B-9D8A-409D-9765-D09C6B940A34}" type="presParOf" srcId="{25C94A73-5394-4CBB-94A9-886AFAC3D429}" destId="{3E8C9750-EDD5-4A78-9CE2-053DA879F35D}" srcOrd="12" destOrd="0" presId="urn:microsoft.com/office/officeart/2005/8/layout/radial5"/>
    <dgm:cxn modelId="{ADA0C8A1-A79F-46C0-93D1-26205E799673}" type="presParOf" srcId="{25C94A73-5394-4CBB-94A9-886AFAC3D429}" destId="{9A139F8A-2EBB-4807-A2A5-D28248B4F9B3}" srcOrd="13" destOrd="0" presId="urn:microsoft.com/office/officeart/2005/8/layout/radial5"/>
    <dgm:cxn modelId="{EE36BD62-6CF0-4D23-B1AA-0D076B6CB146}" type="presParOf" srcId="{9A139F8A-2EBB-4807-A2A5-D28248B4F9B3}" destId="{5F3C4C4B-742D-4DC4-8912-BCC17F6BE8D4}" srcOrd="0" destOrd="0" presId="urn:microsoft.com/office/officeart/2005/8/layout/radial5"/>
    <dgm:cxn modelId="{84A7BAE1-6920-4BF1-8585-52D51BBB55E6}" type="presParOf" srcId="{25C94A73-5394-4CBB-94A9-886AFAC3D429}" destId="{C13D0949-3DD6-4104-9F78-F04908C540DB}" srcOrd="14" destOrd="0" presId="urn:microsoft.com/office/officeart/2005/8/layout/radial5"/>
  </dgm:cxnLst>
  <dgm:bg>
    <a:solidFill>
      <a:srgbClr val="00B050"/>
    </a:solidFill>
  </dgm:bg>
  <dgm:whole>
    <a:ln w="38100">
      <a:solidFill>
        <a:schemeClr val="accent6">
          <a:lumMod val="75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3C79FA-110C-4C89-8E30-E67C9A3F3B9D}" type="doc">
      <dgm:prSet loTypeId="urn:microsoft.com/office/officeart/2005/8/layout/venn1" loCatId="relationship" qsTypeId="urn:microsoft.com/office/officeart/2005/8/quickstyle/simple1" qsCatId="simple" csTypeId="urn:microsoft.com/office/officeart/2005/8/colors/accent0_1" csCatId="mainScheme" phldr="1"/>
      <dgm:spPr/>
    </dgm:pt>
    <dgm:pt modelId="{34FA9B4F-F995-4126-A00C-BA81B817B7E7}">
      <dgm:prSet phldrT="[نص]" custT="1"/>
      <dgm:spPr>
        <a:xfrm>
          <a:off x="1537263" y="199173"/>
          <a:ext cx="1977181" cy="1905851"/>
        </a:xfrm>
        <a:prstGeom prst="ellipse">
          <a:avLst/>
        </a:prstGeom>
        <a:solidFill>
          <a:sysClr val="window" lastClr="FFFFFF">
            <a:alpha val="50000"/>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rtl="1"/>
          <a:r>
            <a:rPr lang="ar-IQ" sz="2400" b="1" dirty="0">
              <a:solidFill>
                <a:srgbClr val="00B050"/>
              </a:solidFill>
              <a:latin typeface="Simplified Arabic" pitchFamily="18" charset="-78"/>
              <a:ea typeface="+mn-ea"/>
              <a:cs typeface="Simplified Arabic" pitchFamily="18" charset="-78"/>
            </a:rPr>
            <a:t>التطوير</a:t>
          </a:r>
          <a:endParaRPr lang="ar-SA" sz="3300" b="1" dirty="0">
            <a:solidFill>
              <a:srgbClr val="00B050"/>
            </a:solidFill>
            <a:latin typeface="Simplified Arabic" pitchFamily="18" charset="-78"/>
            <a:ea typeface="+mn-ea"/>
            <a:cs typeface="Simplified Arabic" pitchFamily="18" charset="-78"/>
          </a:endParaRPr>
        </a:p>
      </dgm:t>
    </dgm:pt>
    <dgm:pt modelId="{B9C90213-D733-4E8E-919A-1EDD730DB67D}" type="parTrans" cxnId="{8476EF76-063D-4842-9A34-816E799CF5D6}">
      <dgm:prSet/>
      <dgm:spPr/>
      <dgm:t>
        <a:bodyPr/>
        <a:lstStyle/>
        <a:p>
          <a:pPr rtl="1"/>
          <a:endParaRPr lang="ar-SA"/>
        </a:p>
      </dgm:t>
    </dgm:pt>
    <dgm:pt modelId="{BEE3E2A6-A252-4E48-B2CC-CE5A9BD884A6}" type="sibTrans" cxnId="{8476EF76-063D-4842-9A34-816E799CF5D6}">
      <dgm:prSet/>
      <dgm:spPr/>
      <dgm:t>
        <a:bodyPr/>
        <a:lstStyle/>
        <a:p>
          <a:pPr rtl="1"/>
          <a:endParaRPr lang="ar-SA"/>
        </a:p>
      </dgm:t>
    </dgm:pt>
    <dgm:pt modelId="{BDF1D295-DC8A-4525-AF1F-FB6E37F7A991}">
      <dgm:prSet phldrT="[نص]" custT="1"/>
      <dgm:spPr>
        <a:xfrm>
          <a:off x="2030933" y="1111054"/>
          <a:ext cx="2158130" cy="1991151"/>
        </a:xfrm>
        <a:prstGeom prst="ellipse">
          <a:avLst/>
        </a:prstGeom>
        <a:solidFill>
          <a:sysClr val="window" lastClr="FFFFFF">
            <a:alpha val="50000"/>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rtl="1"/>
          <a:endParaRPr lang="ar-IQ" sz="1400" b="1" dirty="0">
            <a:solidFill>
              <a:srgbClr val="4F81BD"/>
            </a:solidFill>
            <a:latin typeface="Calibri"/>
            <a:ea typeface="+mn-ea"/>
            <a:cs typeface="Arial"/>
          </a:endParaRPr>
        </a:p>
        <a:p>
          <a:pPr rtl="1"/>
          <a:r>
            <a:rPr lang="ar-IQ" sz="2400" b="1" dirty="0">
              <a:solidFill>
                <a:srgbClr val="4F81BD"/>
              </a:solidFill>
              <a:latin typeface="Simplified Arabic" pitchFamily="18" charset="-78"/>
              <a:ea typeface="+mn-ea"/>
              <a:cs typeface="Simplified Arabic" pitchFamily="18" charset="-78"/>
            </a:rPr>
            <a:t>التواصل</a:t>
          </a:r>
          <a:r>
            <a:rPr lang="ar-IQ" sz="2700" b="1" dirty="0">
              <a:solidFill>
                <a:srgbClr val="4F81BD"/>
              </a:solidFill>
              <a:latin typeface="Calibri"/>
              <a:ea typeface="+mn-ea"/>
              <a:cs typeface="Arial"/>
            </a:rPr>
            <a:t> </a:t>
          </a:r>
          <a:endParaRPr lang="ar-SA" sz="2700" b="1" dirty="0">
            <a:solidFill>
              <a:srgbClr val="4F81BD"/>
            </a:solidFill>
            <a:latin typeface="Calibri"/>
            <a:ea typeface="+mn-ea"/>
            <a:cs typeface="Arial"/>
          </a:endParaRPr>
        </a:p>
      </dgm:t>
    </dgm:pt>
    <dgm:pt modelId="{85AF930A-A355-4E91-BB37-1899A59391AC}" type="parTrans" cxnId="{88E5E56D-1C4B-4C51-A561-74CCDDA16BA5}">
      <dgm:prSet/>
      <dgm:spPr/>
      <dgm:t>
        <a:bodyPr/>
        <a:lstStyle/>
        <a:p>
          <a:pPr rtl="1"/>
          <a:endParaRPr lang="ar-SA"/>
        </a:p>
      </dgm:t>
    </dgm:pt>
    <dgm:pt modelId="{CE106352-A555-4358-B647-5A179510FF27}" type="sibTrans" cxnId="{88E5E56D-1C4B-4C51-A561-74CCDDA16BA5}">
      <dgm:prSet/>
      <dgm:spPr/>
      <dgm:t>
        <a:bodyPr/>
        <a:lstStyle/>
        <a:p>
          <a:pPr rtl="1"/>
          <a:endParaRPr lang="ar-SA"/>
        </a:p>
      </dgm:t>
    </dgm:pt>
    <dgm:pt modelId="{0EE33AF4-7887-4816-978F-F8C97F6A87A3}">
      <dgm:prSet phldrT="[نص]" custT="1"/>
      <dgm:spPr>
        <a:xfrm>
          <a:off x="733883" y="1085851"/>
          <a:ext cx="2190328" cy="2025716"/>
        </a:xfrm>
        <a:prstGeom prst="ellipse">
          <a:avLst/>
        </a:prstGeom>
        <a:solidFill>
          <a:sysClr val="window" lastClr="FFFFFF">
            <a:alpha val="50000"/>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gm:spPr>
      <dgm:t>
        <a:bodyPr/>
        <a:lstStyle/>
        <a:p>
          <a:pPr rtl="1"/>
          <a:r>
            <a:rPr lang="ar-IQ" sz="2800" b="1">
              <a:solidFill>
                <a:srgbClr val="C0504D">
                  <a:lumMod val="75000"/>
                </a:srgbClr>
              </a:solidFill>
              <a:latin typeface="Simplified Arabic" pitchFamily="18" charset="-78"/>
              <a:ea typeface="+mn-ea"/>
              <a:cs typeface="Simplified Arabic" pitchFamily="18" charset="-78"/>
            </a:rPr>
            <a:t>النشر</a:t>
          </a:r>
          <a:endParaRPr lang="ar-SA" sz="4600" b="1">
            <a:solidFill>
              <a:srgbClr val="C0504D">
                <a:lumMod val="75000"/>
              </a:srgbClr>
            </a:solidFill>
            <a:latin typeface="Simplified Arabic" pitchFamily="18" charset="-78"/>
            <a:ea typeface="+mn-ea"/>
            <a:cs typeface="Simplified Arabic" pitchFamily="18" charset="-78"/>
          </a:endParaRPr>
        </a:p>
      </dgm:t>
    </dgm:pt>
    <dgm:pt modelId="{C4D7B3D5-9850-4D70-80BA-C257C2E32D4F}" type="parTrans" cxnId="{3CEA44E8-DD6F-49CF-9B7C-B1D329FFB97E}">
      <dgm:prSet/>
      <dgm:spPr/>
      <dgm:t>
        <a:bodyPr/>
        <a:lstStyle/>
        <a:p>
          <a:pPr rtl="1"/>
          <a:endParaRPr lang="ar-SA"/>
        </a:p>
      </dgm:t>
    </dgm:pt>
    <dgm:pt modelId="{5A112404-3792-46CF-86F8-4EFC73ED58A3}" type="sibTrans" cxnId="{3CEA44E8-DD6F-49CF-9B7C-B1D329FFB97E}">
      <dgm:prSet/>
      <dgm:spPr/>
      <dgm:t>
        <a:bodyPr/>
        <a:lstStyle/>
        <a:p>
          <a:pPr rtl="1"/>
          <a:endParaRPr lang="ar-SA"/>
        </a:p>
      </dgm:t>
    </dgm:pt>
    <dgm:pt modelId="{66DD9915-4433-4896-AE5C-484A83D22445}" type="pres">
      <dgm:prSet presAssocID="{C93C79FA-110C-4C89-8E30-E67C9A3F3B9D}" presName="compositeShape" presStyleCnt="0">
        <dgm:presLayoutVars>
          <dgm:chMax val="7"/>
          <dgm:dir/>
          <dgm:resizeHandles val="exact"/>
        </dgm:presLayoutVars>
      </dgm:prSet>
      <dgm:spPr/>
    </dgm:pt>
    <dgm:pt modelId="{376794A4-6B87-4AF6-A2DC-C7566D16E5E7}" type="pres">
      <dgm:prSet presAssocID="{34FA9B4F-F995-4126-A00C-BA81B817B7E7}" presName="circ1" presStyleLbl="vennNode1" presStyleIdx="0" presStyleCnt="3" custScaleX="113562" custScaleY="92634" custLinFactNeighborX="-8872" custLinFactNeighborY="3435"/>
      <dgm:spPr>
        <a:prstGeom prst="ellipse">
          <a:avLst/>
        </a:prstGeom>
      </dgm:spPr>
      <dgm:t>
        <a:bodyPr/>
        <a:lstStyle/>
        <a:p>
          <a:pPr rtl="1"/>
          <a:endParaRPr lang="ar-SA"/>
        </a:p>
      </dgm:t>
    </dgm:pt>
    <dgm:pt modelId="{CCAC2EBA-B92B-4E5A-A775-EC4FEB500F69}" type="pres">
      <dgm:prSet presAssocID="{34FA9B4F-F995-4126-A00C-BA81B817B7E7}" presName="circ1Tx" presStyleLbl="revTx" presStyleIdx="0" presStyleCnt="0">
        <dgm:presLayoutVars>
          <dgm:chMax val="0"/>
          <dgm:chPref val="0"/>
          <dgm:bulletEnabled val="1"/>
        </dgm:presLayoutVars>
      </dgm:prSet>
      <dgm:spPr/>
      <dgm:t>
        <a:bodyPr/>
        <a:lstStyle/>
        <a:p>
          <a:pPr rtl="1"/>
          <a:endParaRPr lang="ar-SA"/>
        </a:p>
      </dgm:t>
    </dgm:pt>
    <dgm:pt modelId="{DAB088ED-3043-4DBF-A310-159C7792B16D}" type="pres">
      <dgm:prSet presAssocID="{BDF1D295-DC8A-4525-AF1F-FB6E37F7A991}" presName="circ2" presStyleLbl="vennNode1" presStyleIdx="1" presStyleCnt="3" custScaleX="127126" custScaleY="96780" custLinFactNeighborX="-16563" custLinFactNeighborY="-10734"/>
      <dgm:spPr>
        <a:prstGeom prst="ellipse">
          <a:avLst/>
        </a:prstGeom>
      </dgm:spPr>
      <dgm:t>
        <a:bodyPr/>
        <a:lstStyle/>
        <a:p>
          <a:pPr rtl="1"/>
          <a:endParaRPr lang="ar-SA"/>
        </a:p>
      </dgm:t>
    </dgm:pt>
    <dgm:pt modelId="{1E694001-D12B-4B7E-A14E-89761DB51606}" type="pres">
      <dgm:prSet presAssocID="{BDF1D295-DC8A-4525-AF1F-FB6E37F7A991}" presName="circ2Tx" presStyleLbl="revTx" presStyleIdx="0" presStyleCnt="0">
        <dgm:presLayoutVars>
          <dgm:chMax val="0"/>
          <dgm:chPref val="0"/>
          <dgm:bulletEnabled val="1"/>
        </dgm:presLayoutVars>
      </dgm:prSet>
      <dgm:spPr/>
      <dgm:t>
        <a:bodyPr/>
        <a:lstStyle/>
        <a:p>
          <a:pPr rtl="1"/>
          <a:endParaRPr lang="ar-SA"/>
        </a:p>
      </dgm:t>
    </dgm:pt>
    <dgm:pt modelId="{0BE21960-41DF-481A-8BAD-021691D170AE}" type="pres">
      <dgm:prSet presAssocID="{0EE33AF4-7887-4816-978F-F8C97F6A87A3}" presName="circ3" presStyleLbl="vennNode1" presStyleIdx="2" presStyleCnt="3" custScaleX="144177" custScaleY="98460" custLinFactNeighborX="-6657" custLinFactNeighborY="-11119"/>
      <dgm:spPr>
        <a:prstGeom prst="ellipse">
          <a:avLst/>
        </a:prstGeom>
      </dgm:spPr>
      <dgm:t>
        <a:bodyPr/>
        <a:lstStyle/>
        <a:p>
          <a:pPr rtl="1"/>
          <a:endParaRPr lang="ar-SA"/>
        </a:p>
      </dgm:t>
    </dgm:pt>
    <dgm:pt modelId="{8080FBA1-07CD-4CDC-85AC-B63437267DE7}" type="pres">
      <dgm:prSet presAssocID="{0EE33AF4-7887-4816-978F-F8C97F6A87A3}" presName="circ3Tx" presStyleLbl="revTx" presStyleIdx="0" presStyleCnt="0">
        <dgm:presLayoutVars>
          <dgm:chMax val="0"/>
          <dgm:chPref val="0"/>
          <dgm:bulletEnabled val="1"/>
        </dgm:presLayoutVars>
      </dgm:prSet>
      <dgm:spPr/>
      <dgm:t>
        <a:bodyPr/>
        <a:lstStyle/>
        <a:p>
          <a:pPr rtl="1"/>
          <a:endParaRPr lang="ar-SA"/>
        </a:p>
      </dgm:t>
    </dgm:pt>
  </dgm:ptLst>
  <dgm:cxnLst>
    <dgm:cxn modelId="{C38F1555-9341-40B2-8CDC-C4B65D598747}" type="presOf" srcId="{0EE33AF4-7887-4816-978F-F8C97F6A87A3}" destId="{0BE21960-41DF-481A-8BAD-021691D170AE}" srcOrd="0" destOrd="0" presId="urn:microsoft.com/office/officeart/2005/8/layout/venn1"/>
    <dgm:cxn modelId="{8476EF76-063D-4842-9A34-816E799CF5D6}" srcId="{C93C79FA-110C-4C89-8E30-E67C9A3F3B9D}" destId="{34FA9B4F-F995-4126-A00C-BA81B817B7E7}" srcOrd="0" destOrd="0" parTransId="{B9C90213-D733-4E8E-919A-1EDD730DB67D}" sibTransId="{BEE3E2A6-A252-4E48-B2CC-CE5A9BD884A6}"/>
    <dgm:cxn modelId="{04A6F3FA-BBA3-4F85-AF72-87928E933823}" type="presOf" srcId="{34FA9B4F-F995-4126-A00C-BA81B817B7E7}" destId="{CCAC2EBA-B92B-4E5A-A775-EC4FEB500F69}" srcOrd="1" destOrd="0" presId="urn:microsoft.com/office/officeart/2005/8/layout/venn1"/>
    <dgm:cxn modelId="{64088160-FFBC-4616-A0B7-FFCCCEBA2EED}" type="presOf" srcId="{BDF1D295-DC8A-4525-AF1F-FB6E37F7A991}" destId="{DAB088ED-3043-4DBF-A310-159C7792B16D}" srcOrd="0" destOrd="0" presId="urn:microsoft.com/office/officeart/2005/8/layout/venn1"/>
    <dgm:cxn modelId="{5FFC215D-F018-4E4A-9EB1-C9A243288091}" type="presOf" srcId="{C93C79FA-110C-4C89-8E30-E67C9A3F3B9D}" destId="{66DD9915-4433-4896-AE5C-484A83D22445}" srcOrd="0" destOrd="0" presId="urn:microsoft.com/office/officeart/2005/8/layout/venn1"/>
    <dgm:cxn modelId="{62E90406-B327-42C5-BE8D-C46F207AE749}" type="presOf" srcId="{0EE33AF4-7887-4816-978F-F8C97F6A87A3}" destId="{8080FBA1-07CD-4CDC-85AC-B63437267DE7}" srcOrd="1" destOrd="0" presId="urn:microsoft.com/office/officeart/2005/8/layout/venn1"/>
    <dgm:cxn modelId="{451D732A-DA3B-4AB6-BE27-9723EAE3B698}" type="presOf" srcId="{34FA9B4F-F995-4126-A00C-BA81B817B7E7}" destId="{376794A4-6B87-4AF6-A2DC-C7566D16E5E7}" srcOrd="0" destOrd="0" presId="urn:microsoft.com/office/officeart/2005/8/layout/venn1"/>
    <dgm:cxn modelId="{6CC0EFAF-9324-4DDE-8F6A-071CD2E0BEF3}" type="presOf" srcId="{BDF1D295-DC8A-4525-AF1F-FB6E37F7A991}" destId="{1E694001-D12B-4B7E-A14E-89761DB51606}" srcOrd="1" destOrd="0" presId="urn:microsoft.com/office/officeart/2005/8/layout/venn1"/>
    <dgm:cxn modelId="{3CEA44E8-DD6F-49CF-9B7C-B1D329FFB97E}" srcId="{C93C79FA-110C-4C89-8E30-E67C9A3F3B9D}" destId="{0EE33AF4-7887-4816-978F-F8C97F6A87A3}" srcOrd="2" destOrd="0" parTransId="{C4D7B3D5-9850-4D70-80BA-C257C2E32D4F}" sibTransId="{5A112404-3792-46CF-86F8-4EFC73ED58A3}"/>
    <dgm:cxn modelId="{88E5E56D-1C4B-4C51-A561-74CCDDA16BA5}" srcId="{C93C79FA-110C-4C89-8E30-E67C9A3F3B9D}" destId="{BDF1D295-DC8A-4525-AF1F-FB6E37F7A991}" srcOrd="1" destOrd="0" parTransId="{85AF930A-A355-4E91-BB37-1899A59391AC}" sibTransId="{CE106352-A555-4358-B647-5A179510FF27}"/>
    <dgm:cxn modelId="{925B9B24-03DD-4AF1-8156-29ACACF8D161}" type="presParOf" srcId="{66DD9915-4433-4896-AE5C-484A83D22445}" destId="{376794A4-6B87-4AF6-A2DC-C7566D16E5E7}" srcOrd="0" destOrd="0" presId="urn:microsoft.com/office/officeart/2005/8/layout/venn1"/>
    <dgm:cxn modelId="{9F4114DA-80F3-45BD-B4F5-683922A2AA96}" type="presParOf" srcId="{66DD9915-4433-4896-AE5C-484A83D22445}" destId="{CCAC2EBA-B92B-4E5A-A775-EC4FEB500F69}" srcOrd="1" destOrd="0" presId="urn:microsoft.com/office/officeart/2005/8/layout/venn1"/>
    <dgm:cxn modelId="{3179101B-A7EA-444A-814C-E1DAB902F55F}" type="presParOf" srcId="{66DD9915-4433-4896-AE5C-484A83D22445}" destId="{DAB088ED-3043-4DBF-A310-159C7792B16D}" srcOrd="2" destOrd="0" presId="urn:microsoft.com/office/officeart/2005/8/layout/venn1"/>
    <dgm:cxn modelId="{948E7E00-DA6B-4E35-9B64-781D93700FF8}" type="presParOf" srcId="{66DD9915-4433-4896-AE5C-484A83D22445}" destId="{1E694001-D12B-4B7E-A14E-89761DB51606}" srcOrd="3" destOrd="0" presId="urn:microsoft.com/office/officeart/2005/8/layout/venn1"/>
    <dgm:cxn modelId="{89CDBA9B-8066-4E17-A41F-6C4CFD1593F1}" type="presParOf" srcId="{66DD9915-4433-4896-AE5C-484A83D22445}" destId="{0BE21960-41DF-481A-8BAD-021691D170AE}" srcOrd="4" destOrd="0" presId="urn:microsoft.com/office/officeart/2005/8/layout/venn1"/>
    <dgm:cxn modelId="{40B98E0F-2C84-43B9-A876-B2ECEE716218}" type="presParOf" srcId="{66DD9915-4433-4896-AE5C-484A83D22445}" destId="{8080FBA1-07CD-4CDC-85AC-B63437267DE7}" srcOrd="5" destOrd="0" presId="urn:microsoft.com/office/officeart/2005/8/layout/venn1"/>
  </dgm:cxnLst>
  <dgm:bg>
    <a:noFill/>
  </dgm:bg>
  <dgm:whole>
    <a:ln w="57150">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27DA9F-F0BF-4B91-986B-8A882C678068}">
      <dsp:nvSpPr>
        <dsp:cNvPr id="0" name=""/>
        <dsp:cNvSpPr/>
      </dsp:nvSpPr>
      <dsp:spPr>
        <a:xfrm>
          <a:off x="2415464" y="1665126"/>
          <a:ext cx="1273968" cy="1273968"/>
        </a:xfrm>
        <a:prstGeom prst="ellipse">
          <a:avLst/>
        </a:prstGeom>
        <a:solidFill>
          <a:srgbClr val="92D050"/>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IQ" sz="2100" b="1" kern="1200">
              <a:solidFill>
                <a:sysClr val="windowText" lastClr="000000">
                  <a:hueOff val="0"/>
                  <a:satOff val="0"/>
                  <a:lumOff val="0"/>
                  <a:alphaOff val="0"/>
                </a:sysClr>
              </a:solidFill>
              <a:latin typeface="Calibri"/>
              <a:ea typeface="+mn-ea"/>
              <a:cs typeface="Arial"/>
            </a:rPr>
            <a:t>مداخل إدارة الموهبة</a:t>
          </a:r>
          <a:endParaRPr lang="ar-SA" sz="2100" b="1" kern="1200">
            <a:solidFill>
              <a:sysClr val="windowText" lastClr="000000">
                <a:hueOff val="0"/>
                <a:satOff val="0"/>
                <a:lumOff val="0"/>
                <a:alphaOff val="0"/>
              </a:sysClr>
            </a:solidFill>
            <a:latin typeface="Calibri"/>
            <a:ea typeface="+mn-ea"/>
            <a:cs typeface="Arial"/>
          </a:endParaRPr>
        </a:p>
      </dsp:txBody>
      <dsp:txXfrm>
        <a:off x="2602032" y="1851694"/>
        <a:ext cx="900832" cy="900832"/>
      </dsp:txXfrm>
    </dsp:sp>
    <dsp:sp modelId="{BBF73FA9-8480-46DF-AA8B-E06B0FE39A18}">
      <dsp:nvSpPr>
        <dsp:cNvPr id="0" name=""/>
        <dsp:cNvSpPr/>
      </dsp:nvSpPr>
      <dsp:spPr>
        <a:xfrm rot="16200000">
          <a:off x="2893463" y="1157579"/>
          <a:ext cx="317970" cy="433149"/>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SA" sz="1700" b="1" kern="1200">
            <a:solidFill>
              <a:sysClr val="windowText" lastClr="000000">
                <a:hueOff val="0"/>
                <a:satOff val="0"/>
                <a:lumOff val="0"/>
                <a:alphaOff val="0"/>
              </a:sysClr>
            </a:solidFill>
            <a:latin typeface="Calibri"/>
            <a:ea typeface="+mn-ea"/>
            <a:cs typeface="Arial"/>
          </a:endParaRPr>
        </a:p>
      </dsp:txBody>
      <dsp:txXfrm>
        <a:off x="2941159" y="1291905"/>
        <a:ext cx="222579" cy="259889"/>
      </dsp:txXfrm>
    </dsp:sp>
    <dsp:sp modelId="{CAE5BDA8-327F-4EF5-8990-8E1D2B87D306}">
      <dsp:nvSpPr>
        <dsp:cNvPr id="0" name=""/>
        <dsp:cNvSpPr/>
      </dsp:nvSpPr>
      <dsp:spPr>
        <a:xfrm>
          <a:off x="2529032" y="99815"/>
          <a:ext cx="1046831" cy="965367"/>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IQ" sz="1200" b="1" kern="1200">
              <a:solidFill>
                <a:sysClr val="windowText" lastClr="000000">
                  <a:hueOff val="0"/>
                  <a:satOff val="0"/>
                  <a:lumOff val="0"/>
                  <a:alphaOff val="0"/>
                </a:sysClr>
              </a:solidFill>
              <a:latin typeface="Calibri"/>
              <a:ea typeface="+mn-ea"/>
              <a:cs typeface="Arial"/>
            </a:rPr>
            <a:t>العملياتي</a:t>
          </a:r>
          <a:endParaRPr lang="ar-SA" sz="1000" b="1" kern="1200">
            <a:solidFill>
              <a:sysClr val="windowText" lastClr="000000">
                <a:hueOff val="0"/>
                <a:satOff val="0"/>
                <a:lumOff val="0"/>
                <a:alphaOff val="0"/>
              </a:sysClr>
            </a:solidFill>
            <a:latin typeface="Calibri"/>
            <a:ea typeface="+mn-ea"/>
            <a:cs typeface="Arial"/>
          </a:endParaRPr>
        </a:p>
      </dsp:txBody>
      <dsp:txXfrm>
        <a:off x="2682337" y="241190"/>
        <a:ext cx="740221" cy="682617"/>
      </dsp:txXfrm>
    </dsp:sp>
    <dsp:sp modelId="{C798DDA4-2A7F-41C7-9A11-641E00ECB3B5}">
      <dsp:nvSpPr>
        <dsp:cNvPr id="0" name=""/>
        <dsp:cNvSpPr/>
      </dsp:nvSpPr>
      <dsp:spPr>
        <a:xfrm rot="19285714">
          <a:off x="3613199" y="1522245"/>
          <a:ext cx="291186" cy="433149"/>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SA" sz="1700" b="1" kern="1200">
            <a:solidFill>
              <a:srgbClr val="FF0000"/>
            </a:solidFill>
            <a:latin typeface="Calibri"/>
            <a:ea typeface="+mn-ea"/>
            <a:cs typeface="Arial"/>
          </a:endParaRPr>
        </a:p>
      </dsp:txBody>
      <dsp:txXfrm>
        <a:off x="3622728" y="1636108"/>
        <a:ext cx="203830" cy="259889"/>
      </dsp:txXfrm>
    </dsp:sp>
    <dsp:sp modelId="{77034733-E459-4D3E-A4A6-E0F021378F86}">
      <dsp:nvSpPr>
        <dsp:cNvPr id="0" name=""/>
        <dsp:cNvSpPr/>
      </dsp:nvSpPr>
      <dsp:spPr>
        <a:xfrm>
          <a:off x="3865734" y="693446"/>
          <a:ext cx="1062321" cy="1073007"/>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IQ" sz="1200" b="1" kern="1200">
              <a:solidFill>
                <a:sysClr val="windowText" lastClr="000000">
                  <a:hueOff val="0"/>
                  <a:satOff val="0"/>
                  <a:lumOff val="0"/>
                  <a:alphaOff val="0"/>
                </a:sysClr>
              </a:solidFill>
              <a:latin typeface="Calibri"/>
              <a:ea typeface="+mn-ea"/>
              <a:cs typeface="Arial"/>
            </a:rPr>
            <a:t>الثقافي</a:t>
          </a:r>
          <a:endParaRPr lang="ar-SA" sz="1100" b="1" kern="1200">
            <a:solidFill>
              <a:sysClr val="windowText" lastClr="000000">
                <a:hueOff val="0"/>
                <a:satOff val="0"/>
                <a:lumOff val="0"/>
                <a:alphaOff val="0"/>
              </a:sysClr>
            </a:solidFill>
            <a:latin typeface="Calibri"/>
            <a:ea typeface="+mn-ea"/>
            <a:cs typeface="Arial"/>
          </a:endParaRPr>
        </a:p>
      </dsp:txBody>
      <dsp:txXfrm>
        <a:off x="4021307" y="850584"/>
        <a:ext cx="751175" cy="758731"/>
      </dsp:txXfrm>
    </dsp:sp>
    <dsp:sp modelId="{846A9407-0247-4C7D-98E6-C9F0C958E061}">
      <dsp:nvSpPr>
        <dsp:cNvPr id="0" name=""/>
        <dsp:cNvSpPr/>
      </dsp:nvSpPr>
      <dsp:spPr>
        <a:xfrm rot="771429">
          <a:off x="3789423" y="2287491"/>
          <a:ext cx="295704" cy="433149"/>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SA" sz="1700" b="1" kern="1200">
            <a:solidFill>
              <a:sysClr val="windowText" lastClr="000000">
                <a:hueOff val="0"/>
                <a:satOff val="0"/>
                <a:lumOff val="0"/>
                <a:alphaOff val="0"/>
              </a:sysClr>
            </a:solidFill>
            <a:latin typeface="Calibri"/>
            <a:ea typeface="+mn-ea"/>
            <a:cs typeface="Arial"/>
          </a:endParaRPr>
        </a:p>
      </dsp:txBody>
      <dsp:txXfrm>
        <a:off x="3790535" y="2364251"/>
        <a:ext cx="206993" cy="259889"/>
      </dsp:txXfrm>
    </dsp:sp>
    <dsp:sp modelId="{85F50C53-EAC6-4474-843F-E60ABAFECF31}">
      <dsp:nvSpPr>
        <dsp:cNvPr id="0" name=""/>
        <dsp:cNvSpPr/>
      </dsp:nvSpPr>
      <dsp:spPr>
        <a:xfrm>
          <a:off x="4204836" y="2148422"/>
          <a:ext cx="1048218" cy="1072675"/>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IQ" sz="1700" b="1" kern="1200">
              <a:solidFill>
                <a:sysClr val="windowText" lastClr="000000">
                  <a:hueOff val="0"/>
                  <a:satOff val="0"/>
                  <a:lumOff val="0"/>
                  <a:alphaOff val="0"/>
                </a:sysClr>
              </a:solidFill>
              <a:latin typeface="Calibri"/>
              <a:ea typeface="+mn-ea"/>
              <a:cs typeface="Arial"/>
            </a:rPr>
            <a:t>تخطيط الموارد البشرية</a:t>
          </a:r>
          <a:endParaRPr lang="ar-SA" sz="1700" b="1" kern="1200">
            <a:solidFill>
              <a:sysClr val="windowText" lastClr="000000">
                <a:hueOff val="0"/>
                <a:satOff val="0"/>
                <a:lumOff val="0"/>
                <a:alphaOff val="0"/>
              </a:sysClr>
            </a:solidFill>
            <a:latin typeface="Calibri"/>
            <a:ea typeface="+mn-ea"/>
            <a:cs typeface="Arial"/>
          </a:endParaRPr>
        </a:p>
      </dsp:txBody>
      <dsp:txXfrm>
        <a:off x="4358344" y="2305512"/>
        <a:ext cx="741202" cy="758495"/>
      </dsp:txXfrm>
    </dsp:sp>
    <dsp:sp modelId="{86179C05-263E-47B7-AF1D-9BBDD2618ABD}">
      <dsp:nvSpPr>
        <dsp:cNvPr id="0" name=""/>
        <dsp:cNvSpPr/>
      </dsp:nvSpPr>
      <dsp:spPr>
        <a:xfrm rot="3857143">
          <a:off x="3294276" y="2936111"/>
          <a:ext cx="335575" cy="433149"/>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SA" sz="1700" b="1" kern="1200">
            <a:solidFill>
              <a:sysClr val="windowText" lastClr="000000">
                <a:hueOff val="0"/>
                <a:satOff val="0"/>
                <a:lumOff val="0"/>
                <a:alphaOff val="0"/>
              </a:sysClr>
            </a:solidFill>
            <a:latin typeface="Calibri"/>
            <a:ea typeface="+mn-ea"/>
            <a:cs typeface="Arial"/>
          </a:endParaRPr>
        </a:p>
      </dsp:txBody>
      <dsp:txXfrm>
        <a:off x="3322772" y="2977390"/>
        <a:ext cx="234903" cy="259889"/>
      </dsp:txXfrm>
    </dsp:sp>
    <dsp:sp modelId="{F484FA0A-66EA-430A-9B33-B8CE952F0F42}">
      <dsp:nvSpPr>
        <dsp:cNvPr id="0" name=""/>
        <dsp:cNvSpPr/>
      </dsp:nvSpPr>
      <dsp:spPr>
        <a:xfrm>
          <a:off x="3290290" y="3412909"/>
          <a:ext cx="1016539" cy="877035"/>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IQ" sz="1700" b="1" kern="1200">
              <a:solidFill>
                <a:sysClr val="windowText" lastClr="000000">
                  <a:hueOff val="0"/>
                  <a:satOff val="0"/>
                  <a:lumOff val="0"/>
                  <a:alphaOff val="0"/>
                </a:sysClr>
              </a:solidFill>
              <a:latin typeface="Calibri"/>
              <a:ea typeface="+mn-ea"/>
              <a:cs typeface="Arial"/>
            </a:rPr>
            <a:t>التنافسي</a:t>
          </a:r>
          <a:endParaRPr lang="ar-SA" sz="1700" b="1" kern="1200">
            <a:solidFill>
              <a:sysClr val="windowText" lastClr="000000">
                <a:hueOff val="0"/>
                <a:satOff val="0"/>
                <a:lumOff val="0"/>
                <a:alphaOff val="0"/>
              </a:sysClr>
            </a:solidFill>
            <a:latin typeface="Calibri"/>
            <a:ea typeface="+mn-ea"/>
            <a:cs typeface="Arial"/>
          </a:endParaRPr>
        </a:p>
      </dsp:txBody>
      <dsp:txXfrm>
        <a:off x="3439159" y="3541348"/>
        <a:ext cx="718801" cy="620157"/>
      </dsp:txXfrm>
    </dsp:sp>
    <dsp:sp modelId="{3ED2856E-B014-4A6A-91DB-853F5B8B3FFA}">
      <dsp:nvSpPr>
        <dsp:cNvPr id="0" name=""/>
        <dsp:cNvSpPr/>
      </dsp:nvSpPr>
      <dsp:spPr>
        <a:xfrm rot="6942857">
          <a:off x="2487127" y="2925007"/>
          <a:ext cx="322106" cy="433149"/>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SA" sz="1700" b="1" kern="1200">
            <a:solidFill>
              <a:sysClr val="windowText" lastClr="000000">
                <a:hueOff val="0"/>
                <a:satOff val="0"/>
                <a:lumOff val="0"/>
                <a:alphaOff val="0"/>
              </a:sysClr>
            </a:solidFill>
            <a:latin typeface="Calibri"/>
            <a:ea typeface="+mn-ea"/>
            <a:cs typeface="Arial"/>
          </a:endParaRPr>
        </a:p>
      </dsp:txBody>
      <dsp:txXfrm rot="10800000">
        <a:off x="2556407" y="2968106"/>
        <a:ext cx="225474" cy="259889"/>
      </dsp:txXfrm>
    </dsp:sp>
    <dsp:sp modelId="{378BDC66-884B-4D01-8DE0-C5758C8B0201}">
      <dsp:nvSpPr>
        <dsp:cNvPr id="0" name=""/>
        <dsp:cNvSpPr/>
      </dsp:nvSpPr>
      <dsp:spPr>
        <a:xfrm>
          <a:off x="1799850" y="3383070"/>
          <a:ext cx="1012973" cy="936714"/>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IQ" sz="1700" b="1" kern="1200">
              <a:solidFill>
                <a:sysClr val="windowText" lastClr="000000">
                  <a:hueOff val="0"/>
                  <a:satOff val="0"/>
                  <a:lumOff val="0"/>
                  <a:alphaOff val="0"/>
                </a:sysClr>
              </a:solidFill>
              <a:latin typeface="Calibri"/>
              <a:ea typeface="+mn-ea"/>
              <a:cs typeface="Arial"/>
            </a:rPr>
            <a:t>التطويري</a:t>
          </a:r>
          <a:endParaRPr lang="ar-SA" sz="1700" b="1" kern="1200">
            <a:solidFill>
              <a:sysClr val="windowText" lastClr="000000">
                <a:hueOff val="0"/>
                <a:satOff val="0"/>
                <a:lumOff val="0"/>
                <a:alphaOff val="0"/>
              </a:sysClr>
            </a:solidFill>
            <a:latin typeface="Calibri"/>
            <a:ea typeface="+mn-ea"/>
            <a:cs typeface="Arial"/>
          </a:endParaRPr>
        </a:p>
      </dsp:txBody>
      <dsp:txXfrm>
        <a:off x="1948196" y="3520249"/>
        <a:ext cx="716281" cy="662356"/>
      </dsp:txXfrm>
    </dsp:sp>
    <dsp:sp modelId="{7D8636EC-E64F-4CAA-8BAF-BA1B7690815E}">
      <dsp:nvSpPr>
        <dsp:cNvPr id="0" name=""/>
        <dsp:cNvSpPr/>
      </dsp:nvSpPr>
      <dsp:spPr>
        <a:xfrm rot="10028571">
          <a:off x="2022810" y="2287047"/>
          <a:ext cx="293519" cy="433149"/>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SA" sz="1700" b="1" kern="1200">
            <a:solidFill>
              <a:sysClr val="windowText" lastClr="000000">
                <a:hueOff val="0"/>
                <a:satOff val="0"/>
                <a:lumOff val="0"/>
                <a:alphaOff val="0"/>
              </a:sysClr>
            </a:solidFill>
            <a:latin typeface="Calibri"/>
            <a:ea typeface="+mn-ea"/>
            <a:cs typeface="Arial"/>
          </a:endParaRPr>
        </a:p>
      </dsp:txBody>
      <dsp:txXfrm rot="10800000">
        <a:off x="2109762" y="2363880"/>
        <a:ext cx="205463" cy="259889"/>
      </dsp:txXfrm>
    </dsp:sp>
    <dsp:sp modelId="{3E8C9750-EDD5-4A78-9CE2-053DA879F35D}">
      <dsp:nvSpPr>
        <dsp:cNvPr id="0" name=""/>
        <dsp:cNvSpPr/>
      </dsp:nvSpPr>
      <dsp:spPr>
        <a:xfrm>
          <a:off x="842944" y="2221069"/>
          <a:ext cx="1066013" cy="927381"/>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IQ" sz="1700" b="1" kern="1200">
              <a:solidFill>
                <a:sysClr val="windowText" lastClr="000000">
                  <a:hueOff val="0"/>
                  <a:satOff val="0"/>
                  <a:lumOff val="0"/>
                  <a:alphaOff val="0"/>
                </a:sysClr>
              </a:solidFill>
              <a:latin typeface="Calibri"/>
              <a:ea typeface="+mn-ea"/>
              <a:cs typeface="Arial"/>
            </a:rPr>
            <a:t>إدارة التغيير</a:t>
          </a:r>
          <a:endParaRPr lang="ar-SA" sz="1700" b="1" kern="1200">
            <a:solidFill>
              <a:sysClr val="windowText" lastClr="000000">
                <a:hueOff val="0"/>
                <a:satOff val="0"/>
                <a:lumOff val="0"/>
                <a:alphaOff val="0"/>
              </a:sysClr>
            </a:solidFill>
            <a:latin typeface="Calibri"/>
            <a:ea typeface="+mn-ea"/>
            <a:cs typeface="Arial"/>
          </a:endParaRPr>
        </a:p>
      </dsp:txBody>
      <dsp:txXfrm>
        <a:off x="999058" y="2356881"/>
        <a:ext cx="753785" cy="655757"/>
      </dsp:txXfrm>
    </dsp:sp>
    <dsp:sp modelId="{9A139F8A-2EBB-4807-A2A5-D28248B4F9B3}">
      <dsp:nvSpPr>
        <dsp:cNvPr id="0" name=""/>
        <dsp:cNvSpPr/>
      </dsp:nvSpPr>
      <dsp:spPr>
        <a:xfrm rot="13114286">
          <a:off x="2207481" y="1525517"/>
          <a:ext cx="285452" cy="433149"/>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SA" sz="1700" b="1" kern="1200">
            <a:solidFill>
              <a:sysClr val="windowText" lastClr="000000">
                <a:hueOff val="0"/>
                <a:satOff val="0"/>
                <a:lumOff val="0"/>
                <a:alphaOff val="0"/>
              </a:sysClr>
            </a:solidFill>
            <a:latin typeface="Calibri"/>
            <a:ea typeface="+mn-ea"/>
            <a:cs typeface="Arial"/>
          </a:endParaRPr>
        </a:p>
      </dsp:txBody>
      <dsp:txXfrm rot="10800000">
        <a:off x="2283775" y="1638844"/>
        <a:ext cx="199816" cy="259889"/>
      </dsp:txXfrm>
    </dsp:sp>
    <dsp:sp modelId="{C13D0949-3DD6-4104-9F78-F04908C540DB}">
      <dsp:nvSpPr>
        <dsp:cNvPr id="0" name=""/>
        <dsp:cNvSpPr/>
      </dsp:nvSpPr>
      <dsp:spPr>
        <a:xfrm>
          <a:off x="1128444" y="730566"/>
          <a:ext cx="1159115" cy="998767"/>
        </a:xfrm>
        <a:prstGeom prst="ellipse">
          <a:avLst/>
        </a:prstGeom>
        <a:solidFill>
          <a:sysClr val="window" lastClr="FFFFFF">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rtl="1">
            <a:lnSpc>
              <a:spcPct val="90000"/>
            </a:lnSpc>
            <a:spcBef>
              <a:spcPct val="0"/>
            </a:spcBef>
            <a:spcAft>
              <a:spcPct val="35000"/>
            </a:spcAft>
          </a:pPr>
          <a:r>
            <a:rPr lang="ar-IQ" sz="1050" b="1" kern="1200">
              <a:solidFill>
                <a:sysClr val="windowText" lastClr="000000">
                  <a:hueOff val="0"/>
                  <a:satOff val="0"/>
                  <a:lumOff val="0"/>
                  <a:alphaOff val="0"/>
                </a:sysClr>
              </a:solidFill>
              <a:latin typeface="Calibri"/>
              <a:ea typeface="+mn-ea"/>
              <a:cs typeface="Arial"/>
            </a:rPr>
            <a:t>الاستراتيجي</a:t>
          </a:r>
          <a:endParaRPr lang="ar-SA" sz="900" b="1" kern="1200">
            <a:solidFill>
              <a:sysClr val="windowText" lastClr="000000">
                <a:hueOff val="0"/>
                <a:satOff val="0"/>
                <a:lumOff val="0"/>
                <a:alphaOff val="0"/>
              </a:sysClr>
            </a:solidFill>
            <a:latin typeface="Calibri"/>
            <a:ea typeface="+mn-ea"/>
            <a:cs typeface="Arial"/>
          </a:endParaRPr>
        </a:p>
      </dsp:txBody>
      <dsp:txXfrm>
        <a:off x="1298192" y="876832"/>
        <a:ext cx="819619" cy="7062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6794A4-6B87-4AF6-A2DC-C7566D16E5E7}">
      <dsp:nvSpPr>
        <dsp:cNvPr id="0" name=""/>
        <dsp:cNvSpPr/>
      </dsp:nvSpPr>
      <dsp:spPr>
        <a:xfrm>
          <a:off x="1617957" y="153283"/>
          <a:ext cx="1658642" cy="1352976"/>
        </a:xfrm>
        <a:prstGeom prst="ellipse">
          <a:avLst/>
        </a:prstGeom>
        <a:solidFill>
          <a:sysClr val="window" lastClr="FFFFFF">
            <a:alpha val="50000"/>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r>
            <a:rPr lang="ar-IQ" sz="2400" b="1" kern="1200" dirty="0">
              <a:solidFill>
                <a:srgbClr val="00B050"/>
              </a:solidFill>
              <a:latin typeface="Simplified Arabic" pitchFamily="18" charset="-78"/>
              <a:ea typeface="+mn-ea"/>
              <a:cs typeface="Simplified Arabic" pitchFamily="18" charset="-78"/>
            </a:rPr>
            <a:t>التطوير</a:t>
          </a:r>
          <a:endParaRPr lang="ar-SA" sz="3300" b="1" kern="1200" dirty="0">
            <a:solidFill>
              <a:srgbClr val="00B050"/>
            </a:solidFill>
            <a:latin typeface="Simplified Arabic" pitchFamily="18" charset="-78"/>
            <a:ea typeface="+mn-ea"/>
            <a:cs typeface="Simplified Arabic" pitchFamily="18" charset="-78"/>
          </a:endParaRPr>
        </a:p>
      </dsp:txBody>
      <dsp:txXfrm>
        <a:off x="2017239" y="479216"/>
        <a:ext cx="860080" cy="430515"/>
      </dsp:txXfrm>
    </dsp:sp>
    <dsp:sp modelId="{DAB088ED-3043-4DBF-A310-159C7792B16D}">
      <dsp:nvSpPr>
        <dsp:cNvPr id="0" name=""/>
        <dsp:cNvSpPr/>
      </dsp:nvSpPr>
      <dsp:spPr>
        <a:xfrm>
          <a:off x="1933589" y="828910"/>
          <a:ext cx="1856753" cy="1413531"/>
        </a:xfrm>
        <a:prstGeom prst="ellipse">
          <a:avLst/>
        </a:prstGeom>
        <a:solidFill>
          <a:sysClr val="window" lastClr="FFFFFF">
            <a:alpha val="50000"/>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IQ" sz="1400" b="1" kern="1200" dirty="0">
            <a:solidFill>
              <a:srgbClr val="4F81BD"/>
            </a:solidFill>
            <a:latin typeface="Calibri"/>
            <a:ea typeface="+mn-ea"/>
            <a:cs typeface="Arial"/>
          </a:endParaRPr>
        </a:p>
        <a:p>
          <a:pPr lvl="0" algn="ctr" defTabSz="622300" rtl="1">
            <a:lnSpc>
              <a:spcPct val="90000"/>
            </a:lnSpc>
            <a:spcBef>
              <a:spcPct val="0"/>
            </a:spcBef>
            <a:spcAft>
              <a:spcPct val="35000"/>
            </a:spcAft>
          </a:pPr>
          <a:r>
            <a:rPr lang="ar-IQ" sz="2400" b="1" kern="1200" dirty="0">
              <a:solidFill>
                <a:srgbClr val="4F81BD"/>
              </a:solidFill>
              <a:latin typeface="Simplified Arabic" pitchFamily="18" charset="-78"/>
              <a:ea typeface="+mn-ea"/>
              <a:cs typeface="Simplified Arabic" pitchFamily="18" charset="-78"/>
            </a:rPr>
            <a:t>التواصل</a:t>
          </a:r>
          <a:r>
            <a:rPr lang="ar-IQ" sz="2700" b="1" kern="1200" dirty="0">
              <a:solidFill>
                <a:srgbClr val="4F81BD"/>
              </a:solidFill>
              <a:latin typeface="Calibri"/>
              <a:ea typeface="+mn-ea"/>
              <a:cs typeface="Arial"/>
            </a:rPr>
            <a:t> </a:t>
          </a:r>
          <a:endParaRPr lang="ar-SA" sz="2700" b="1" kern="1200" dirty="0">
            <a:solidFill>
              <a:srgbClr val="4F81BD"/>
            </a:solidFill>
            <a:latin typeface="Calibri"/>
            <a:ea typeface="+mn-ea"/>
            <a:cs typeface="Arial"/>
          </a:endParaRPr>
        </a:p>
      </dsp:txBody>
      <dsp:txXfrm>
        <a:off x="2664595" y="1307926"/>
        <a:ext cx="787754" cy="549734"/>
      </dsp:txXfrm>
    </dsp:sp>
    <dsp:sp modelId="{0BE21960-41DF-481A-8BAD-021691D170AE}">
      <dsp:nvSpPr>
        <dsp:cNvPr id="0" name=""/>
        <dsp:cNvSpPr/>
      </dsp:nvSpPr>
      <dsp:spPr>
        <a:xfrm>
          <a:off x="899714" y="811018"/>
          <a:ext cx="2105793" cy="1438068"/>
        </a:xfrm>
        <a:prstGeom prst="ellipse">
          <a:avLst/>
        </a:prstGeom>
        <a:solidFill>
          <a:sysClr val="window" lastClr="FFFFFF">
            <a:alpha val="50000"/>
            <a:hueOff val="0"/>
            <a:satOff val="0"/>
            <a:lumOff val="0"/>
            <a:alphaOff val="0"/>
          </a:sysClr>
        </a:solidFill>
        <a:ln w="25400" cap="flat" cmpd="sng" algn="ctr">
          <a:solidFill>
            <a:sysClr val="windowText" lastClr="000000">
              <a:shade val="80000"/>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r>
            <a:rPr lang="ar-IQ" sz="2800" b="1" kern="1200">
              <a:solidFill>
                <a:srgbClr val="C0504D">
                  <a:lumMod val="75000"/>
                </a:srgbClr>
              </a:solidFill>
              <a:latin typeface="Simplified Arabic" pitchFamily="18" charset="-78"/>
              <a:ea typeface="+mn-ea"/>
              <a:cs typeface="Simplified Arabic" pitchFamily="18" charset="-78"/>
            </a:rPr>
            <a:t>النشر</a:t>
          </a:r>
          <a:endParaRPr lang="ar-SA" sz="4600" b="1" kern="1200">
            <a:solidFill>
              <a:srgbClr val="C0504D">
                <a:lumMod val="75000"/>
              </a:srgbClr>
            </a:solidFill>
            <a:latin typeface="Simplified Arabic" pitchFamily="18" charset="-78"/>
            <a:ea typeface="+mn-ea"/>
            <a:cs typeface="Simplified Arabic" pitchFamily="18" charset="-78"/>
          </a:endParaRPr>
        </a:p>
      </dsp:txBody>
      <dsp:txXfrm>
        <a:off x="1283041" y="1298349"/>
        <a:ext cx="893412" cy="55927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362200"/>
          </a:xfrm>
        </p:spPr>
        <p:txBody>
          <a:bodyPr>
            <a:normAutofit/>
          </a:bodyPr>
          <a:lstStyle/>
          <a:p>
            <a:pPr algn="ctr"/>
            <a:r>
              <a:rPr lang="ar-IQ" sz="2800" dirty="0" smtClean="0">
                <a:solidFill>
                  <a:srgbClr val="00B050"/>
                </a:solidFill>
              </a:rPr>
              <a:t>مدخل ونماذج وأهمية إدارة الموهبة</a:t>
            </a:r>
            <a:br>
              <a:rPr lang="ar-IQ" sz="2800" dirty="0" smtClean="0">
                <a:solidFill>
                  <a:srgbClr val="00B050"/>
                </a:solidFill>
              </a:rPr>
            </a:br>
            <a:r>
              <a:rPr lang="en-US" sz="2800" dirty="0">
                <a:solidFill>
                  <a:srgbClr val="00B050"/>
                </a:solidFill>
              </a:rPr>
              <a:t>Entries, models and the importance of talent management</a:t>
            </a:r>
          </a:p>
        </p:txBody>
      </p:sp>
      <p:sp>
        <p:nvSpPr>
          <p:cNvPr id="3" name="Subtitle 2"/>
          <p:cNvSpPr>
            <a:spLocks noGrp="1"/>
          </p:cNvSpPr>
          <p:nvPr>
            <p:ph type="subTitle" idx="1"/>
          </p:nvPr>
        </p:nvSpPr>
        <p:spPr>
          <a:xfrm>
            <a:off x="2274455" y="533400"/>
            <a:ext cx="6400800" cy="22098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a:t>الدراسات </a:t>
            </a:r>
            <a:r>
              <a:rPr lang="ar-IQ" b="1" smtClean="0"/>
              <a:t>العليا/ماجستير</a:t>
            </a:r>
          </a:p>
          <a:p>
            <a:pPr rtl="1"/>
            <a:r>
              <a:rPr lang="ar-IQ" b="1" smtClean="0"/>
              <a:t>إدارة </a:t>
            </a:r>
            <a:r>
              <a:rPr lang="ar-IQ" b="1" dirty="0" smtClean="0"/>
              <a:t>الموارد البشرية</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36576" indent="0" algn="r" rtl="1">
              <a:buNone/>
            </a:pPr>
            <a:r>
              <a:rPr lang="en-US" sz="2500" b="1" dirty="0" smtClean="0">
                <a:solidFill>
                  <a:schemeClr val="accent2">
                    <a:lumMod val="60000"/>
                    <a:lumOff val="40000"/>
                  </a:schemeClr>
                </a:solidFill>
              </a:rPr>
              <a:t>6</a:t>
            </a:r>
            <a:r>
              <a:rPr lang="ar-IQ" sz="2500" b="1" dirty="0">
                <a:solidFill>
                  <a:schemeClr val="accent2">
                    <a:lumMod val="60000"/>
                    <a:lumOff val="40000"/>
                  </a:schemeClr>
                </a:solidFill>
              </a:rPr>
              <a:t>- انموذج ديناميكية  الموهبة ( </a:t>
            </a:r>
            <a:r>
              <a:rPr lang="en-US" sz="2500" b="1" dirty="0">
                <a:solidFill>
                  <a:schemeClr val="accent2">
                    <a:lumMod val="60000"/>
                    <a:lumOff val="40000"/>
                  </a:schemeClr>
                </a:solidFill>
              </a:rPr>
              <a:t>2013</a:t>
            </a:r>
            <a:r>
              <a:rPr lang="ar-IQ" sz="2500" b="1" dirty="0">
                <a:solidFill>
                  <a:schemeClr val="accent2">
                    <a:lumMod val="60000"/>
                    <a:lumOff val="40000"/>
                  </a:schemeClr>
                </a:solidFill>
              </a:rPr>
              <a:t> ) :</a:t>
            </a:r>
            <a:endParaRPr lang="en-US" sz="2500" dirty="0">
              <a:solidFill>
                <a:schemeClr val="accent2">
                  <a:lumMod val="60000"/>
                  <a:lumOff val="40000"/>
                </a:schemeClr>
              </a:solidFill>
            </a:endParaRPr>
          </a:p>
          <a:p>
            <a:pPr marL="36576" indent="0" algn="r" rtl="1">
              <a:buNone/>
            </a:pPr>
            <a:r>
              <a:rPr lang="ar-IQ" sz="2500" dirty="0"/>
              <a:t> </a:t>
            </a:r>
            <a:r>
              <a:rPr lang="ar-IQ" sz="2200" dirty="0"/>
              <a:t>يشير هذا الانموذج  الى بعد تطوير الموهبة على انه عملية ديناميكية تفاعلية يمكن ان تبدأ في اي عنصر من عناصر المنهج الاداري الرئيسة الأربعة وهي ( الأهداف الاستراتيجية والمحتوى التنظيمي وطرائق وأساليب العمل وتقويم الموهبة ) </a:t>
            </a:r>
            <a:r>
              <a:rPr lang="ar-IQ" sz="2200" dirty="0" smtClean="0"/>
              <a:t>. </a:t>
            </a:r>
            <a:r>
              <a:rPr lang="ar-IQ" sz="2200" dirty="0"/>
              <a:t>وبذلك يمكن للمنظمة ان تطور مواهبها على يد القائد الموهوب بعَده الاقدر على تلمس مقتضيات التطوير وادخالها في الوقت المناسب فضلاً عن كونه حجر الزاوية والأساس في تحقيق أهداف المنظمة وتنفيذ استراتيجيتها. والشكل(7) يوضح هذا الانموذج </a:t>
            </a:r>
            <a:endParaRPr lang="ar-IQ" sz="2200" dirty="0" smtClean="0"/>
          </a:p>
          <a:p>
            <a:pPr marL="36576" indent="0" algn="r" rtl="1">
              <a:buNone/>
            </a:pPr>
            <a:endParaRPr lang="en-US" sz="2500" dirty="0"/>
          </a:p>
        </p:txBody>
      </p:sp>
      <p:sp>
        <p:nvSpPr>
          <p:cNvPr id="5" name="مستطيل 505"/>
          <p:cNvSpPr>
            <a:spLocks/>
          </p:cNvSpPr>
          <p:nvPr/>
        </p:nvSpPr>
        <p:spPr>
          <a:xfrm>
            <a:off x="1636684" y="3113839"/>
            <a:ext cx="5219700" cy="3435088"/>
          </a:xfrm>
          <a:prstGeom prst="rect">
            <a:avLst/>
          </a:prstGeom>
          <a:solidFill>
            <a:sysClr val="window" lastClr="FFFFFF"/>
          </a:solidFill>
          <a:ln w="19050" cap="flat" cmpd="sng" algn="ctr">
            <a:solidFill>
              <a:sysClr val="windowText" lastClr="000000"/>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2" name="شكل بيضاوي 504"/>
          <p:cNvSpPr>
            <a:spLocks noChangeArrowheads="1"/>
          </p:cNvSpPr>
          <p:nvPr/>
        </p:nvSpPr>
        <p:spPr bwMode="auto">
          <a:xfrm>
            <a:off x="3442832" y="3128224"/>
            <a:ext cx="1377950" cy="105668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IQ" altLang="en-US" sz="1400" b="0"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20204" pitchFamily="34" charset="0"/>
              </a:rPr>
              <a:t>الاهداف الاستراتيجية</a:t>
            </a:r>
            <a:endParaRPr kumimoji="0" lang="en-US" altLang="en-US" sz="1800" b="0" i="0" u="none" strike="noStrike" cap="none" normalizeH="0" baseline="0" dirty="0" smtClean="0">
              <a:ln>
                <a:noFill/>
              </a:ln>
              <a:solidFill>
                <a:srgbClr val="002060"/>
              </a:solidFill>
              <a:effectLst/>
              <a:latin typeface="Arial" panose="020B0604020202020204" pitchFamily="34" charset="0"/>
            </a:endParaRPr>
          </a:p>
        </p:txBody>
      </p:sp>
      <p:sp>
        <p:nvSpPr>
          <p:cNvPr id="6" name="شكل بيضاوي 498"/>
          <p:cNvSpPr>
            <a:spLocks noChangeArrowheads="1"/>
          </p:cNvSpPr>
          <p:nvPr/>
        </p:nvSpPr>
        <p:spPr bwMode="auto">
          <a:xfrm>
            <a:off x="1664884" y="4498783"/>
            <a:ext cx="1228725" cy="110583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IQ" altLang="en-US" sz="1400" b="0"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20204" pitchFamily="34" charset="0"/>
              </a:rPr>
              <a:t>طرائق وأساليب العمل</a:t>
            </a:r>
            <a:endParaRPr kumimoji="0" lang="en-US" altLang="en-US" sz="1800" b="0" i="0" u="none" strike="noStrike" cap="none" normalizeH="0" baseline="0" dirty="0" smtClean="0">
              <a:ln>
                <a:noFill/>
              </a:ln>
              <a:solidFill>
                <a:srgbClr val="002060"/>
              </a:solidFill>
              <a:effectLst/>
              <a:latin typeface="Arial" panose="020B0604020202020204" pitchFamily="34" charset="0"/>
            </a:endParaRPr>
          </a:p>
        </p:txBody>
      </p:sp>
      <p:sp>
        <p:nvSpPr>
          <p:cNvPr id="7" name="سهم إلى اليسار واليمين 499"/>
          <p:cNvSpPr>
            <a:spLocks/>
          </p:cNvSpPr>
          <p:nvPr/>
        </p:nvSpPr>
        <p:spPr>
          <a:xfrm rot="19024225">
            <a:off x="2472849" y="3985087"/>
            <a:ext cx="1172845" cy="395029"/>
          </a:xfrm>
          <a:prstGeom prst="leftRightArrow">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8" name="شكل بيضاوي 488"/>
          <p:cNvSpPr>
            <a:spLocks noChangeArrowheads="1"/>
          </p:cNvSpPr>
          <p:nvPr/>
        </p:nvSpPr>
        <p:spPr bwMode="auto">
          <a:xfrm>
            <a:off x="3495470" y="5458836"/>
            <a:ext cx="1273175" cy="10720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IQ" altLang="en-US" sz="1400" b="0"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20204" pitchFamily="34" charset="0"/>
              </a:rPr>
              <a:t>تقويم الموهبة</a:t>
            </a:r>
            <a:endParaRPr kumimoji="0" lang="en-US" altLang="en-US" sz="1800" b="0" i="0" u="none" strike="noStrike" cap="none" normalizeH="0" baseline="0" dirty="0" smtClean="0">
              <a:ln>
                <a:noFill/>
              </a:ln>
              <a:solidFill>
                <a:srgbClr val="002060"/>
              </a:solidFill>
              <a:effectLst/>
              <a:latin typeface="Arial" panose="020B0604020202020204" pitchFamily="34" charset="0"/>
            </a:endParaRPr>
          </a:p>
        </p:txBody>
      </p:sp>
      <p:sp>
        <p:nvSpPr>
          <p:cNvPr id="9" name="شكل بيضاوي 496"/>
          <p:cNvSpPr>
            <a:spLocks noChangeArrowheads="1"/>
          </p:cNvSpPr>
          <p:nvPr/>
        </p:nvSpPr>
        <p:spPr bwMode="auto">
          <a:xfrm>
            <a:off x="5544918" y="4361526"/>
            <a:ext cx="1200150" cy="121641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IQ" altLang="en-US" sz="1400" b="0"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20204" pitchFamily="34" charset="0"/>
              </a:rPr>
              <a:t>المحتوى التنظيمي</a:t>
            </a:r>
            <a:endParaRPr kumimoji="0" lang="en-US" altLang="en-US" sz="1800" b="0" i="0" u="none" strike="noStrike" cap="none" normalizeH="0" baseline="0" dirty="0" smtClean="0">
              <a:ln>
                <a:noFill/>
              </a:ln>
              <a:solidFill>
                <a:srgbClr val="002060"/>
              </a:solidFill>
              <a:effectLst/>
              <a:latin typeface="Arial" panose="020B0604020202020204" pitchFamily="34" charset="0"/>
            </a:endParaRPr>
          </a:p>
        </p:txBody>
      </p:sp>
      <p:sp>
        <p:nvSpPr>
          <p:cNvPr id="10" name="سهم إلى اليسار واليمين 16"/>
          <p:cNvSpPr>
            <a:spLocks/>
          </p:cNvSpPr>
          <p:nvPr/>
        </p:nvSpPr>
        <p:spPr>
          <a:xfrm rot="13038412">
            <a:off x="2635386" y="5568731"/>
            <a:ext cx="947420" cy="395029"/>
          </a:xfrm>
          <a:prstGeom prst="leftRightArrow">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1" name="سهم إلى اليسار واليمين 17"/>
          <p:cNvSpPr>
            <a:spLocks/>
          </p:cNvSpPr>
          <p:nvPr/>
        </p:nvSpPr>
        <p:spPr>
          <a:xfrm rot="19597843">
            <a:off x="4615711" y="5426104"/>
            <a:ext cx="1054735" cy="395029"/>
          </a:xfrm>
          <a:prstGeom prst="leftRightArrow">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2" name="سهم إلى اليسار واليمين 20"/>
          <p:cNvSpPr>
            <a:spLocks/>
          </p:cNvSpPr>
          <p:nvPr/>
        </p:nvSpPr>
        <p:spPr>
          <a:xfrm rot="13167827">
            <a:off x="4563488" y="4027055"/>
            <a:ext cx="1176020" cy="395029"/>
          </a:xfrm>
          <a:prstGeom prst="leftRightArrow">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3" name="مربع نص 495"/>
          <p:cNvSpPr txBox="1">
            <a:spLocks/>
          </p:cNvSpPr>
          <p:nvPr/>
        </p:nvSpPr>
        <p:spPr bwMode="auto">
          <a:xfrm>
            <a:off x="3759477" y="4618610"/>
            <a:ext cx="836613" cy="562132"/>
          </a:xfrm>
          <a:prstGeom prst="rect">
            <a:avLst/>
          </a:prstGeom>
          <a:gradFill rotWithShape="1">
            <a:gsLst>
              <a:gs pos="0">
                <a:srgbClr val="FFBE86"/>
              </a:gs>
              <a:gs pos="35001">
                <a:srgbClr val="FFD0AA"/>
              </a:gs>
              <a:gs pos="100000">
                <a:srgbClr val="FFEBDB"/>
              </a:gs>
            </a:gsLst>
            <a:lin ang="16200000" scaled="1"/>
          </a:gradFill>
          <a:ln w="9525">
            <a:solidFill>
              <a:srgbClr val="F69240"/>
            </a:solidFill>
            <a:miter lim="800000"/>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IQ" altLang="en-US" sz="1200" b="1" i="0" u="none" strike="noStrike" cap="none" normalizeH="0" baseline="0" dirty="0" smtClean="0">
                <a:ln>
                  <a:noFill/>
                </a:ln>
                <a:solidFill>
                  <a:srgbClr val="FF0000"/>
                </a:solidFill>
                <a:effectLst/>
                <a:latin typeface="Simplified Arabic" panose="02020603050405020304" pitchFamily="18" charset="-78"/>
                <a:ea typeface="Times New Roman" panose="02020603050405020304" pitchFamily="18" charset="0"/>
                <a:cs typeface="Simplified Arabic" panose="02020603050405020304" pitchFamily="18" charset="-78"/>
              </a:rPr>
              <a:t>ديناميكية الموهبة</a:t>
            </a:r>
            <a:endParaRPr kumimoji="0" lang="en-US" altLang="en-US" sz="1800" b="0" i="0" u="none" strike="noStrike" cap="none" normalizeH="0" baseline="0" dirty="0" smtClean="0">
              <a:ln>
                <a:noFill/>
              </a:ln>
              <a:solidFill>
                <a:srgbClr val="FF0000"/>
              </a:solidFill>
              <a:effectLst/>
              <a:latin typeface="Arial" panose="020B0604020202020204" pitchFamily="34" charset="0"/>
            </a:endParaRPr>
          </a:p>
        </p:txBody>
      </p:sp>
      <p:sp>
        <p:nvSpPr>
          <p:cNvPr id="14" name="سهم إلى اليسار واليمين 493"/>
          <p:cNvSpPr>
            <a:spLocks/>
          </p:cNvSpPr>
          <p:nvPr/>
        </p:nvSpPr>
        <p:spPr>
          <a:xfrm rot="16200000">
            <a:off x="3964276" y="5266663"/>
            <a:ext cx="376598" cy="238125"/>
          </a:xfrm>
          <a:prstGeom prst="leftRightArrow">
            <a:avLst/>
          </a:prstGeom>
          <a:solidFill>
            <a:sysClr val="window" lastClr="FFFFFF"/>
          </a:soli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5" name="سهم إلى اليسار واليمين 21"/>
          <p:cNvSpPr>
            <a:spLocks/>
          </p:cNvSpPr>
          <p:nvPr/>
        </p:nvSpPr>
        <p:spPr>
          <a:xfrm rot="16200000">
            <a:off x="3872142" y="4182259"/>
            <a:ext cx="611281" cy="238125"/>
          </a:xfrm>
          <a:prstGeom prst="leftRightArrow">
            <a:avLst/>
          </a:prstGeom>
          <a:solidFill>
            <a:sysClr val="window" lastClr="FFFFFF"/>
          </a:soli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6" name="سهم إلى اليسار واليمين 22"/>
          <p:cNvSpPr>
            <a:spLocks/>
          </p:cNvSpPr>
          <p:nvPr/>
        </p:nvSpPr>
        <p:spPr>
          <a:xfrm>
            <a:off x="4797874" y="4831383"/>
            <a:ext cx="590550" cy="230382"/>
          </a:xfrm>
          <a:prstGeom prst="leftRightArrow">
            <a:avLst/>
          </a:prstGeom>
          <a:solidFill>
            <a:sysClr val="window" lastClr="FFFFFF"/>
          </a:soli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7" name="سهم إلى اليسار واليمين 23"/>
          <p:cNvSpPr>
            <a:spLocks/>
          </p:cNvSpPr>
          <p:nvPr/>
        </p:nvSpPr>
        <p:spPr>
          <a:xfrm>
            <a:off x="2981042" y="4841162"/>
            <a:ext cx="483235" cy="230382"/>
          </a:xfrm>
          <a:prstGeom prst="leftRightArrow">
            <a:avLst/>
          </a:prstGeom>
          <a:solidFill>
            <a:sysClr val="window" lastClr="FFFFFF"/>
          </a:soli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8" name="Rectangle 15"/>
          <p:cNvSpPr>
            <a:spLocks noChangeArrowheads="1"/>
          </p:cNvSpPr>
          <p:nvPr/>
        </p:nvSpPr>
        <p:spPr bwMode="auto">
          <a:xfrm>
            <a:off x="347345" y="-92519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Rectangle 16"/>
          <p:cNvSpPr>
            <a:spLocks noChangeArrowheads="1"/>
          </p:cNvSpPr>
          <p:nvPr/>
        </p:nvSpPr>
        <p:spPr bwMode="auto">
          <a:xfrm>
            <a:off x="347345" y="-46799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Rectangle 22"/>
          <p:cNvSpPr>
            <a:spLocks noChangeArrowheads="1"/>
          </p:cNvSpPr>
          <p:nvPr/>
        </p:nvSpPr>
        <p:spPr bwMode="auto">
          <a:xfrm>
            <a:off x="347345" y="-46799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وق</a:t>
            </a:r>
            <a:r>
              <a:rPr kumimoji="0" lang="en-US" altLang="en-US" sz="6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866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a:bodyPr>
          <a:lstStyle/>
          <a:p>
            <a:pPr algn="r" rtl="1"/>
            <a:r>
              <a:rPr lang="ar-IQ" dirty="0"/>
              <a:t>إعتمدت الدراسة على </a:t>
            </a:r>
            <a:r>
              <a:rPr lang="ar-SA" b="1" dirty="0"/>
              <a:t>( انموذج  </a:t>
            </a:r>
            <a:r>
              <a:rPr lang="en-US" b="1" dirty="0"/>
              <a:t> ( </a:t>
            </a:r>
            <a:r>
              <a:rPr lang="en-US" b="1" dirty="0" err="1"/>
              <a:t>Hajimirarab</a:t>
            </a:r>
            <a:r>
              <a:rPr lang="en-US" b="1" dirty="0"/>
              <a:t> et. al , 2011</a:t>
            </a:r>
            <a:r>
              <a:rPr lang="ar-SA" dirty="0"/>
              <a:t>كونه</a:t>
            </a:r>
            <a:r>
              <a:rPr lang="ar-IQ" dirty="0"/>
              <a:t> :</a:t>
            </a:r>
            <a:endParaRPr lang="en-US" dirty="0"/>
          </a:p>
          <a:p>
            <a:pPr algn="r" rtl="1"/>
            <a:r>
              <a:rPr lang="en-US" dirty="0"/>
              <a:t>-1</a:t>
            </a:r>
            <a:r>
              <a:rPr lang="ar-IQ" dirty="0"/>
              <a:t> اكثر شمولاً من النماذج الأخرى. </a:t>
            </a:r>
            <a:endParaRPr lang="en-US" dirty="0"/>
          </a:p>
          <a:p>
            <a:pPr algn="r" rtl="1"/>
            <a:r>
              <a:rPr lang="en-US" dirty="0"/>
              <a:t> -2</a:t>
            </a:r>
            <a:r>
              <a:rPr lang="ar-IQ" dirty="0"/>
              <a:t>اقرب النماذج للدراسة الحالية إذ يتضمن الأبعاد نفسها (إستقطاب الموهبة وتطوير الموهبة والإحتفاظ بالموهبة ).</a:t>
            </a:r>
            <a:endParaRPr lang="en-US" dirty="0"/>
          </a:p>
          <a:p>
            <a:pPr algn="r" rtl="1"/>
            <a:r>
              <a:rPr lang="en-US" dirty="0"/>
              <a:t>-3 </a:t>
            </a:r>
            <a:r>
              <a:rPr lang="ar-IQ" dirty="0"/>
              <a:t>سيضاف متغير ( إدارة أداء الموهبة) الى الانموذج المعتمد .</a:t>
            </a:r>
            <a:endParaRPr lang="en-US" dirty="0"/>
          </a:p>
          <a:p>
            <a:pPr algn="r"/>
            <a:endParaRPr lang="en-US" dirty="0"/>
          </a:p>
        </p:txBody>
      </p:sp>
    </p:spTree>
    <p:extLst>
      <p:ext uri="{BB962C8B-B14F-4D97-AF65-F5344CB8AC3E}">
        <p14:creationId xmlns:p14="http://schemas.microsoft.com/office/powerpoint/2010/main" val="2876182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fontScale="62500" lnSpcReduction="20000"/>
          </a:bodyPr>
          <a:lstStyle/>
          <a:p>
            <a:pPr marL="36576" indent="0" algn="r" rtl="1">
              <a:buNone/>
            </a:pPr>
            <a:endParaRPr lang="ar-IQ" b="1" u="sng" smtClean="0">
              <a:solidFill>
                <a:srgbClr val="00B050"/>
              </a:solidFill>
            </a:endParaRPr>
          </a:p>
          <a:p>
            <a:pPr marL="36576" indent="0" algn="r" rtl="1">
              <a:buNone/>
            </a:pPr>
            <a:r>
              <a:rPr lang="ar-IQ" b="1" u="sng" smtClean="0">
                <a:solidFill>
                  <a:srgbClr val="00B050"/>
                </a:solidFill>
              </a:rPr>
              <a:t>ثامنا- </a:t>
            </a:r>
            <a:r>
              <a:rPr lang="ar-IQ" b="1" u="sng" dirty="0">
                <a:solidFill>
                  <a:srgbClr val="00B050"/>
                </a:solidFill>
              </a:rPr>
              <a:t>أهمية إدارة الموهبة : </a:t>
            </a:r>
            <a:endParaRPr lang="en-US" dirty="0">
              <a:solidFill>
                <a:srgbClr val="00B050"/>
              </a:solidFill>
            </a:endParaRPr>
          </a:p>
          <a:p>
            <a:pPr algn="r" rtl="1"/>
            <a:r>
              <a:rPr lang="ar-IQ" dirty="0"/>
              <a:t>  منذ عام </a:t>
            </a:r>
            <a:r>
              <a:rPr lang="en-US" dirty="0"/>
              <a:t>1997</a:t>
            </a:r>
            <a:r>
              <a:rPr lang="ar-IQ" dirty="0"/>
              <a:t>م عرضت شركة مكنزي الاستثمارية (حرب الموهبة) بصفته (محركاً حاسم للأداء المؤسساتي) والذي جعل من إدارة الموهبة شائعة وبشكل متزايد في مواجهه العولمة. وقد أصبح التركيز الآن على المفهوم الجديد لإدارة الموهبة ذا الأهمية المدركة للموارد غير الملموسة في الاقتصاد المعرفي وقد أدى النقص المتفاقم في الموهبة الإدارية والضغط الكبير للمنافسة العنيفة أو الشرسة على تغذية الاهتمام الشديد في إدارة الموهبة . وفي اقتصاد المعرفة اليوم أصبحت منظمات الأعمال أكثر اعتماداً على القدرات والابتكار والاندماج أو الاستغراق الخاصة بالعاملين لديها, وأصبح النجاح التنافسي عبارة عن دالة من قابليات أو قدرات المنظمة (</a:t>
            </a:r>
            <a:r>
              <a:rPr lang="en-US" dirty="0"/>
              <a:t>Abilities</a:t>
            </a:r>
            <a:r>
              <a:rPr lang="ar-IQ" dirty="0"/>
              <a:t>) وبالشكل الذي يُمكن مواهبها الفريدة من العاملين أن يساهموا بابتكار فرصاً للتعاون والتواصل والتفاعل مع الأخرين..</a:t>
            </a:r>
            <a:endParaRPr lang="en-US" dirty="0"/>
          </a:p>
          <a:p>
            <a:pPr algn="r" rtl="1"/>
            <a:r>
              <a:rPr lang="ar-IQ" dirty="0"/>
              <a:t>  كما يشير كل من </a:t>
            </a:r>
            <a:r>
              <a:rPr lang="en-US" dirty="0"/>
              <a:t>Ashton &amp; Morton, 2005: 704)</a:t>
            </a:r>
            <a:r>
              <a:rPr lang="ar-IQ" dirty="0"/>
              <a:t>) في بحثهما الموسوم (إدارة الموهبة لتحقيق الميزة التنافسية) إلى أن إدارة الموهبة هي إدارة ذات أهمية استراتيجية وتساعد على تحقيق التميز في أداء الأعمال في الشركات . ومما يلاحظ في أهمية إدارة الموهبة إنها تركز على الأفراد ذوي الأهمية المدركة للموارد غير الملموسة في الاقتصاد المعرفي وكان للنقص الكبير في مجال الموهبة الإدارية والضغط للمنافسة الأثر البالغ في زيادة الحاجة والأهمية لإدارة الموهبة.</a:t>
            </a:r>
            <a:endParaRPr lang="en-US" dirty="0"/>
          </a:p>
          <a:p>
            <a:pPr algn="r" rtl="1"/>
            <a:r>
              <a:rPr lang="ar-IQ" dirty="0"/>
              <a:t>  كما تبرز أهمية إدارة الموهبة كونها المحرك الأساسي لتحقيق الميزة التنافسية في منظمات الأعمال من أجل ضمان جودة الأداء والخدمات في المنظمة فضلاً عن دورها في تحقيق النمو الدائم في المعرفة والابداع وتحقيق المرونة للشركة من خلال أداء البرامج التدريبية وقد اتفق الكثير من العلماء والأكاديميون بأنّ إدارة الموهبة يمكن أن تسهم في ضمان نمو الموهبة داخل الشركة بدلاً من اكتسابها من الخارج عبر تطوير الأداء وضمان الاستخدام الملائم للعاملين بالشكل الذي يساعد على دعم عملية تعلم المقدرات الموجهة ذاتياً داخل المنظمة </a:t>
            </a:r>
            <a:endParaRPr lang="en-US" dirty="0"/>
          </a:p>
          <a:p>
            <a:pPr algn="r"/>
            <a:endParaRPr lang="en-US" dirty="0"/>
          </a:p>
        </p:txBody>
      </p:sp>
    </p:spTree>
    <p:extLst>
      <p:ext uri="{BB962C8B-B14F-4D97-AF65-F5344CB8AC3E}">
        <p14:creationId xmlns:p14="http://schemas.microsoft.com/office/powerpoint/2010/main" val="2826635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idx="1"/>
          </p:nvPr>
        </p:nvSpPr>
        <p:spPr bwMode="auto">
          <a:xfrm>
            <a:off x="27709" y="99226"/>
            <a:ext cx="9067800" cy="670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36576" indent="0" algn="r" rtl="1">
              <a:buNone/>
            </a:pPr>
            <a:r>
              <a:rPr lang="ar-IQ" sz="2300" b="1" dirty="0">
                <a:solidFill>
                  <a:srgbClr val="00B050"/>
                </a:solidFill>
              </a:rPr>
              <a:t>مداخل إدارة </a:t>
            </a:r>
            <a:r>
              <a:rPr lang="ar-IQ" sz="2300" b="1" dirty="0" smtClean="0">
                <a:solidFill>
                  <a:srgbClr val="00B050"/>
                </a:solidFill>
              </a:rPr>
              <a:t>الموهبة</a:t>
            </a:r>
            <a:endParaRPr lang="ar-IQ" sz="2300" dirty="0">
              <a:solidFill>
                <a:srgbClr val="00B050"/>
              </a:solidFill>
            </a:endParaRPr>
          </a:p>
          <a:p>
            <a:pPr marL="36576" indent="0" algn="r" rtl="1">
              <a:buNone/>
            </a:pPr>
            <a:r>
              <a:rPr lang="ar-SA" sz="2300" dirty="0" smtClean="0"/>
              <a:t>هناك </a:t>
            </a:r>
            <a:r>
              <a:rPr lang="ar-SA" sz="2300" dirty="0"/>
              <a:t>مداخل عديدة لإدارة الموهبة أشار اليها العديد من الكتاب والباحثين اهمها :               </a:t>
            </a:r>
            <a:endParaRPr lang="en-US" sz="2300" dirty="0"/>
          </a:p>
          <a:p>
            <a:pPr lvl="0" algn="r" rtl="1"/>
            <a:r>
              <a:rPr lang="ar-IQ" sz="2300" b="1" dirty="0" smtClean="0">
                <a:solidFill>
                  <a:schemeClr val="accent2">
                    <a:lumMod val="60000"/>
                    <a:lumOff val="40000"/>
                  </a:schemeClr>
                </a:solidFill>
              </a:rPr>
              <a:t>1-</a:t>
            </a:r>
            <a:r>
              <a:rPr lang="ar-SA" sz="2300" b="1" dirty="0" smtClean="0">
                <a:solidFill>
                  <a:schemeClr val="accent2">
                    <a:lumMod val="60000"/>
                    <a:lumOff val="40000"/>
                  </a:schemeClr>
                </a:solidFill>
              </a:rPr>
              <a:t>المدخل </a:t>
            </a:r>
            <a:r>
              <a:rPr lang="ar-SA" sz="2300" b="1" dirty="0">
                <a:solidFill>
                  <a:schemeClr val="accent2">
                    <a:lumMod val="60000"/>
                    <a:lumOff val="40000"/>
                  </a:schemeClr>
                </a:solidFill>
              </a:rPr>
              <a:t>العملياتي</a:t>
            </a:r>
            <a:r>
              <a:rPr lang="ar-SA" sz="2300" b="1" dirty="0"/>
              <a:t>:</a:t>
            </a:r>
            <a:r>
              <a:rPr lang="ar-SA" sz="2300" dirty="0"/>
              <a:t> وفقاً لهذا المدخل فان إدارة الموهبة تعرّف بأنها مجموعة من أنظمة العمليات المثالية المستخدمة لجعل الاشخاص موهوبين وبالتالي تتمكن من تحقيق أهدافها الأساسية إذ ان ضمان النجاح المستقبلي لها يعتمد على امتلاك الموهبة وعليه فإن إدارة الموهبة جزء من العمليات اليومية لحياة المنظمة </a:t>
            </a:r>
            <a:r>
              <a:rPr lang="en-US" sz="2300" dirty="0" smtClean="0"/>
              <a:t>.</a:t>
            </a:r>
            <a:endParaRPr lang="en-US" sz="2300" dirty="0"/>
          </a:p>
          <a:p>
            <a:pPr lvl="0" algn="r" rtl="1"/>
            <a:r>
              <a:rPr lang="ar-IQ" sz="2300" b="1" dirty="0" smtClean="0">
                <a:solidFill>
                  <a:schemeClr val="accent2">
                    <a:lumMod val="60000"/>
                    <a:lumOff val="40000"/>
                  </a:schemeClr>
                </a:solidFill>
              </a:rPr>
              <a:t>2-</a:t>
            </a:r>
            <a:r>
              <a:rPr lang="ar-SA" sz="2300" b="1" dirty="0" smtClean="0">
                <a:solidFill>
                  <a:schemeClr val="accent2">
                    <a:lumMod val="60000"/>
                    <a:lumOff val="40000"/>
                  </a:schemeClr>
                </a:solidFill>
              </a:rPr>
              <a:t>المدخل </a:t>
            </a:r>
            <a:r>
              <a:rPr lang="ar-SA" sz="2300" b="1" dirty="0">
                <a:solidFill>
                  <a:schemeClr val="accent2">
                    <a:lumMod val="60000"/>
                    <a:lumOff val="40000"/>
                  </a:schemeClr>
                </a:solidFill>
              </a:rPr>
              <a:t>الثقافي</a:t>
            </a:r>
            <a:r>
              <a:rPr lang="ar-SA" sz="2300" b="1" dirty="0"/>
              <a:t>:</a:t>
            </a:r>
            <a:r>
              <a:rPr lang="ar-SA" sz="2300" dirty="0"/>
              <a:t> هذا المدخل </a:t>
            </a:r>
            <a:r>
              <a:rPr lang="ar-IQ" sz="2300" dirty="0"/>
              <a:t>يعتبر </a:t>
            </a:r>
            <a:r>
              <a:rPr lang="ar-SA" sz="2300" dirty="0"/>
              <a:t>إدارة الموهبة تركيزاً للفكر ضمن مجموعة من النشاطات  وان هذا ال</a:t>
            </a:r>
            <a:r>
              <a:rPr lang="ar-IQ" sz="2300" dirty="0"/>
              <a:t>م</a:t>
            </a:r>
            <a:r>
              <a:rPr lang="ar-SA" sz="2300" dirty="0"/>
              <a:t>دخل يؤمن بأن الأفراد ينجحون فقط إذا توفرت لديهم الموهبة الكافية، وإن نجاح العمل سوف يتبع نجاحهم الشخصي، وأن كل فرد يعتمد على موهبة معينة من اجل الوصول إلى النجاح والتميز</a:t>
            </a:r>
            <a:endParaRPr lang="en-US" sz="2300" dirty="0"/>
          </a:p>
          <a:p>
            <a:pPr lvl="0" algn="r" rtl="1"/>
            <a:r>
              <a:rPr lang="ar-IQ" sz="2300" b="1" dirty="0" smtClean="0">
                <a:solidFill>
                  <a:schemeClr val="accent2">
                    <a:lumMod val="60000"/>
                    <a:lumOff val="40000"/>
                  </a:schemeClr>
                </a:solidFill>
              </a:rPr>
              <a:t>3-</a:t>
            </a:r>
            <a:r>
              <a:rPr lang="ar-SA" sz="2300" b="1" dirty="0" smtClean="0">
                <a:solidFill>
                  <a:schemeClr val="accent2">
                    <a:lumMod val="60000"/>
                    <a:lumOff val="40000"/>
                  </a:schemeClr>
                </a:solidFill>
              </a:rPr>
              <a:t>مدخل </a:t>
            </a:r>
            <a:r>
              <a:rPr lang="ar-SA" sz="2300" b="1" dirty="0">
                <a:solidFill>
                  <a:schemeClr val="accent2">
                    <a:lumMod val="60000"/>
                    <a:lumOff val="40000"/>
                  </a:schemeClr>
                </a:solidFill>
              </a:rPr>
              <a:t>تخطيط الموارد البشرية</a:t>
            </a:r>
            <a:r>
              <a:rPr lang="ar-SA" sz="2300" b="1" dirty="0"/>
              <a:t>:</a:t>
            </a:r>
            <a:r>
              <a:rPr lang="ar-SA" sz="2300" dirty="0"/>
              <a:t> إن إدارة الموهبة تسعى لتحقيق هدفها في وضع الأفراد المناسبين بالمكان المناسب وبالوقت المناسب والقيام بالأعمال بشكلها الصحيح ويعزز هذا المدخل بنظام تكنولوجيا معلومات (</a:t>
            </a:r>
            <a:r>
              <a:rPr lang="en-US" sz="2300" dirty="0"/>
              <a:t>IT</a:t>
            </a:r>
            <a:r>
              <a:rPr lang="ar-SA" sz="2300" dirty="0"/>
              <a:t>) لمواكبة التطورات في بيئة المنافسة ويعمل على وضع السيناريوهات المختلفة والاحتمالات المستقبلية لمواجهة التغيرات </a:t>
            </a:r>
            <a:r>
              <a:rPr lang="ar-IQ" sz="2300" dirty="0"/>
              <a:t>.</a:t>
            </a:r>
            <a:endParaRPr lang="en-US" sz="2300"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705600"/>
          </a:xfrm>
        </p:spPr>
        <p:txBody>
          <a:bodyPr>
            <a:noAutofit/>
          </a:bodyPr>
          <a:lstStyle/>
          <a:p>
            <a:pPr algn="r" rtl="1"/>
            <a:r>
              <a:rPr lang="ar-IQ" sz="2500" b="1" dirty="0" smtClean="0">
                <a:solidFill>
                  <a:schemeClr val="accent2">
                    <a:lumMod val="60000"/>
                    <a:lumOff val="40000"/>
                  </a:schemeClr>
                </a:solidFill>
              </a:rPr>
              <a:t>4</a:t>
            </a:r>
            <a:r>
              <a:rPr lang="ar-SA" sz="2500" b="1" dirty="0" smtClean="0">
                <a:solidFill>
                  <a:schemeClr val="accent2">
                    <a:lumMod val="60000"/>
                    <a:lumOff val="40000"/>
                  </a:schemeClr>
                </a:solidFill>
              </a:rPr>
              <a:t>- </a:t>
            </a:r>
            <a:r>
              <a:rPr lang="ar-SA" sz="2500" b="1" dirty="0">
                <a:solidFill>
                  <a:schemeClr val="accent2">
                    <a:lumMod val="60000"/>
                    <a:lumOff val="40000"/>
                  </a:schemeClr>
                </a:solidFill>
              </a:rPr>
              <a:t>المدخل التنافسي:</a:t>
            </a:r>
            <a:r>
              <a:rPr lang="ar-SA" sz="2500" dirty="0">
                <a:solidFill>
                  <a:schemeClr val="accent2">
                    <a:lumMod val="60000"/>
                    <a:lumOff val="40000"/>
                  </a:schemeClr>
                </a:solidFill>
              </a:rPr>
              <a:t> </a:t>
            </a:r>
            <a:r>
              <a:rPr lang="ar-SA" sz="2500" dirty="0"/>
              <a:t>يتضمن هذا المدخل بتحديد الأشخاص الموهوبين وتحديد رغباتهم واحتياجاتهم والعمل على توفيرها والعمل على جذبهم داخل المنظمة وإذا لم تقم المنظمة بذلك فان النجاح سيكون حليف المنافسين ، ويتبع هذا المدخل في العديد من الشركات الناجحة</a:t>
            </a:r>
            <a:r>
              <a:rPr lang="ar-IQ" sz="2500" dirty="0"/>
              <a:t>.</a:t>
            </a:r>
            <a:endParaRPr lang="en-US" sz="2500" dirty="0"/>
          </a:p>
          <a:p>
            <a:pPr algn="r" rtl="1"/>
            <a:r>
              <a:rPr lang="en-US" sz="2500" b="1" dirty="0">
                <a:solidFill>
                  <a:schemeClr val="accent2">
                    <a:lumMod val="60000"/>
                    <a:lumOff val="40000"/>
                  </a:schemeClr>
                </a:solidFill>
              </a:rPr>
              <a:t>5</a:t>
            </a:r>
            <a:r>
              <a:rPr lang="ar-SA" sz="2500" b="1" dirty="0">
                <a:solidFill>
                  <a:schemeClr val="accent2">
                    <a:lumMod val="60000"/>
                    <a:lumOff val="40000"/>
                  </a:schemeClr>
                </a:solidFill>
              </a:rPr>
              <a:t>- المدخل التطويري</a:t>
            </a:r>
            <a:r>
              <a:rPr lang="ar-SA" sz="2500" dirty="0">
                <a:solidFill>
                  <a:schemeClr val="accent2">
                    <a:lumMod val="60000"/>
                    <a:lumOff val="40000"/>
                  </a:schemeClr>
                </a:solidFill>
              </a:rPr>
              <a:t>: </a:t>
            </a:r>
            <a:r>
              <a:rPr lang="ar-SA" sz="2500" dirty="0"/>
              <a:t>يفترض هذا المدخل إن إدارة الموهبة تتضمن التطوير المتسارع للموظفين الموهوبين ذوي الأداء العالي مع مراعاة اعتماد عملية التطوير نفسها لكافة العاملين في المنظمة والتركيز على الأفراد ذوي القدرات العالية</a:t>
            </a:r>
            <a:r>
              <a:rPr lang="ar-IQ" sz="2500" dirty="0"/>
              <a:t> فهي عملية تتميز من خلالها المنظمة لتطوير افرادها وتلبية متطلباتها الان وفي المستقبل </a:t>
            </a:r>
            <a:r>
              <a:rPr lang="ar-SA" sz="2500" dirty="0"/>
              <a:t>(</a:t>
            </a:r>
            <a:r>
              <a:rPr lang="en-US" sz="2500" dirty="0"/>
              <a:t>Cannon &amp; </a:t>
            </a:r>
            <a:r>
              <a:rPr lang="en-US" sz="2500" dirty="0" err="1"/>
              <a:t>McGgee</a:t>
            </a:r>
            <a:r>
              <a:rPr lang="en-US" sz="2500" dirty="0"/>
              <a:t>, 2010, 10</a:t>
            </a:r>
            <a:r>
              <a:rPr lang="ar-SA" sz="2500" dirty="0"/>
              <a:t>).</a:t>
            </a:r>
            <a:endParaRPr lang="en-US" sz="2500" dirty="0"/>
          </a:p>
          <a:p>
            <a:pPr algn="r" rtl="1"/>
            <a:r>
              <a:rPr lang="en-US" sz="2500" b="1" dirty="0">
                <a:solidFill>
                  <a:schemeClr val="accent2">
                    <a:lumMod val="60000"/>
                    <a:lumOff val="40000"/>
                  </a:schemeClr>
                </a:solidFill>
              </a:rPr>
              <a:t>6</a:t>
            </a:r>
            <a:r>
              <a:rPr lang="ar-IQ" sz="2500" b="1" dirty="0">
                <a:solidFill>
                  <a:schemeClr val="accent2">
                    <a:lumMod val="60000"/>
                    <a:lumOff val="40000"/>
                  </a:schemeClr>
                </a:solidFill>
              </a:rPr>
              <a:t>- مدخل إدارة التغيير:</a:t>
            </a:r>
            <a:r>
              <a:rPr lang="ar-IQ" sz="2500" dirty="0">
                <a:solidFill>
                  <a:schemeClr val="accent2">
                    <a:lumMod val="60000"/>
                    <a:lumOff val="40000"/>
                  </a:schemeClr>
                </a:solidFill>
              </a:rPr>
              <a:t> </a:t>
            </a:r>
            <a:r>
              <a:rPr lang="ar-IQ" sz="2500" dirty="0"/>
              <a:t>في هذا المدخل تستخدم عملية إدارة الموهبة كدافع للتغيير في المنظمة، وذلك باستخدام نظام إدارة الموهبة كجزء من إدارة الموارد البشرية الاستراتيجية على ان يكون اما وسيلة لجعل نظام إدارة الموهبة جزءاً من عملية تغيير أوسع، أو أن يُسلط ضغط إضافي إن وُجدت مقاومة أو أي رفض لعملية التغيير</a:t>
            </a:r>
            <a:r>
              <a:rPr lang="ar-SA" sz="2500" dirty="0"/>
              <a:t>.</a:t>
            </a:r>
            <a:endParaRPr lang="en-US" sz="2500"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0" y="202991"/>
            <a:ext cx="9144000"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400" b="1" i="0" u="none" strike="noStrike" cap="none" normalizeH="0" baseline="0" dirty="0" smtClean="0">
                <a:ln>
                  <a:noFill/>
                </a:ln>
                <a:solidFill>
                  <a:schemeClr val="accent2">
                    <a:lumMod val="60000"/>
                    <a:lumOff val="40000"/>
                  </a:schemeClr>
                </a:solidFill>
                <a:effectLst/>
                <a:latin typeface="Calibri" panose="020F0502020204030204" pitchFamily="34" charset="0"/>
                <a:ea typeface="Times New Roman" panose="02020603050405020304" pitchFamily="18" charset="0"/>
                <a:cs typeface="Arial" panose="020B0604020202020204" pitchFamily="34" charset="0"/>
              </a:rPr>
              <a:t>7- المدخل الإستراتيجي: </a:t>
            </a:r>
            <a:r>
              <a:rPr kumimoji="0" lang="ar-SA" altLang="en-US" sz="2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على الرغم من حداثة موضوع إدارة الموهبة في بعض المنظمات إلا ان عدداً كبيرا من الباحثين قدموا أُطر عمل لتوضيح الفهم الاستراتيجي اللازم لإدارة الموهبة، وان هذا المدخل يعمل على تحديد احتياجات الموهبة بالاعتماد على فهم واضح لإستراتيجية الأعمال والعمل على توحيد كافة الموارد المحتملة لإستقطاب الموهبة وتطويرها وإدارتها وتوظيفها بالطريقة الصحيحة وبالوقت المناسب للمنظمة . </a:t>
            </a:r>
            <a:endParaRPr kumimoji="0" lang="en-US"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7" name="رسم تخطيطي 5"/>
          <p:cNvGraphicFramePr/>
          <p:nvPr>
            <p:extLst>
              <p:ext uri="{D42A27DB-BD31-4B8C-83A1-F6EECF244321}">
                <p14:modId xmlns:p14="http://schemas.microsoft.com/office/powerpoint/2010/main" val="3072103695"/>
              </p:ext>
            </p:extLst>
          </p:nvPr>
        </p:nvGraphicFramePr>
        <p:xfrm>
          <a:off x="1295400" y="2209800"/>
          <a:ext cx="6096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6"/>
          <p:cNvSpPr>
            <a:spLocks noChangeArrowheads="1"/>
          </p:cNvSpPr>
          <p:nvPr/>
        </p:nvSpPr>
        <p:spPr bwMode="auto">
          <a:xfrm>
            <a:off x="685800" y="5867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670964"/>
          </a:xfrm>
        </p:spPr>
        <p:txBody>
          <a:bodyPr>
            <a:noAutofit/>
          </a:bodyPr>
          <a:lstStyle/>
          <a:p>
            <a:pPr marL="36576" indent="0" algn="r" rtl="1">
              <a:buNone/>
            </a:pPr>
            <a:r>
              <a:rPr lang="ar-SA" sz="2000" b="1" dirty="0">
                <a:solidFill>
                  <a:srgbClr val="00B050"/>
                </a:solidFill>
              </a:rPr>
              <a:t>نماذج إدارة الموهبة</a:t>
            </a:r>
            <a:endParaRPr lang="en-US" sz="2000" dirty="0">
              <a:solidFill>
                <a:srgbClr val="00B050"/>
              </a:solidFill>
            </a:endParaRPr>
          </a:p>
          <a:p>
            <a:pPr marL="36576" indent="0" algn="r" rtl="1">
              <a:buNone/>
            </a:pPr>
            <a:r>
              <a:rPr lang="ar-SA" sz="2000" dirty="0" smtClean="0"/>
              <a:t>تسعى </a:t>
            </a:r>
            <a:r>
              <a:rPr lang="ar-SA" sz="2000" dirty="0"/>
              <a:t>المنظمات الى تطبيق انموذج او اكثر من إدارة المواهب إذ تتمثل هذه النماذج بالاتي :</a:t>
            </a:r>
            <a:endParaRPr lang="en-US" sz="2000" dirty="0"/>
          </a:p>
          <a:p>
            <a:pPr marL="36576" indent="0" algn="r" rtl="1">
              <a:buNone/>
            </a:pPr>
            <a:r>
              <a:rPr lang="ar-IQ" sz="2000" b="1" dirty="0">
                <a:solidFill>
                  <a:schemeClr val="accent2">
                    <a:lumMod val="60000"/>
                    <a:lumOff val="40000"/>
                  </a:schemeClr>
                </a:solidFill>
              </a:rPr>
              <a:t>1- انموذج </a:t>
            </a:r>
            <a:r>
              <a:rPr lang="en-US" sz="2000" b="1" dirty="0">
                <a:solidFill>
                  <a:schemeClr val="accent2">
                    <a:lumMod val="60000"/>
                    <a:lumOff val="40000"/>
                  </a:schemeClr>
                </a:solidFill>
              </a:rPr>
              <a:t> SHL Group Limited, 2008 </a:t>
            </a:r>
            <a:endParaRPr lang="en-US" sz="2000" dirty="0">
              <a:solidFill>
                <a:schemeClr val="accent2">
                  <a:lumMod val="60000"/>
                  <a:lumOff val="40000"/>
                </a:schemeClr>
              </a:solidFill>
            </a:endParaRPr>
          </a:p>
          <a:p>
            <a:pPr marL="36576" indent="0" algn="r" rtl="1">
              <a:buNone/>
            </a:pPr>
            <a:r>
              <a:rPr lang="ar-IQ" sz="2000" dirty="0"/>
              <a:t>   يركز هذا الانموذج على دورة الحياة المتكاملة لإدارة الموهبة والتي تبدأ بعملية الجذب مروراً بالتوظيف ثم الاختيار وإدارة الأداء والتطوير والتعاقب وتنتهي بعملية الانتقال, ويؤكد هذا الانموذج تكامل استراتيجية المنظمة مع استراتيجية إدارة الموهبة من خلال الطاقات المرنة والتي تحقق الأداء العالي وبالتالي تحقيق النتائج التي تطمح المنظمة للحصول عليها والشكل (</a:t>
            </a:r>
            <a:r>
              <a:rPr lang="ar-SA" sz="2000" dirty="0"/>
              <a:t>5</a:t>
            </a:r>
            <a:r>
              <a:rPr lang="ar-IQ" sz="2000" dirty="0"/>
              <a:t>) يوضح هذا الانموذج :</a:t>
            </a:r>
            <a:endParaRPr lang="en-US" sz="2000" dirty="0"/>
          </a:p>
          <a:p>
            <a:pPr marL="36576" indent="0" algn="r" rtl="1">
              <a:buNone/>
            </a:pPr>
            <a:endParaRPr lang="en-US" sz="2000" dirty="0"/>
          </a:p>
        </p:txBody>
      </p:sp>
      <p:pic>
        <p:nvPicPr>
          <p:cNvPr id="4" name="صورة 6"/>
          <p:cNvPicPr/>
          <p:nvPr/>
        </p:nvPicPr>
        <p:blipFill rotWithShape="1">
          <a:blip r:embed="rId2" cstate="print">
            <a:extLst/>
          </a:blip>
          <a:srcRect t="8786" r="2057" b="2614"/>
          <a:stretch/>
        </p:blipFill>
        <p:spPr bwMode="auto">
          <a:xfrm>
            <a:off x="1143000" y="3352800"/>
            <a:ext cx="5787390" cy="3429000"/>
          </a:xfrm>
          <a:prstGeom prst="rect">
            <a:avLst/>
          </a:prstGeom>
          <a:ln w="38100" cap="sq" cmpd="sng" algn="ctr">
            <a:solidFill>
              <a:srgbClr val="000000"/>
            </a:solidFill>
            <a:prstDash val="solid"/>
            <a:miter lim="800000"/>
            <a:headEnd type="none" w="med" len="med"/>
            <a:tailEnd type="none" w="med" len="med"/>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981692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705600"/>
          </a:xfrm>
        </p:spPr>
        <p:txBody>
          <a:bodyPr>
            <a:normAutofit/>
          </a:bodyPr>
          <a:lstStyle/>
          <a:p>
            <a:pPr marL="36576" indent="0" algn="r" rtl="1">
              <a:buNone/>
            </a:pPr>
            <a:r>
              <a:rPr lang="ar-IQ" sz="2500" b="1" dirty="0">
                <a:solidFill>
                  <a:schemeClr val="accent2">
                    <a:lumMod val="60000"/>
                    <a:lumOff val="40000"/>
                  </a:schemeClr>
                </a:solidFill>
              </a:rPr>
              <a:t> </a:t>
            </a:r>
            <a:r>
              <a:rPr lang="en-US" sz="2500" b="1" dirty="0" smtClean="0">
                <a:solidFill>
                  <a:schemeClr val="accent2">
                    <a:lumMod val="60000"/>
                    <a:lumOff val="40000"/>
                  </a:schemeClr>
                </a:solidFill>
              </a:rPr>
              <a:t>2</a:t>
            </a:r>
            <a:r>
              <a:rPr lang="ar-IQ" sz="2500" b="1" dirty="0">
                <a:solidFill>
                  <a:schemeClr val="accent2">
                    <a:lumMod val="60000"/>
                    <a:lumOff val="40000"/>
                  </a:schemeClr>
                </a:solidFill>
              </a:rPr>
              <a:t>- </a:t>
            </a:r>
            <a:r>
              <a:rPr lang="ar-SA" sz="2500" b="1" dirty="0">
                <a:solidFill>
                  <a:schemeClr val="accent2">
                    <a:lumMod val="60000"/>
                    <a:lumOff val="40000"/>
                  </a:schemeClr>
                </a:solidFill>
              </a:rPr>
              <a:t> انموذج  </a:t>
            </a:r>
            <a:r>
              <a:rPr lang="en-US" sz="2500" b="1" dirty="0" err="1">
                <a:solidFill>
                  <a:schemeClr val="accent2">
                    <a:lumMod val="60000"/>
                    <a:lumOff val="40000"/>
                  </a:schemeClr>
                </a:solidFill>
              </a:rPr>
              <a:t>Dijk</a:t>
            </a:r>
            <a:r>
              <a:rPr lang="en-US" sz="2500" b="1" dirty="0">
                <a:solidFill>
                  <a:schemeClr val="accent2">
                    <a:lumMod val="60000"/>
                    <a:lumOff val="40000"/>
                  </a:schemeClr>
                </a:solidFill>
              </a:rPr>
              <a:t> , 2009</a:t>
            </a:r>
            <a:r>
              <a:rPr lang="ar-IQ" sz="2500" b="1" dirty="0">
                <a:solidFill>
                  <a:schemeClr val="accent2">
                    <a:lumMod val="60000"/>
                    <a:lumOff val="40000"/>
                  </a:schemeClr>
                </a:solidFill>
              </a:rPr>
              <a:t> :</a:t>
            </a:r>
            <a:endParaRPr lang="en-US" sz="2500" dirty="0">
              <a:solidFill>
                <a:schemeClr val="accent2">
                  <a:lumMod val="60000"/>
                  <a:lumOff val="40000"/>
                </a:schemeClr>
              </a:solidFill>
            </a:endParaRPr>
          </a:p>
          <a:p>
            <a:pPr marL="36576" indent="0" algn="r" rtl="1">
              <a:buNone/>
            </a:pPr>
            <a:r>
              <a:rPr lang="ar-IQ" sz="2500" dirty="0"/>
              <a:t> </a:t>
            </a:r>
            <a:r>
              <a:rPr lang="ar-SA" sz="2500" dirty="0"/>
              <a:t>يتضمن هذا الانموذج العلاقة بين صاحب العمل والموهوبين ويصفها بأنها علاقة تبادلية بين ما يقدمه العامل من قدرات ومهارات لصاحب العمل مقابل الأجور والحوافز التي يحصل عليها العامل كما يقوم بدراسة الفرص والأجور لكل من صاحب العمل والعاملين في المنظمة .     </a:t>
            </a:r>
            <a:endParaRPr lang="en-US" sz="2500" dirty="0"/>
          </a:p>
          <a:p>
            <a:pPr algn="r"/>
            <a:r>
              <a:rPr lang="ar-SA" sz="2500" dirty="0"/>
              <a:t> ويركز هذا الانموذج على بعد ثالث تتضمنه هذه العلاقة وهو الهيكل الاداري الذي يربط المستويات التنظيمية كافة </a:t>
            </a:r>
            <a:endParaRPr lang="en-US" sz="2500" dirty="0"/>
          </a:p>
        </p:txBody>
      </p:sp>
    </p:spTree>
    <p:extLst>
      <p:ext uri="{BB962C8B-B14F-4D97-AF65-F5344CB8AC3E}">
        <p14:creationId xmlns:p14="http://schemas.microsoft.com/office/powerpoint/2010/main" val="3192502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a:bodyPr>
          <a:lstStyle/>
          <a:p>
            <a:pPr marL="36576" indent="0" algn="r">
              <a:buNone/>
            </a:pPr>
            <a:r>
              <a:rPr lang="ar-SA" sz="2000" dirty="0"/>
              <a:t> </a:t>
            </a:r>
            <a:endParaRPr lang="en-US" sz="2000" dirty="0" smtClean="0"/>
          </a:p>
          <a:p>
            <a:pPr marL="36576" indent="0" algn="r" rtl="1">
              <a:buNone/>
            </a:pPr>
            <a:r>
              <a:rPr lang="ar-IQ" sz="2000" b="1" dirty="0" smtClean="0">
                <a:solidFill>
                  <a:schemeClr val="accent2">
                    <a:lumMod val="60000"/>
                    <a:lumOff val="40000"/>
                  </a:schemeClr>
                </a:solidFill>
              </a:rPr>
              <a:t>3- انموذج الأطر الخمسة لإدارة الموهبة ( </a:t>
            </a:r>
            <a:r>
              <a:rPr lang="en-US" sz="2000" b="1" dirty="0" smtClean="0">
                <a:solidFill>
                  <a:schemeClr val="accent2">
                    <a:lumMod val="60000"/>
                    <a:lumOff val="40000"/>
                  </a:schemeClr>
                </a:solidFill>
              </a:rPr>
              <a:t>2010</a:t>
            </a:r>
            <a:r>
              <a:rPr lang="ar-IQ" sz="2000" b="1" dirty="0" smtClean="0">
                <a:solidFill>
                  <a:schemeClr val="accent2">
                    <a:lumMod val="60000"/>
                    <a:lumOff val="40000"/>
                  </a:schemeClr>
                </a:solidFill>
              </a:rPr>
              <a:t> ) : </a:t>
            </a:r>
            <a:endParaRPr lang="en-US" sz="2000" dirty="0" smtClean="0">
              <a:solidFill>
                <a:schemeClr val="accent2">
                  <a:lumMod val="60000"/>
                  <a:lumOff val="40000"/>
                </a:schemeClr>
              </a:solidFill>
            </a:endParaRPr>
          </a:p>
          <a:p>
            <a:pPr marL="36576" indent="0" algn="r" rtl="1">
              <a:buNone/>
            </a:pPr>
            <a:r>
              <a:rPr lang="ar-IQ" sz="2000" dirty="0" smtClean="0"/>
              <a:t> </a:t>
            </a:r>
            <a:r>
              <a:rPr lang="ar-IQ" sz="2000" dirty="0"/>
              <a:t>يتكون هذا الانموذج من مجموعة اطر متفاعلة لإدارة الموهبة متمثلة بالاستغراق والاندماج والتطوير والقياس والعوائد وبمعنى اخر فإنها تمثل النشاط المنهجي الذي يعكس درجة إرتباط الموهوبين بالأعمال والمهمات المسندة اليهم ودرجة تفاعلهم العقلي والعاطفي مع هذه المهمات مع مراعاة ضرورة إحداث التغييرات التطويرية في مهارات وخبرات الموهوبين وبعد ذلك تتم عملية قياس ادائهم ومقارنته بالمعايير الموضوعة ثم تقديم العوائد بشكل حوافز ومكافآت (مادية ومعنوية) مقابل مستوى ادائهم المقاس والشكل (6)يوضح هذا الانموذج </a:t>
            </a:r>
            <a:r>
              <a:rPr lang="ar-IQ" sz="2000" dirty="0" smtClean="0"/>
              <a:t>.</a:t>
            </a:r>
          </a:p>
          <a:p>
            <a:pPr marL="36576" indent="0" algn="r" rtl="1">
              <a:buNone/>
            </a:pPr>
            <a:endParaRPr lang="en-US" sz="2000" dirty="0"/>
          </a:p>
          <a:p>
            <a:pPr algn="r"/>
            <a:endParaRPr lang="en-US" sz="2000" dirty="0"/>
          </a:p>
        </p:txBody>
      </p:sp>
      <p:pic>
        <p:nvPicPr>
          <p:cNvPr id="4" name="صورة 11" descr="8"/>
          <p:cNvPicPr/>
          <p:nvPr/>
        </p:nvPicPr>
        <p:blipFill>
          <a:blip r:embed="rId2" cstate="print">
            <a:extLst/>
          </a:blip>
          <a:srcRect/>
          <a:stretch>
            <a:fillRect/>
          </a:stretch>
        </p:blipFill>
        <p:spPr bwMode="auto">
          <a:xfrm>
            <a:off x="1905000" y="3276600"/>
            <a:ext cx="5038725" cy="29241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564462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a:bodyPr>
          <a:lstStyle/>
          <a:p>
            <a:pPr marL="36576" indent="0" algn="r" rtl="1">
              <a:buNone/>
            </a:pPr>
            <a:r>
              <a:rPr lang="ar-IQ" sz="2400" dirty="0">
                <a:solidFill>
                  <a:schemeClr val="accent2">
                    <a:lumMod val="60000"/>
                    <a:lumOff val="40000"/>
                  </a:schemeClr>
                </a:solidFill>
              </a:rPr>
              <a:t> </a:t>
            </a:r>
            <a:r>
              <a:rPr lang="en-US" sz="2400" dirty="0" smtClean="0">
                <a:solidFill>
                  <a:schemeClr val="accent2">
                    <a:lumMod val="60000"/>
                    <a:lumOff val="40000"/>
                  </a:schemeClr>
                </a:solidFill>
              </a:rPr>
              <a:t>4</a:t>
            </a:r>
            <a:r>
              <a:rPr lang="ar-IQ" sz="2400" dirty="0" smtClean="0">
                <a:solidFill>
                  <a:schemeClr val="accent2">
                    <a:lumMod val="60000"/>
                    <a:lumOff val="40000"/>
                  </a:schemeClr>
                </a:solidFill>
              </a:rPr>
              <a:t> </a:t>
            </a:r>
            <a:r>
              <a:rPr lang="ar-IQ" sz="2400" dirty="0">
                <a:solidFill>
                  <a:schemeClr val="accent2">
                    <a:lumMod val="60000"/>
                    <a:lumOff val="40000"/>
                  </a:schemeClr>
                </a:solidFill>
              </a:rPr>
              <a:t>- </a:t>
            </a:r>
            <a:r>
              <a:rPr lang="ar-SA" sz="2400" b="1" dirty="0">
                <a:solidFill>
                  <a:schemeClr val="accent2">
                    <a:lumMod val="60000"/>
                    <a:lumOff val="40000"/>
                  </a:schemeClr>
                </a:solidFill>
              </a:rPr>
              <a:t> انموذج  </a:t>
            </a:r>
            <a:r>
              <a:rPr lang="en-US" sz="2400" b="1" dirty="0">
                <a:solidFill>
                  <a:schemeClr val="accent2">
                    <a:lumMod val="60000"/>
                    <a:lumOff val="40000"/>
                  </a:schemeClr>
                </a:solidFill>
              </a:rPr>
              <a:t> </a:t>
            </a:r>
            <a:r>
              <a:rPr lang="en-US" sz="2400" b="1" dirty="0" err="1">
                <a:solidFill>
                  <a:schemeClr val="accent2">
                    <a:lumMod val="60000"/>
                    <a:lumOff val="40000"/>
                  </a:schemeClr>
                </a:solidFill>
              </a:rPr>
              <a:t>Hajimirarab</a:t>
            </a:r>
            <a:r>
              <a:rPr lang="en-US" sz="2400" b="1" dirty="0">
                <a:solidFill>
                  <a:schemeClr val="accent2">
                    <a:lumMod val="60000"/>
                    <a:lumOff val="40000"/>
                  </a:schemeClr>
                </a:solidFill>
              </a:rPr>
              <a:t> at el , 2011</a:t>
            </a:r>
            <a:endParaRPr lang="en-US" sz="2400" dirty="0">
              <a:solidFill>
                <a:schemeClr val="accent2">
                  <a:lumMod val="60000"/>
                  <a:lumOff val="40000"/>
                </a:schemeClr>
              </a:solidFill>
            </a:endParaRPr>
          </a:p>
          <a:p>
            <a:pPr marL="36576" indent="0" algn="r" rtl="1">
              <a:buNone/>
            </a:pPr>
            <a:r>
              <a:rPr lang="ar-SA" sz="2400" dirty="0"/>
              <a:t> </a:t>
            </a:r>
            <a:r>
              <a:rPr lang="ar-SA" sz="2000" dirty="0"/>
              <a:t>يشمل هذا الانموذج ثلاثة أبعاد أساسية لإدارة الموهبة تتمثل بالاتي :</a:t>
            </a:r>
            <a:endParaRPr lang="en-US" sz="2000" dirty="0"/>
          </a:p>
          <a:p>
            <a:pPr algn="r" rtl="1"/>
            <a:r>
              <a:rPr lang="ar-SA" sz="2000" dirty="0">
                <a:solidFill>
                  <a:srgbClr val="FF0000"/>
                </a:solidFill>
              </a:rPr>
              <a:t>ا-البعد الأول</a:t>
            </a:r>
            <a:r>
              <a:rPr lang="ar-SA" sz="2000" dirty="0"/>
              <a:t>: يتضمن تحديد المواهب الموجودة داخل المنظمة وتحديد ما يجب على المنظمة جذبه وإستقطابه وبما يتناسب مع استراتيجيات وأنشطة وخطط المنظمة .</a:t>
            </a:r>
            <a:endParaRPr lang="en-US" sz="2000" dirty="0"/>
          </a:p>
          <a:p>
            <a:pPr algn="r" rtl="1"/>
            <a:r>
              <a:rPr lang="ar-SA" sz="2000" dirty="0">
                <a:solidFill>
                  <a:srgbClr val="FF0000"/>
                </a:solidFill>
              </a:rPr>
              <a:t>ب- البعد الثاني: </a:t>
            </a:r>
            <a:r>
              <a:rPr lang="ar-SA" sz="2000" dirty="0"/>
              <a:t>يركز على تطوير المواهب وينشطر الى تطوير الموهبة داخلياً وتطوير الموهبة خارجياً .</a:t>
            </a:r>
            <a:endParaRPr lang="en-US" sz="2000" dirty="0"/>
          </a:p>
          <a:p>
            <a:pPr algn="r" rtl="1"/>
            <a:r>
              <a:rPr lang="ar-SA" sz="2000" dirty="0">
                <a:solidFill>
                  <a:srgbClr val="FF0000"/>
                </a:solidFill>
              </a:rPr>
              <a:t>ج-البعد الثالث: </a:t>
            </a:r>
            <a:r>
              <a:rPr lang="ar-SA" sz="2000" dirty="0"/>
              <a:t>يشمل الإحتفاظ بالموهبة وتحفيزهم على البقاء في المنظمة من خلال زيادة الاجور و المكافآت المناسبة  والشكل (</a:t>
            </a:r>
            <a:r>
              <a:rPr lang="ar-IQ" sz="2000" dirty="0"/>
              <a:t>7</a:t>
            </a:r>
            <a:r>
              <a:rPr lang="ar-SA" sz="2000" dirty="0"/>
              <a:t>) يوضح هذا الانموذج</a:t>
            </a:r>
            <a:r>
              <a:rPr lang="ar-SA" sz="2000" dirty="0" smtClean="0"/>
              <a:t>.</a:t>
            </a:r>
            <a:endParaRPr lang="ar-IQ" sz="2000" dirty="0" smtClean="0"/>
          </a:p>
          <a:p>
            <a:pPr algn="r" rtl="1"/>
            <a:endParaRPr lang="en-US" sz="2000" dirty="0"/>
          </a:p>
        </p:txBody>
      </p:sp>
      <p:grpSp>
        <p:nvGrpSpPr>
          <p:cNvPr id="4" name="لوحة قماشية 297"/>
          <p:cNvGrpSpPr/>
          <p:nvPr/>
        </p:nvGrpSpPr>
        <p:grpSpPr>
          <a:xfrm>
            <a:off x="1752600" y="2905529"/>
            <a:ext cx="5274310" cy="3929380"/>
            <a:chOff x="0" y="0"/>
            <a:chExt cx="5274310" cy="3929380"/>
          </a:xfrm>
        </p:grpSpPr>
        <p:sp>
          <p:nvSpPr>
            <p:cNvPr id="5" name="Rectangle 4"/>
            <p:cNvSpPr/>
            <p:nvPr/>
          </p:nvSpPr>
          <p:spPr>
            <a:xfrm>
              <a:off x="0" y="0"/>
              <a:ext cx="5274310" cy="3929380"/>
            </a:xfrm>
            <a:prstGeom prst="rect">
              <a:avLst/>
            </a:prstGeom>
            <a:noFill/>
            <a:ln w="57150" cap="flat" cmpd="thickThin" algn="ctr">
              <a:solidFill>
                <a:srgbClr val="000000"/>
              </a:solidFill>
              <a:prstDash val="solid"/>
              <a:miter lim="800000"/>
              <a:headEnd type="none" w="med" len="med"/>
              <a:tailEnd type="none" w="med" len="med"/>
            </a:ln>
          </p:spPr>
        </p:sp>
        <p:sp>
          <p:nvSpPr>
            <p:cNvPr id="6" name="شكل بيضاوي 52"/>
            <p:cNvSpPr>
              <a:spLocks noChangeArrowheads="1"/>
            </p:cNvSpPr>
            <p:nvPr/>
          </p:nvSpPr>
          <p:spPr bwMode="auto">
            <a:xfrm>
              <a:off x="1905000" y="1457325"/>
              <a:ext cx="1866900" cy="934720"/>
            </a:xfrm>
            <a:prstGeom prst="ellipse">
              <a:avLst/>
            </a:prstGeom>
            <a:solidFill>
              <a:srgbClr val="FFFFFF"/>
            </a:solidFill>
            <a:ln w="25400">
              <a:solidFill>
                <a:srgbClr val="4F81BD"/>
              </a:solidFill>
              <a:round/>
              <a:headEnd/>
              <a:tailEnd/>
            </a:ln>
          </p:spPr>
          <p:txBody>
            <a:bodyPr rot="0" vert="horz" wrap="square" lIns="91440" tIns="45720" rIns="91440" bIns="45720" anchor="ctr" anchorCtr="0" upright="1">
              <a:noAutofit/>
            </a:bodyPr>
            <a:lstStyle/>
            <a:p>
              <a:endParaRPr lang="en-US"/>
            </a:p>
          </p:txBody>
        </p:sp>
        <p:sp>
          <p:nvSpPr>
            <p:cNvPr id="7" name="Rectangle 6"/>
            <p:cNvSpPr>
              <a:spLocks noChangeArrowheads="1"/>
            </p:cNvSpPr>
            <p:nvPr/>
          </p:nvSpPr>
          <p:spPr bwMode="auto">
            <a:xfrm>
              <a:off x="1557020" y="105410"/>
              <a:ext cx="2435225" cy="739775"/>
            </a:xfrm>
            <a:prstGeom prst="rect">
              <a:avLst/>
            </a:prstGeom>
            <a:gradFill rotWithShape="0">
              <a:gsLst>
                <a:gs pos="0">
                  <a:srgbClr val="FFFFFF"/>
                </a:gs>
                <a:gs pos="100000">
                  <a:srgbClr val="FCD5B5"/>
                </a:gs>
              </a:gsLst>
              <a:lin ang="5400000" scaled="1"/>
            </a:gradFill>
            <a:ln w="12700">
              <a:solidFill>
                <a:srgbClr val="FAC090"/>
              </a:solidFill>
              <a:miter lim="800000"/>
              <a:headEnd/>
              <a:tailEnd/>
            </a:ln>
            <a:effectLst>
              <a:outerShdw dist="28398" dir="3806097" algn="ctr" rotWithShape="0">
                <a:srgbClr val="984807">
                  <a:alpha val="50000"/>
                </a:srgbClr>
              </a:outerShdw>
            </a:effectLst>
          </p:spPr>
          <p:txBody>
            <a:bodyPr rot="0" vert="horz" wrap="square" lIns="91440" tIns="45720" rIns="91440" bIns="45720" anchor="t" anchorCtr="0" upright="1">
              <a:noAutofit/>
            </a:bodyPr>
            <a:lstStyle/>
            <a:p>
              <a:pPr algn="ctr">
                <a:spcAft>
                  <a:spcPts val="0"/>
                </a:spcAft>
              </a:pPr>
              <a:r>
                <a:rPr lang="ar-SA" sz="400" b="1" dirty="0">
                  <a:solidFill>
                    <a:schemeClr val="bg1">
                      <a:lumMod val="85000"/>
                      <a:lumOff val="15000"/>
                    </a:schemeClr>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en-US" sz="1100" dirty="0">
                <a:solidFill>
                  <a:schemeClr val="bg1">
                    <a:lumMod val="85000"/>
                    <a:lumOff val="15000"/>
                  </a:schemeClr>
                </a:solidFill>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107000"/>
                </a:lnSpc>
                <a:spcAft>
                  <a:spcPts val="0"/>
                </a:spcAft>
              </a:pPr>
              <a:r>
                <a:rPr lang="ar-SA" sz="1200" b="1" dirty="0">
                  <a:solidFill>
                    <a:schemeClr val="bg1">
                      <a:lumMod val="85000"/>
                      <a:lumOff val="15000"/>
                    </a:schemeClr>
                  </a:solidFill>
                  <a:effectLst/>
                  <a:latin typeface="Calibri" panose="020F0502020204030204" pitchFamily="34" charset="0"/>
                  <a:ea typeface="Times New Roman" panose="02020603050405020304" pitchFamily="18" charset="0"/>
                  <a:cs typeface="Simplified Arabic" panose="02020603050405020304" pitchFamily="18" charset="-78"/>
                </a:rPr>
                <a:t>استقطاب الموهبة</a:t>
              </a:r>
              <a:endParaRPr lang="en-US" sz="1100" dirty="0">
                <a:solidFill>
                  <a:schemeClr val="bg1">
                    <a:lumMod val="85000"/>
                    <a:lumOff val="15000"/>
                  </a:schemeClr>
                </a:solidFill>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107000"/>
                </a:lnSpc>
                <a:spcAft>
                  <a:spcPts val="0"/>
                </a:spcAft>
              </a:pPr>
              <a:r>
                <a:rPr lang="ar-IQ" sz="1200" b="1" dirty="0">
                  <a:solidFill>
                    <a:schemeClr val="bg1">
                      <a:lumMod val="85000"/>
                      <a:lumOff val="15000"/>
                    </a:schemeClr>
                  </a:solidFill>
                  <a:effectLst/>
                  <a:latin typeface="Calibri" panose="020F0502020204030204" pitchFamily="34" charset="0"/>
                  <a:ea typeface="Times New Roman" panose="02020603050405020304" pitchFamily="18" charset="0"/>
                  <a:cs typeface="Simplified Arabic" panose="02020603050405020304" pitchFamily="18" charset="-78"/>
                </a:rPr>
                <a:t>عرض أجور ومكافئات مغرية</a:t>
              </a:r>
              <a:endParaRPr lang="en-US" sz="1100" dirty="0">
                <a:solidFill>
                  <a:schemeClr val="bg1">
                    <a:lumMod val="85000"/>
                    <a:lumOff val="15000"/>
                  </a:schemeClr>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8" name="Rectangle 7"/>
            <p:cNvSpPr>
              <a:spLocks noChangeArrowheads="1"/>
            </p:cNvSpPr>
            <p:nvPr/>
          </p:nvSpPr>
          <p:spPr bwMode="auto">
            <a:xfrm>
              <a:off x="1652270" y="2953385"/>
              <a:ext cx="2440305" cy="866140"/>
            </a:xfrm>
            <a:prstGeom prst="rect">
              <a:avLst/>
            </a:prstGeom>
            <a:gradFill rotWithShape="0">
              <a:gsLst>
                <a:gs pos="0">
                  <a:srgbClr val="FFFFFF"/>
                </a:gs>
                <a:gs pos="100000">
                  <a:srgbClr val="FCD5B5"/>
                </a:gs>
              </a:gsLst>
              <a:lin ang="5400000" scaled="1"/>
            </a:gradFill>
            <a:ln w="12700">
              <a:solidFill>
                <a:srgbClr val="FAC090"/>
              </a:solidFill>
              <a:miter lim="800000"/>
              <a:headEnd/>
              <a:tailEnd/>
            </a:ln>
            <a:effectLst>
              <a:outerShdw dist="28398" dir="3806097" algn="ctr" rotWithShape="0">
                <a:srgbClr val="984807">
                  <a:alpha val="50000"/>
                </a:srgbClr>
              </a:outerShdw>
            </a:effectLst>
          </p:spPr>
          <p:txBody>
            <a:bodyPr rot="0" vert="horz" wrap="square" lIns="91440" tIns="45720" rIns="91440" bIns="45720" anchor="t" anchorCtr="0" upright="1">
              <a:noAutofit/>
            </a:bodyPr>
            <a:lstStyle/>
            <a:p>
              <a:pPr algn="ctr">
                <a:spcAft>
                  <a:spcPts val="0"/>
                </a:spcAft>
              </a:pPr>
              <a:r>
                <a:rPr lang="ar-SA" sz="1200" b="1" dirty="0" smtClean="0">
                  <a:solidFill>
                    <a:sysClr val="windowText" lastClr="000000"/>
                  </a:solidFill>
                  <a:effectLst/>
                  <a:latin typeface="Calibri" panose="020F0502020204030204" pitchFamily="34" charset="0"/>
                  <a:ea typeface="Times New Roman" panose="02020603050405020304" pitchFamily="18" charset="0"/>
                  <a:cs typeface="Simplified Arabic" panose="02020603050405020304" pitchFamily="18" charset="-78"/>
                </a:rPr>
                <a:t>الموهبة</a:t>
              </a:r>
              <a:endParaRPr lang="ar-IQ" sz="1200" b="1" dirty="0" smtClean="0">
                <a:solidFill>
                  <a:sysClr val="windowText" lastClr="000000"/>
                </a:solidFill>
                <a:effectLst/>
                <a:latin typeface="Calibri" panose="020F0502020204030204" pitchFamily="34" charset="0"/>
                <a:ea typeface="Times New Roman" panose="02020603050405020304" pitchFamily="18" charset="0"/>
                <a:cs typeface="Simplified Arabic" panose="02020603050405020304" pitchFamily="18" charset="-78"/>
              </a:endParaRPr>
            </a:p>
            <a:p>
              <a:pPr algn="ctr">
                <a:lnSpc>
                  <a:spcPct val="107000"/>
                </a:lnSpc>
                <a:spcAft>
                  <a:spcPts val="800"/>
                </a:spcAft>
              </a:pPr>
              <a:r>
                <a:rPr lang="ar-SA" sz="1200" b="1" dirty="0" smtClean="0">
                  <a:solidFill>
                    <a:sysClr val="windowText" lastClr="000000"/>
                  </a:solidFill>
                  <a:effectLst/>
                  <a:latin typeface="Calibri" panose="020F0502020204030204" pitchFamily="34" charset="0"/>
                  <a:ea typeface="Times New Roman" panose="02020603050405020304" pitchFamily="18" charset="0"/>
                  <a:cs typeface="Simplified Arabic" panose="02020603050405020304" pitchFamily="18" charset="-78"/>
                </a:rPr>
                <a:t>(</a:t>
              </a:r>
              <a:r>
                <a:rPr lang="ar-SA" sz="1200" b="1" dirty="0">
                  <a:solidFill>
                    <a:sysClr val="windowText" lastClr="000000"/>
                  </a:solidFill>
                  <a:effectLst/>
                  <a:latin typeface="Calibri" panose="020F0502020204030204" pitchFamily="34" charset="0"/>
                  <a:ea typeface="Times New Roman" panose="02020603050405020304" pitchFamily="18" charset="0"/>
                  <a:cs typeface="Simplified Arabic" panose="02020603050405020304" pitchFamily="18" charset="-78"/>
                </a:rPr>
                <a:t>الالتزام - التحفيز -الإحتفاظ)</a:t>
              </a:r>
              <a:r>
                <a:rPr lang="ar-SA" sz="1200" b="1" dirty="0">
                  <a:solidFill>
                    <a:sysClr val="windowText" lastClr="000000"/>
                  </a:solidFill>
                  <a:effectLst/>
                  <a:latin typeface="Calibri" panose="020F0502020204030204" pitchFamily="34" charset="0"/>
                  <a:ea typeface="Times New Roman" panose="02020603050405020304" pitchFamily="18" charset="0"/>
                  <a:cs typeface="Arial" panose="020B0604020202020204" pitchFamily="34" charset="0"/>
                </a:rPr>
                <a:t> </a:t>
              </a:r>
              <a:r>
                <a:rPr lang="ar-IQ" sz="1200" b="1" dirty="0">
                  <a:solidFill>
                    <a:sysClr val="windowText" lastClr="000000"/>
                  </a:solidFill>
                  <a:effectLst/>
                  <a:latin typeface="Calibri" panose="020F0502020204030204" pitchFamily="34" charset="0"/>
                  <a:ea typeface="Times New Roman" panose="02020603050405020304" pitchFamily="18" charset="0"/>
                  <a:cs typeface="Arial" panose="020B0604020202020204" pitchFamily="34" charset="0"/>
                </a:rPr>
                <a:t>تحديد واضح للظروف والمتطلبات  </a:t>
              </a:r>
              <a:endParaRPr lang="en-US" sz="1100" dirty="0">
                <a:solidFill>
                  <a:sysClr val="windowText" lastClr="000000"/>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9" name="AutoShape 19"/>
            <p:cNvSpPr>
              <a:spLocks noChangeArrowheads="1"/>
            </p:cNvSpPr>
            <p:nvPr/>
          </p:nvSpPr>
          <p:spPr bwMode="auto">
            <a:xfrm>
              <a:off x="4409953" y="504825"/>
              <a:ext cx="726250" cy="2865755"/>
            </a:xfrm>
            <a:prstGeom prst="flowChartProcess">
              <a:avLst/>
            </a:prstGeom>
            <a:gradFill rotWithShape="0">
              <a:gsLst>
                <a:gs pos="0">
                  <a:srgbClr val="FFFFFF"/>
                </a:gs>
                <a:gs pos="100000">
                  <a:srgbClr val="FCD5B5"/>
                </a:gs>
              </a:gsLst>
              <a:lin ang="5400000" scaled="1"/>
            </a:gradFill>
            <a:ln w="12700">
              <a:solidFill>
                <a:srgbClr val="FAC090"/>
              </a:solidFill>
              <a:miter lim="800000"/>
              <a:headEnd/>
              <a:tailEnd/>
            </a:ln>
            <a:effectLst>
              <a:outerShdw dist="28398" dir="3806097" algn="ctr" rotWithShape="0">
                <a:srgbClr val="984807">
                  <a:alpha val="50000"/>
                </a:srgbClr>
              </a:outerShdw>
            </a:effectLst>
          </p:spPr>
          <p:txBody>
            <a:bodyPr rot="0" vert="horz" wrap="square" lIns="91440" tIns="45720" rIns="91440" bIns="45720" anchor="t" anchorCtr="0" upright="1">
              <a:noAutofit/>
            </a:bodyPr>
            <a:lstStyle/>
            <a:p>
              <a:pPr algn="ctr">
                <a:spcAft>
                  <a:spcPts val="0"/>
                </a:spcAft>
              </a:pPr>
              <a:r>
                <a:rPr lang="ar-SA" sz="1200" b="1" dirty="0">
                  <a:solidFill>
                    <a:schemeClr val="bg1">
                      <a:lumMod val="85000"/>
                      <a:lumOff val="15000"/>
                    </a:schemeClr>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en-US" sz="1100" dirty="0">
                <a:solidFill>
                  <a:schemeClr val="bg1">
                    <a:lumMod val="85000"/>
                    <a:lumOff val="15000"/>
                  </a:schemeClr>
                </a:solidFill>
                <a:effectLst/>
                <a:latin typeface="Calibri" panose="020F0502020204030204" pitchFamily="34" charset="0"/>
                <a:ea typeface="Times New Roman" panose="02020603050405020304" pitchFamily="18" charset="0"/>
                <a:cs typeface="Arial" panose="020B0604020202020204" pitchFamily="34" charset="0"/>
              </a:endParaRPr>
            </a:p>
            <a:p>
              <a:pPr algn="ctr">
                <a:spcAft>
                  <a:spcPts val="0"/>
                </a:spcAft>
              </a:pPr>
              <a:r>
                <a:rPr lang="ar-SA" sz="1200" b="1" dirty="0">
                  <a:solidFill>
                    <a:schemeClr val="bg1">
                      <a:lumMod val="85000"/>
                      <a:lumOff val="15000"/>
                    </a:schemeClr>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en-US" sz="1100" dirty="0">
                <a:solidFill>
                  <a:schemeClr val="bg1">
                    <a:lumMod val="85000"/>
                    <a:lumOff val="15000"/>
                  </a:schemeClr>
                </a:solidFill>
                <a:effectLst/>
                <a:latin typeface="Calibri" panose="020F0502020204030204" pitchFamily="34" charset="0"/>
                <a:ea typeface="Times New Roman" panose="02020603050405020304" pitchFamily="18" charset="0"/>
                <a:cs typeface="Arial" panose="020B0604020202020204" pitchFamily="34" charset="0"/>
              </a:endParaRPr>
            </a:p>
            <a:p>
              <a:pPr algn="ctr">
                <a:spcAft>
                  <a:spcPts val="0"/>
                </a:spcAft>
              </a:pPr>
              <a:r>
                <a:rPr lang="ar-SA" sz="1200" b="1" dirty="0">
                  <a:solidFill>
                    <a:schemeClr val="bg1">
                      <a:lumMod val="85000"/>
                      <a:lumOff val="15000"/>
                    </a:schemeClr>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en-US" sz="1100" dirty="0">
                <a:solidFill>
                  <a:schemeClr val="bg1">
                    <a:lumMod val="85000"/>
                    <a:lumOff val="15000"/>
                  </a:schemeClr>
                </a:solidFill>
                <a:effectLst/>
                <a:latin typeface="Calibri" panose="020F0502020204030204" pitchFamily="34" charset="0"/>
                <a:ea typeface="Times New Roman" panose="02020603050405020304" pitchFamily="18" charset="0"/>
                <a:cs typeface="Arial" panose="020B0604020202020204" pitchFamily="34" charset="0"/>
              </a:endParaRPr>
            </a:p>
            <a:p>
              <a:pPr algn="ctr">
                <a:spcAft>
                  <a:spcPts val="0"/>
                </a:spcAft>
              </a:pPr>
              <a:r>
                <a:rPr lang="ar-SA" sz="1600" b="1" dirty="0">
                  <a:solidFill>
                    <a:schemeClr val="bg1">
                      <a:lumMod val="85000"/>
                      <a:lumOff val="15000"/>
                    </a:schemeClr>
                  </a:solidFill>
                  <a:effectLst/>
                  <a:latin typeface="Calibri" panose="020F0502020204030204" pitchFamily="34" charset="0"/>
                  <a:ea typeface="Times New Roman" panose="02020603050405020304" pitchFamily="18" charset="0"/>
                  <a:cs typeface="Simplified Arabic" panose="02020603050405020304" pitchFamily="18" charset="-78"/>
                </a:rPr>
                <a:t> </a:t>
              </a:r>
              <a:endParaRPr lang="en-US" sz="1100" dirty="0">
                <a:solidFill>
                  <a:schemeClr val="bg1">
                    <a:lumMod val="85000"/>
                    <a:lumOff val="15000"/>
                  </a:schemeClr>
                </a:solidFill>
                <a:effectLst/>
                <a:latin typeface="Calibri" panose="020F0502020204030204" pitchFamily="34" charset="0"/>
                <a:ea typeface="Times New Roman" panose="02020603050405020304" pitchFamily="18" charset="0"/>
                <a:cs typeface="Arial" panose="020B0604020202020204" pitchFamily="34" charset="0"/>
              </a:endParaRPr>
            </a:p>
            <a:p>
              <a:pPr algn="ctr">
                <a:spcAft>
                  <a:spcPts val="0"/>
                </a:spcAft>
              </a:pPr>
              <a:r>
                <a:rPr lang="ar-SA" sz="1200" b="1" dirty="0">
                  <a:solidFill>
                    <a:schemeClr val="bg1">
                      <a:lumMod val="85000"/>
                      <a:lumOff val="15000"/>
                    </a:schemeClr>
                  </a:solidFill>
                  <a:effectLst/>
                  <a:latin typeface="Calibri" panose="020F0502020204030204" pitchFamily="34" charset="0"/>
                  <a:ea typeface="Times New Roman" panose="02020603050405020304" pitchFamily="18" charset="0"/>
                  <a:cs typeface="Simplified Arabic" panose="02020603050405020304" pitchFamily="18" charset="-78"/>
                </a:rPr>
                <a:t>تطوير الموهبة</a:t>
              </a:r>
              <a:endParaRPr lang="en-US" sz="1100" dirty="0">
                <a:solidFill>
                  <a:schemeClr val="bg1">
                    <a:lumMod val="85000"/>
                    <a:lumOff val="15000"/>
                  </a:schemeClr>
                </a:solidFill>
                <a:effectLst/>
                <a:latin typeface="Calibri" panose="020F0502020204030204" pitchFamily="34" charset="0"/>
                <a:ea typeface="Times New Roman" panose="02020603050405020304" pitchFamily="18" charset="0"/>
                <a:cs typeface="Arial" panose="020B0604020202020204" pitchFamily="34" charset="0"/>
              </a:endParaRPr>
            </a:p>
            <a:p>
              <a:pPr algn="ctr">
                <a:spcAft>
                  <a:spcPts val="0"/>
                </a:spcAft>
              </a:pPr>
              <a:r>
                <a:rPr lang="ar-SA" sz="1200" b="1" dirty="0">
                  <a:solidFill>
                    <a:schemeClr val="bg1">
                      <a:lumMod val="85000"/>
                      <a:lumOff val="15000"/>
                    </a:schemeClr>
                  </a:solidFill>
                  <a:effectLst/>
                  <a:latin typeface="Calibri" panose="020F0502020204030204" pitchFamily="34" charset="0"/>
                  <a:ea typeface="Times New Roman" panose="02020603050405020304" pitchFamily="18" charset="0"/>
                  <a:cs typeface="Simplified Arabic" panose="02020603050405020304" pitchFamily="18" charset="-78"/>
                </a:rPr>
                <a:t>(الداخلي)</a:t>
              </a:r>
              <a:endParaRPr lang="en-US" sz="1100" dirty="0">
                <a:solidFill>
                  <a:schemeClr val="bg1">
                    <a:lumMod val="85000"/>
                    <a:lumOff val="15000"/>
                  </a:schemeClr>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0" name="AutoShape 20"/>
            <p:cNvSpPr>
              <a:spLocks noChangeArrowheads="1"/>
            </p:cNvSpPr>
            <p:nvPr/>
          </p:nvSpPr>
          <p:spPr bwMode="auto">
            <a:xfrm rot="10800000">
              <a:off x="2303780" y="2457450"/>
              <a:ext cx="1066800" cy="495935"/>
            </a:xfrm>
            <a:prstGeom prst="downArrow">
              <a:avLst>
                <a:gd name="adj1" fmla="val 50000"/>
                <a:gd name="adj2" fmla="val 25000"/>
              </a:avLst>
            </a:prstGeom>
            <a:solidFill>
              <a:srgbClr val="FF0000"/>
            </a:solidFill>
            <a:ln w="25400">
              <a:solidFill>
                <a:srgbClr val="C0504D"/>
              </a:solidFill>
              <a:miter lim="800000"/>
              <a:headEnd/>
              <a:tailEnd/>
            </a:ln>
          </p:spPr>
          <p:txBody>
            <a:bodyPr rot="0" vert="horz" wrap="square" lIns="91440" tIns="45720" rIns="91440" bIns="45720" anchor="t" anchorCtr="0" upright="1">
              <a:noAutofit/>
            </a:bodyPr>
            <a:lstStyle/>
            <a:p>
              <a:endParaRPr lang="en-US"/>
            </a:p>
          </p:txBody>
        </p:sp>
        <p:sp>
          <p:nvSpPr>
            <p:cNvPr id="11" name="AutoShape 21"/>
            <p:cNvSpPr>
              <a:spLocks noChangeArrowheads="1"/>
            </p:cNvSpPr>
            <p:nvPr/>
          </p:nvSpPr>
          <p:spPr bwMode="auto">
            <a:xfrm>
              <a:off x="1263650" y="1522730"/>
              <a:ext cx="586105" cy="934720"/>
            </a:xfrm>
            <a:prstGeom prst="rightArrow">
              <a:avLst>
                <a:gd name="adj1" fmla="val 50000"/>
                <a:gd name="adj2" fmla="val 25000"/>
              </a:avLst>
            </a:prstGeom>
            <a:solidFill>
              <a:srgbClr val="FF0000"/>
            </a:solidFill>
            <a:ln w="25400">
              <a:solidFill>
                <a:srgbClr val="C0504D"/>
              </a:solidFill>
              <a:miter lim="800000"/>
              <a:headEnd/>
              <a:tailEnd/>
            </a:ln>
          </p:spPr>
          <p:txBody>
            <a:bodyPr rot="0" vert="horz" wrap="square" lIns="91440" tIns="45720" rIns="91440" bIns="45720" anchor="t" anchorCtr="0" upright="1">
              <a:noAutofit/>
            </a:bodyPr>
            <a:lstStyle/>
            <a:p>
              <a:endParaRPr lang="en-US"/>
            </a:p>
          </p:txBody>
        </p:sp>
        <p:sp>
          <p:nvSpPr>
            <p:cNvPr id="12" name="AutoShape 22"/>
            <p:cNvSpPr>
              <a:spLocks noChangeArrowheads="1"/>
            </p:cNvSpPr>
            <p:nvPr/>
          </p:nvSpPr>
          <p:spPr bwMode="auto">
            <a:xfrm rot="10800000">
              <a:off x="3871607" y="1457104"/>
              <a:ext cx="446730" cy="986790"/>
            </a:xfrm>
            <a:prstGeom prst="rightArrow">
              <a:avLst>
                <a:gd name="adj1" fmla="val 50000"/>
                <a:gd name="adj2" fmla="val 25000"/>
              </a:avLst>
            </a:prstGeom>
            <a:solidFill>
              <a:srgbClr val="FF0000"/>
            </a:solidFill>
            <a:ln w="25400">
              <a:solidFill>
                <a:srgbClr val="C0504D"/>
              </a:solidFill>
              <a:miter lim="800000"/>
              <a:headEnd/>
              <a:tailEnd/>
            </a:ln>
          </p:spPr>
          <p:txBody>
            <a:bodyPr rot="0" vert="horz" wrap="square" lIns="91440" tIns="45720" rIns="91440" bIns="45720" anchor="t" anchorCtr="0" upright="1">
              <a:noAutofit/>
            </a:bodyPr>
            <a:lstStyle/>
            <a:p>
              <a:endParaRPr lang="en-US"/>
            </a:p>
          </p:txBody>
        </p:sp>
        <p:sp>
          <p:nvSpPr>
            <p:cNvPr id="13" name="AutoShape 23"/>
            <p:cNvSpPr>
              <a:spLocks noChangeArrowheads="1"/>
            </p:cNvSpPr>
            <p:nvPr/>
          </p:nvSpPr>
          <p:spPr bwMode="auto">
            <a:xfrm>
              <a:off x="2204720" y="894715"/>
              <a:ext cx="1090930" cy="458470"/>
            </a:xfrm>
            <a:prstGeom prst="downArrow">
              <a:avLst>
                <a:gd name="adj1" fmla="val 50000"/>
                <a:gd name="adj2" fmla="val 25000"/>
              </a:avLst>
            </a:prstGeom>
            <a:solidFill>
              <a:srgbClr val="FF0000"/>
            </a:solidFill>
            <a:ln w="25400">
              <a:solidFill>
                <a:srgbClr val="C0504D"/>
              </a:solidFill>
              <a:miter lim="800000"/>
              <a:headEnd/>
              <a:tailEnd/>
            </a:ln>
          </p:spPr>
          <p:txBody>
            <a:bodyPr rot="0" vert="horz" wrap="square" lIns="91440" tIns="45720" rIns="91440" bIns="45720" anchor="t" anchorCtr="0" upright="1">
              <a:noAutofit/>
            </a:bodyPr>
            <a:lstStyle/>
            <a:p>
              <a:endParaRPr lang="en-US"/>
            </a:p>
          </p:txBody>
        </p:sp>
        <p:sp>
          <p:nvSpPr>
            <p:cNvPr id="14" name="AutoShape 25"/>
            <p:cNvSpPr/>
            <p:nvPr/>
          </p:nvSpPr>
          <p:spPr bwMode="auto">
            <a:xfrm>
              <a:off x="415925" y="504825"/>
              <a:ext cx="847725" cy="2790190"/>
            </a:xfrm>
            <a:prstGeom prst="flowChartProcess">
              <a:avLst/>
            </a:prstGeom>
            <a:gradFill rotWithShape="0">
              <a:gsLst>
                <a:gs pos="0">
                  <a:srgbClr val="FFFFFF"/>
                </a:gs>
                <a:gs pos="100000">
                  <a:srgbClr val="FCD5B5"/>
                </a:gs>
              </a:gsLst>
              <a:lin ang="5400000" scaled="1"/>
            </a:gradFill>
            <a:ln w="12700">
              <a:solidFill>
                <a:srgbClr val="FAC090"/>
              </a:solidFill>
              <a:miter lim="800000"/>
              <a:headEnd/>
              <a:tailEnd/>
            </a:ln>
            <a:effectLst>
              <a:outerShdw dist="28398" dir="3806097" algn="ctr" rotWithShape="0">
                <a:srgbClr val="984807">
                  <a:alpha val="50000"/>
                </a:srgbClr>
              </a:outerShdw>
            </a:effectLst>
          </p:spPr>
          <p:txBody>
            <a:bodyPr/>
            <a:lstStyle/>
            <a:p>
              <a:pPr>
                <a:lnSpc>
                  <a:spcPct val="107000"/>
                </a:lnSpc>
                <a:spcAft>
                  <a:spcPts val="800"/>
                </a:spcAft>
              </a:pPr>
              <a:r>
                <a:rPr lang="en-US" sz="1100">
                  <a:effectLst/>
                  <a:latin typeface="Calibri" panose="020F0502020204030204" pitchFamily="34" charset="0"/>
                  <a:ea typeface="Times New Roman" panose="02020603050405020304" pitchFamily="18" charset="0"/>
                  <a:cs typeface="Arial" panose="020B0604020202020204" pitchFamily="34" charset="0"/>
                </a:rPr>
                <a:t> </a:t>
              </a:r>
            </a:p>
          </p:txBody>
        </p:sp>
        <p:sp>
          <p:nvSpPr>
            <p:cNvPr id="15" name="Text Box 49"/>
            <p:cNvSpPr txBox="1">
              <a:spLocks noChangeArrowheads="1"/>
            </p:cNvSpPr>
            <p:nvPr/>
          </p:nvSpPr>
          <p:spPr bwMode="auto">
            <a:xfrm>
              <a:off x="2204720" y="1619250"/>
              <a:ext cx="1165860" cy="561975"/>
            </a:xfrm>
            <a:prstGeom prst="rect">
              <a:avLst/>
            </a:prstGeom>
            <a:solidFill>
              <a:srgbClr val="FFFFFF"/>
            </a:solidFill>
            <a:ln w="6350">
              <a:solidFill>
                <a:srgbClr val="FFFFFF"/>
              </a:solidFill>
              <a:miter lim="800000"/>
              <a:headEnd/>
              <a:tailEnd/>
            </a:ln>
          </p:spPr>
          <p:txBody>
            <a:bodyPr rot="0" vert="horz" wrap="square" lIns="91440" tIns="45720" rIns="91440" bIns="45720" anchor="t" anchorCtr="0" upright="1">
              <a:noAutofit/>
            </a:bodyPr>
            <a:lstStyle/>
            <a:p>
              <a:pPr algn="ctr">
                <a:lnSpc>
                  <a:spcPct val="107000"/>
                </a:lnSpc>
                <a:spcAft>
                  <a:spcPts val="800"/>
                </a:spcAft>
              </a:pPr>
              <a:r>
                <a:rPr lang="ar-IQ" sz="1200" b="1" dirty="0">
                  <a:solidFill>
                    <a:sysClr val="windowText" lastClr="000000"/>
                  </a:solidFill>
                  <a:effectLst/>
                  <a:latin typeface="Calibri" panose="020F0502020204030204" pitchFamily="34" charset="0"/>
                  <a:ea typeface="Times New Roman" panose="02020603050405020304" pitchFamily="18" charset="0"/>
                  <a:cs typeface="Simplified Arabic" panose="02020603050405020304" pitchFamily="18" charset="-78"/>
                </a:rPr>
                <a:t>المدخل العام لإدارة الموهبة</a:t>
              </a:r>
              <a:endParaRPr lang="en-US" sz="1100" dirty="0">
                <a:solidFill>
                  <a:sysClr val="windowText" lastClr="000000"/>
                </a:solidFill>
                <a:effectLst/>
                <a:latin typeface="Calibri" panose="020F0502020204030204" pitchFamily="34" charset="0"/>
                <a:ea typeface="Times New Roman" panose="02020603050405020304" pitchFamily="18" charset="0"/>
                <a:cs typeface="Arial" panose="020B0604020202020204" pitchFamily="34" charset="0"/>
              </a:endParaRPr>
            </a:p>
          </p:txBody>
        </p:sp>
      </p:grpSp>
    </p:spTree>
    <p:extLst>
      <p:ext uri="{BB962C8B-B14F-4D97-AF65-F5344CB8AC3E}">
        <p14:creationId xmlns:p14="http://schemas.microsoft.com/office/powerpoint/2010/main" val="425744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a:bodyPr>
          <a:lstStyle/>
          <a:p>
            <a:pPr marL="36576" indent="0" algn="r" rtl="1">
              <a:buNone/>
            </a:pPr>
            <a:r>
              <a:rPr lang="ar-IQ" sz="2000" b="1" dirty="0">
                <a:solidFill>
                  <a:schemeClr val="accent2">
                    <a:lumMod val="60000"/>
                    <a:lumOff val="40000"/>
                  </a:schemeClr>
                </a:solidFill>
              </a:rPr>
              <a:t> </a:t>
            </a:r>
            <a:r>
              <a:rPr lang="en-US" sz="2000" b="1" dirty="0" smtClean="0">
                <a:solidFill>
                  <a:schemeClr val="accent2">
                    <a:lumMod val="60000"/>
                    <a:lumOff val="40000"/>
                  </a:schemeClr>
                </a:solidFill>
              </a:rPr>
              <a:t>5</a:t>
            </a:r>
            <a:r>
              <a:rPr lang="ar-IQ" sz="2000" b="1" dirty="0">
                <a:solidFill>
                  <a:schemeClr val="accent2">
                    <a:lumMod val="60000"/>
                    <a:lumOff val="40000"/>
                  </a:schemeClr>
                </a:solidFill>
              </a:rPr>
              <a:t>-</a:t>
            </a:r>
            <a:r>
              <a:rPr lang="ar-IQ" sz="2000" dirty="0">
                <a:solidFill>
                  <a:schemeClr val="accent2">
                    <a:lumMod val="60000"/>
                    <a:lumOff val="40000"/>
                  </a:schemeClr>
                </a:solidFill>
              </a:rPr>
              <a:t> </a:t>
            </a:r>
            <a:r>
              <a:rPr lang="ar-IQ" sz="2000" b="1" dirty="0">
                <a:solidFill>
                  <a:schemeClr val="accent2">
                    <a:lumMod val="60000"/>
                    <a:lumOff val="40000"/>
                  </a:schemeClr>
                </a:solidFill>
              </a:rPr>
              <a:t>انموذج ( </a:t>
            </a:r>
            <a:r>
              <a:rPr lang="en-US" sz="2000" b="1" dirty="0">
                <a:solidFill>
                  <a:schemeClr val="accent2">
                    <a:lumMod val="60000"/>
                    <a:lumOff val="40000"/>
                  </a:schemeClr>
                </a:solidFill>
              </a:rPr>
              <a:t> Kravtsova,2012</a:t>
            </a:r>
            <a:r>
              <a:rPr lang="ar-IQ" sz="2000" b="1" dirty="0">
                <a:solidFill>
                  <a:schemeClr val="accent2">
                    <a:lumMod val="60000"/>
                    <a:lumOff val="40000"/>
                  </a:schemeClr>
                </a:solidFill>
              </a:rPr>
              <a:t>)  :</a:t>
            </a:r>
            <a:endParaRPr lang="en-US" sz="2000" dirty="0">
              <a:solidFill>
                <a:schemeClr val="accent2">
                  <a:lumMod val="60000"/>
                  <a:lumOff val="40000"/>
                </a:schemeClr>
              </a:solidFill>
            </a:endParaRPr>
          </a:p>
          <a:p>
            <a:pPr marL="36576" indent="0" algn="r" rtl="1">
              <a:buNone/>
            </a:pPr>
            <a:r>
              <a:rPr lang="ar-IQ" sz="1800" dirty="0"/>
              <a:t>  يركز هذا الانموذج على تصميم نظام للأجور والحوافز والمكافآت الملاءمة للموهوبين تتناسب مع ادائهم ومهاراتهم ومخرجات عملهم با</a:t>
            </a:r>
            <a:r>
              <a:rPr lang="ar-SA" sz="1800" dirty="0"/>
              <a:t>لاعتماد على مؤشرات أساسية تتمثل بالقدرات </a:t>
            </a:r>
            <a:r>
              <a:rPr lang="ar-SA" sz="1800" b="1" dirty="0"/>
              <a:t>و</a:t>
            </a:r>
            <a:r>
              <a:rPr lang="ar-SA" sz="1800" dirty="0"/>
              <a:t>الاتساق</a:t>
            </a:r>
            <a:r>
              <a:rPr lang="ar-SA" sz="1800" b="1" dirty="0"/>
              <a:t> و</a:t>
            </a:r>
            <a:r>
              <a:rPr lang="ar-SA" sz="1800" dirty="0"/>
              <a:t>الالتزام  كما يركز على ضرورة تنوع المواهب واختلاف ثقافاتها داخل المنظمة وذلك من خلال إستقطاب المواهب الخارجية وتطويرها والعمل على دمجها واتساقها مع المواهب الموجودة داخل المنظمة، ويتكون هذا الانموذج من ثلاث حلقات أساسية وهي:-</a:t>
            </a:r>
            <a:endParaRPr lang="en-US" sz="1800" dirty="0"/>
          </a:p>
          <a:p>
            <a:pPr algn="r" rtl="1"/>
            <a:r>
              <a:rPr lang="ar-SA" sz="1800" dirty="0">
                <a:solidFill>
                  <a:srgbClr val="FF0000"/>
                </a:solidFill>
              </a:rPr>
              <a:t>ا-التطوير</a:t>
            </a:r>
            <a:r>
              <a:rPr lang="ar-SA" sz="1800" dirty="0"/>
              <a:t> : ويتم من خلال قياس قدرات العاملين والإلتزام تجاههم بعمل كل ما يخدم مصالحهم .</a:t>
            </a:r>
            <a:endParaRPr lang="en-US" sz="1800" dirty="0"/>
          </a:p>
          <a:p>
            <a:pPr algn="r" rtl="1"/>
            <a:r>
              <a:rPr lang="ar-SA" sz="1800" dirty="0">
                <a:solidFill>
                  <a:srgbClr val="FF0000"/>
                </a:solidFill>
              </a:rPr>
              <a:t>ب- النشر </a:t>
            </a:r>
            <a:r>
              <a:rPr lang="ar-SA" sz="1800" dirty="0"/>
              <a:t>: يهدف الى نشر القدرات الموجودة لدى الاشخاص الموهوبين وجعلها كثقافة وسلوك للعاملين في المنظمة كافة والعمل على دمجهم واتساقهم وكذلك قياس مستوى هذه القدرات وتجسيدها داخل المنظمة . </a:t>
            </a:r>
            <a:endParaRPr lang="en-US" sz="1800" dirty="0"/>
          </a:p>
          <a:p>
            <a:pPr algn="r" rtl="1"/>
            <a:r>
              <a:rPr lang="ar-SA" sz="1800" dirty="0">
                <a:solidFill>
                  <a:srgbClr val="FF0000"/>
                </a:solidFill>
              </a:rPr>
              <a:t>ج-التواصل</a:t>
            </a:r>
            <a:r>
              <a:rPr lang="ar-SA" sz="1800" dirty="0"/>
              <a:t> : يهدف الى ترسيخ التواصل المستمر للعاملين الموهوبين والتزامهم ومعرفة مستوى التقدم لديهم، والشكل (10</a:t>
            </a:r>
            <a:r>
              <a:rPr lang="ar-IQ" sz="1800" dirty="0"/>
              <a:t>) </a:t>
            </a:r>
            <a:r>
              <a:rPr lang="ar-SA" sz="1800" dirty="0"/>
              <a:t>يوضح هذا الانموذج  </a:t>
            </a:r>
            <a:endParaRPr lang="en-US" sz="1800" dirty="0"/>
          </a:p>
        </p:txBody>
      </p:sp>
      <p:graphicFrame>
        <p:nvGraphicFramePr>
          <p:cNvPr id="4" name="رسم تخطيطي 12"/>
          <p:cNvGraphicFramePr/>
          <p:nvPr>
            <p:extLst>
              <p:ext uri="{D42A27DB-BD31-4B8C-83A1-F6EECF244321}">
                <p14:modId xmlns:p14="http://schemas.microsoft.com/office/powerpoint/2010/main" val="496883323"/>
              </p:ext>
            </p:extLst>
          </p:nvPr>
        </p:nvGraphicFramePr>
        <p:xfrm>
          <a:off x="1828800" y="4038601"/>
          <a:ext cx="5029200" cy="251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6123790"/>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247</TotalTime>
  <Words>958</Words>
  <Application>Microsoft Office PowerPoint</Application>
  <PresentationFormat>On-screen Show (4:3)</PresentationFormat>
  <Paragraphs>78</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Franklin Gothic Book</vt:lpstr>
      <vt:lpstr>Simplified Arabic</vt:lpstr>
      <vt:lpstr>Tahoma</vt:lpstr>
      <vt:lpstr>Times New Roman</vt:lpstr>
      <vt:lpstr>Wingdings 2</vt:lpstr>
      <vt:lpstr>Technic</vt:lpstr>
      <vt:lpstr>مدخل ونماذج وأهمية إدارة الموهبة Entries, models and the importance of talent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65</cp:revision>
  <dcterms:created xsi:type="dcterms:W3CDTF">2018-11-06T19:56:41Z</dcterms:created>
  <dcterms:modified xsi:type="dcterms:W3CDTF">2019-07-28T16:34:50Z</dcterms:modified>
</cp:coreProperties>
</file>