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8"/>
  </p:notesMasterIdLst>
  <p:sldIdLst>
    <p:sldId id="256" r:id="rId2"/>
    <p:sldId id="259" r:id="rId3"/>
    <p:sldId id="276" r:id="rId4"/>
    <p:sldId id="277" r:id="rId5"/>
    <p:sldId id="260" r:id="rId6"/>
    <p:sldId id="275" r:id="rId7"/>
    <p:sldId id="278" r:id="rId8"/>
    <p:sldId id="293" r:id="rId9"/>
    <p:sldId id="294" r:id="rId10"/>
    <p:sldId id="279" r:id="rId11"/>
    <p:sldId id="295" r:id="rId12"/>
    <p:sldId id="297" r:id="rId13"/>
    <p:sldId id="298" r:id="rId14"/>
    <p:sldId id="299" r:id="rId15"/>
    <p:sldId id="300" r:id="rId16"/>
    <p:sldId id="30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53" d="100"/>
          <a:sy n="53" d="100"/>
        </p:scale>
        <p:origin x="135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7/28/2019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76600"/>
            <a:ext cx="7772400" cy="2362200"/>
          </a:xfrm>
        </p:spPr>
        <p:txBody>
          <a:bodyPr>
            <a:normAutofit/>
          </a:bodyPr>
          <a:lstStyle/>
          <a:p>
            <a:pPr algn="ctr"/>
            <a:r>
              <a:rPr lang="ar-IQ" sz="2800" dirty="0" smtClean="0">
                <a:solidFill>
                  <a:srgbClr val="002060"/>
                </a:solidFill>
              </a:rPr>
              <a:t>إدارة المواهب</a:t>
            </a:r>
            <a:br>
              <a:rPr lang="ar-IQ" sz="2800" dirty="0" smtClean="0">
                <a:solidFill>
                  <a:srgbClr val="002060"/>
                </a:solidFill>
              </a:rPr>
            </a:br>
            <a:r>
              <a:rPr lang="ar-IQ" sz="2800" dirty="0">
                <a:solidFill>
                  <a:srgbClr val="002060"/>
                </a:solidFill>
              </a:rPr>
              <a:t/>
            </a:r>
            <a:br>
              <a:rPr lang="ar-IQ" sz="2800" dirty="0">
                <a:solidFill>
                  <a:srgbClr val="002060"/>
                </a:solidFill>
              </a:rPr>
            </a:br>
            <a:r>
              <a:rPr lang="en-US" sz="2800" dirty="0">
                <a:solidFill>
                  <a:srgbClr val="002060"/>
                </a:solidFill>
              </a:rPr>
              <a:t>Talent Management</a:t>
            </a:r>
          </a:p>
        </p:txBody>
      </p:sp>
      <p:sp>
        <p:nvSpPr>
          <p:cNvPr id="3" name="Subtitle 2"/>
          <p:cNvSpPr>
            <a:spLocks noGrp="1"/>
          </p:cNvSpPr>
          <p:nvPr>
            <p:ph type="subTitle" idx="1"/>
          </p:nvPr>
        </p:nvSpPr>
        <p:spPr>
          <a:xfrm>
            <a:off x="2274455" y="533400"/>
            <a:ext cx="6400800" cy="22098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a:t>الدراسات </a:t>
            </a:r>
            <a:r>
              <a:rPr lang="ar-IQ" b="1" smtClean="0"/>
              <a:t>العليا/الماجستير</a:t>
            </a:r>
            <a:endParaRPr lang="ar-IQ" b="1" dirty="0" smtClean="0"/>
          </a:p>
          <a:p>
            <a:pPr rtl="1"/>
            <a:r>
              <a:rPr lang="ar-IQ" b="1" dirty="0" smtClean="0"/>
              <a:t>إدارة الموارد البشرية</a:t>
            </a:r>
            <a:endParaRPr lang="en-US" dirty="0"/>
          </a:p>
          <a:p>
            <a:endParaRPr lang="en-US"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6"/>
          <p:cNvSpPr>
            <a:spLocks noChangeArrowheads="1"/>
          </p:cNvSpPr>
          <p:nvPr/>
        </p:nvSpPr>
        <p:spPr bwMode="auto">
          <a:xfrm rot="10800000" flipV="1">
            <a:off x="242312" y="203200"/>
            <a:ext cx="8393688" cy="1908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IQ" altLang="en-US" sz="20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 إنّ إدارة الموهبة عبارة عن حزمة من العمليات المترابطة وهي تمثل بذلك تكاملاً لممارسات الموارد البشرية مع أهداف جذب الأفراد الملائمين للمكان الملائم وفي الوقت الملائم ومن ثم المحافظة عليهم, والدور الجديد لإدارة الموهبة هو تطوير الموهبة لتصبح أولوية استراتيجية وجزء من العمل اليومي وقد قسم كل من </a:t>
            </a:r>
            <a:r>
              <a:rPr kumimoji="0" lang="en-US" altLang="en-US" sz="20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Sharma &amp; </a:t>
            </a:r>
            <a:r>
              <a:rPr kumimoji="0" lang="en-US" altLang="en-US"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Bhatnagar</a:t>
            </a:r>
            <a:r>
              <a:rPr kumimoji="0" lang="en-US" altLang="en-US" sz="20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 2009: 123 – 125)</a:t>
            </a:r>
            <a:r>
              <a:rPr kumimoji="0" lang="ar-IQ" altLang="en-US" sz="20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 عملية إدارة الموهبة بالخطوات الآتية , كما هو موضح في الشكل (3) :</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pSp>
        <p:nvGrpSpPr>
          <p:cNvPr id="22" name="Group 21"/>
          <p:cNvGrpSpPr>
            <a:grpSpLocks/>
          </p:cNvGrpSpPr>
          <p:nvPr/>
        </p:nvGrpSpPr>
        <p:grpSpPr bwMode="auto">
          <a:xfrm>
            <a:off x="1371600" y="2945041"/>
            <a:ext cx="5439410" cy="3270338"/>
            <a:chOff x="1080" y="2447"/>
            <a:chExt cx="9750" cy="3945"/>
          </a:xfrm>
        </p:grpSpPr>
        <p:sp>
          <p:nvSpPr>
            <p:cNvPr id="24" name="AutoShape 4"/>
            <p:cNvSpPr>
              <a:spLocks noChangeArrowheads="1"/>
            </p:cNvSpPr>
            <p:nvPr/>
          </p:nvSpPr>
          <p:spPr bwMode="auto">
            <a:xfrm flipH="1">
              <a:off x="8535" y="2447"/>
              <a:ext cx="1980" cy="900"/>
            </a:xfrm>
            <a:prstGeom prst="chevron">
              <a:avLst>
                <a:gd name="adj" fmla="val 55000"/>
              </a:avLst>
            </a:prstGeom>
            <a:noFill/>
            <a:ln w="9525">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91440" tIns="45720" rIns="91440" bIns="45720" anchor="t" anchorCtr="0" upright="1">
              <a:noAutofit/>
            </a:bodyPr>
            <a:lstStyle/>
            <a:p>
              <a:pPr>
                <a:lnSpc>
                  <a:spcPct val="107000"/>
                </a:lnSpc>
                <a:spcAft>
                  <a:spcPts val="800"/>
                </a:spcAft>
              </a:pPr>
              <a:r>
                <a:rPr lang="en-US" sz="1100">
                  <a:effectLst/>
                  <a:latin typeface="Calibri" panose="020F0502020204030204" pitchFamily="34" charset="0"/>
                  <a:ea typeface="Times New Roman" panose="02020603050405020304" pitchFamily="18" charset="0"/>
                  <a:cs typeface="Arial" panose="020B0604020202020204" pitchFamily="34" charset="0"/>
                </a:rPr>
                <a:t> </a:t>
              </a:r>
            </a:p>
          </p:txBody>
        </p:sp>
        <p:sp>
          <p:nvSpPr>
            <p:cNvPr id="25" name="AutoShape 5"/>
            <p:cNvSpPr>
              <a:spLocks noChangeArrowheads="1"/>
            </p:cNvSpPr>
            <p:nvPr/>
          </p:nvSpPr>
          <p:spPr bwMode="auto">
            <a:xfrm flipH="1">
              <a:off x="6780" y="2447"/>
              <a:ext cx="1980" cy="900"/>
            </a:xfrm>
            <a:prstGeom prst="chevron">
              <a:avLst>
                <a:gd name="adj" fmla="val 55000"/>
              </a:avLst>
            </a:prstGeom>
            <a:noFill/>
            <a:ln w="9525">
              <a:solidFill>
                <a:srgbClr val="000000"/>
              </a:solidFill>
              <a:miter lim="800000"/>
              <a:headEnd/>
              <a:tailEnd/>
            </a:ln>
            <a:extLst>
              <a:ext uri="{909E8E84-426E-40DD-AFC4-6F175D3DCCD1}">
                <a14:hiddenFill xmlns:a14="http://schemas.microsoft.com/office/drawing/2010/main">
                  <a:solidFill>
                    <a:srgbClr val="CC99FF"/>
                  </a:solidFill>
                </a14:hiddenFill>
              </a:ext>
            </a:extLst>
          </p:spPr>
          <p:txBody>
            <a:bodyPr rot="0" vert="horz" wrap="square" lIns="91440" tIns="45720" rIns="91440" bIns="45720" anchor="t" anchorCtr="0" upright="1">
              <a:noAutofit/>
            </a:bodyPr>
            <a:lstStyle/>
            <a:p>
              <a:endParaRPr lang="en-US"/>
            </a:p>
          </p:txBody>
        </p:sp>
        <p:sp>
          <p:nvSpPr>
            <p:cNvPr id="26" name="AutoShape 6"/>
            <p:cNvSpPr>
              <a:spLocks noChangeArrowheads="1"/>
            </p:cNvSpPr>
            <p:nvPr/>
          </p:nvSpPr>
          <p:spPr bwMode="auto">
            <a:xfrm flipH="1">
              <a:off x="4965" y="2447"/>
              <a:ext cx="1980" cy="900"/>
            </a:xfrm>
            <a:prstGeom prst="chevron">
              <a:avLst>
                <a:gd name="adj" fmla="val 55000"/>
              </a:avLst>
            </a:prstGeom>
            <a:noFill/>
            <a:ln w="9525">
              <a:solidFill>
                <a:srgbClr val="000000"/>
              </a:solidFill>
              <a:miter lim="800000"/>
              <a:headEnd/>
              <a:tailEnd/>
            </a:ln>
            <a:extLst>
              <a:ext uri="{909E8E84-426E-40DD-AFC4-6F175D3DCCD1}">
                <a14:hiddenFill xmlns:a14="http://schemas.microsoft.com/office/drawing/2010/main">
                  <a:solidFill>
                    <a:srgbClr val="CCFFCC"/>
                  </a:solidFill>
                </a14:hiddenFill>
              </a:ext>
            </a:extLst>
          </p:spPr>
          <p:txBody>
            <a:bodyPr rot="0" vert="horz" wrap="square" lIns="91440" tIns="45720" rIns="91440" bIns="45720" anchor="t" anchorCtr="0" upright="1">
              <a:noAutofit/>
            </a:bodyPr>
            <a:lstStyle/>
            <a:p>
              <a:endParaRPr lang="en-US"/>
            </a:p>
          </p:txBody>
        </p:sp>
        <p:sp>
          <p:nvSpPr>
            <p:cNvPr id="27" name="AutoShape 7"/>
            <p:cNvSpPr>
              <a:spLocks noChangeArrowheads="1"/>
            </p:cNvSpPr>
            <p:nvPr/>
          </p:nvSpPr>
          <p:spPr bwMode="auto">
            <a:xfrm flipH="1">
              <a:off x="3240" y="2447"/>
              <a:ext cx="1980" cy="900"/>
            </a:xfrm>
            <a:prstGeom prst="chevron">
              <a:avLst>
                <a:gd name="adj" fmla="val 55000"/>
              </a:avLst>
            </a:prstGeom>
            <a:noFill/>
            <a:ln w="9525">
              <a:solidFill>
                <a:srgbClr val="000000"/>
              </a:solidFill>
              <a:miter lim="800000"/>
              <a:headEnd/>
              <a:tailEnd/>
            </a:ln>
            <a:extLst>
              <a:ext uri="{909E8E84-426E-40DD-AFC4-6F175D3DCCD1}">
                <a14:hiddenFill xmlns:a14="http://schemas.microsoft.com/office/drawing/2010/main">
                  <a:solidFill>
                    <a:srgbClr val="99CCFF"/>
                  </a:solidFill>
                </a14:hiddenFill>
              </a:ext>
            </a:extLst>
          </p:spPr>
          <p:txBody>
            <a:bodyPr rot="0" vert="horz" wrap="square" lIns="91440" tIns="45720" rIns="91440" bIns="45720" anchor="t" anchorCtr="0" upright="1">
              <a:noAutofit/>
            </a:bodyPr>
            <a:lstStyle/>
            <a:p>
              <a:endParaRPr lang="en-US"/>
            </a:p>
          </p:txBody>
        </p:sp>
        <p:sp>
          <p:nvSpPr>
            <p:cNvPr id="28" name="AutoShape 8"/>
            <p:cNvSpPr>
              <a:spLocks noChangeArrowheads="1"/>
            </p:cNvSpPr>
            <p:nvPr/>
          </p:nvSpPr>
          <p:spPr bwMode="auto">
            <a:xfrm flipH="1">
              <a:off x="1305" y="2447"/>
              <a:ext cx="2507" cy="900"/>
            </a:xfrm>
            <a:prstGeom prst="chevron">
              <a:avLst>
                <a:gd name="adj" fmla="val 55000"/>
              </a:avLst>
            </a:prstGeom>
            <a:noFill/>
            <a:ln w="9525">
              <a:solidFill>
                <a:srgbClr val="000000"/>
              </a:solidFill>
              <a:miter lim="800000"/>
              <a:headEnd/>
              <a:tailEnd/>
            </a:ln>
            <a:extLst>
              <a:ext uri="{909E8E84-426E-40DD-AFC4-6F175D3DCCD1}">
                <a14:hiddenFill xmlns:a14="http://schemas.microsoft.com/office/drawing/2010/main">
                  <a:solidFill>
                    <a:srgbClr val="FFCC00"/>
                  </a:solidFill>
                </a14:hiddenFill>
              </a:ext>
            </a:extLst>
          </p:spPr>
          <p:txBody>
            <a:bodyPr rot="0" vert="horz" wrap="square" lIns="91440" tIns="45720" rIns="91440" bIns="45720" anchor="t" anchorCtr="0" upright="1">
              <a:noAutofit/>
            </a:bodyPr>
            <a:lstStyle/>
            <a:p>
              <a:pPr algn="ctr" rtl="1">
                <a:lnSpc>
                  <a:spcPct val="107000"/>
                </a:lnSpc>
                <a:spcAft>
                  <a:spcPts val="800"/>
                </a:spcAft>
              </a:pPr>
              <a:r>
                <a:rPr lang="ar-IQ"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  المراجعة</a:t>
              </a:r>
              <a:endPar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9" name="Rectangle 28"/>
            <p:cNvSpPr>
              <a:spLocks noChangeArrowheads="1"/>
            </p:cNvSpPr>
            <p:nvPr/>
          </p:nvSpPr>
          <p:spPr bwMode="auto">
            <a:xfrm>
              <a:off x="8593" y="2585"/>
              <a:ext cx="1620"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07000"/>
                </a:lnSpc>
                <a:spcAft>
                  <a:spcPts val="800"/>
                </a:spcAft>
              </a:pPr>
              <a:r>
                <a:rPr lang="ar-SA"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تشخيص الموهبة</a:t>
              </a:r>
              <a:endPar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0" name="Rectangle 29"/>
            <p:cNvSpPr>
              <a:spLocks noChangeArrowheads="1"/>
            </p:cNvSpPr>
            <p:nvPr/>
          </p:nvSpPr>
          <p:spPr bwMode="auto">
            <a:xfrm>
              <a:off x="6810" y="2520"/>
              <a:ext cx="1680" cy="1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07000"/>
                </a:lnSpc>
                <a:spcAft>
                  <a:spcPts val="800"/>
                </a:spcAft>
              </a:pPr>
              <a:r>
                <a:rPr lang="ar-SA"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تخطيط التطوير </a:t>
              </a:r>
              <a:endPar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107000"/>
                </a:lnSpc>
                <a:spcAft>
                  <a:spcPts val="800"/>
                </a:spcAft>
              </a:pPr>
              <a:r>
                <a:rPr lang="ar-SA"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الفردي</a:t>
              </a:r>
              <a:endPar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1" name="Rectangle 30"/>
            <p:cNvSpPr>
              <a:spLocks noChangeArrowheads="1"/>
            </p:cNvSpPr>
            <p:nvPr/>
          </p:nvSpPr>
          <p:spPr bwMode="auto">
            <a:xfrm>
              <a:off x="4875" y="2525"/>
              <a:ext cx="2160" cy="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07000"/>
                </a:lnSpc>
                <a:spcAft>
                  <a:spcPts val="800"/>
                </a:spcAft>
              </a:pPr>
              <a:r>
                <a:rPr lang="ar-SA"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استراتيجيات</a:t>
              </a:r>
              <a:endPar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107000"/>
                </a:lnSpc>
                <a:spcAft>
                  <a:spcPts val="800"/>
                </a:spcAft>
              </a:pPr>
              <a:r>
                <a:rPr lang="ar-SA"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 الانتشار</a:t>
              </a:r>
              <a:endPar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2" name="Rectangle 31"/>
            <p:cNvSpPr>
              <a:spLocks noChangeArrowheads="1"/>
            </p:cNvSpPr>
            <p:nvPr/>
          </p:nvSpPr>
          <p:spPr bwMode="auto">
            <a:xfrm>
              <a:off x="2954" y="2645"/>
              <a:ext cx="216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07000"/>
                </a:lnSpc>
                <a:spcAft>
                  <a:spcPts val="800"/>
                </a:spcAft>
              </a:pPr>
              <a:r>
                <a:rPr lang="ar-SA"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الانتشار</a:t>
              </a:r>
              <a:endPar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3" name="Rectangle 32"/>
            <p:cNvSpPr>
              <a:spLocks noChangeArrowheads="1"/>
            </p:cNvSpPr>
            <p:nvPr/>
          </p:nvSpPr>
          <p:spPr bwMode="auto">
            <a:xfrm>
              <a:off x="8490" y="3482"/>
              <a:ext cx="2340" cy="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342900" lvl="0" indent="-342900" algn="r" rtl="1">
                <a:lnSpc>
                  <a:spcPct val="107000"/>
                </a:lnSpc>
                <a:spcAft>
                  <a:spcPts val="0"/>
                </a:spcAft>
                <a:buFont typeface="Times New Roman" panose="02020603050405020304" pitchFamily="18" charset="0"/>
                <a:buChar char="-"/>
                <a:tabLst>
                  <a:tab pos="266700" algn="l"/>
                </a:tabLst>
              </a:pPr>
              <a:r>
                <a:rPr lang="ar-SA" sz="11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تثمين المقــدرة كجزء من إطار المقـــــــــدرة.</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342900" lvl="0" indent="-342900" algn="r" rtl="1">
                <a:lnSpc>
                  <a:spcPct val="107000"/>
                </a:lnSpc>
                <a:spcAft>
                  <a:spcPts val="0"/>
                </a:spcAft>
                <a:buFont typeface="Times New Roman" panose="02020603050405020304" pitchFamily="18" charset="0"/>
                <a:buChar char="-"/>
                <a:tabLst>
                  <a:tab pos="266700" algn="l"/>
                </a:tabLst>
              </a:pPr>
              <a:r>
                <a:rPr lang="ar-SA" sz="11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رسم خـــارطة الأفراد عــــلى مصفوفة الموهبة.</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342900" lvl="0" indent="-342900" algn="r" rtl="1">
                <a:lnSpc>
                  <a:spcPct val="107000"/>
                </a:lnSpc>
                <a:spcAft>
                  <a:spcPts val="0"/>
                </a:spcAft>
                <a:buFont typeface="Times New Roman" panose="02020603050405020304" pitchFamily="18" charset="0"/>
                <a:buChar char="-"/>
                <a:tabLst>
                  <a:tab pos="266700" algn="l"/>
                </a:tabLst>
              </a:pPr>
              <a:r>
                <a:rPr lang="ar-SA" sz="11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الاتصال المرئي.</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a:lnSpc>
                  <a:spcPct val="107000"/>
                </a:lnSpc>
                <a:spcAft>
                  <a:spcPts val="800"/>
                </a:spcAft>
              </a:pPr>
              <a:r>
                <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 </a:t>
              </a:r>
            </a:p>
          </p:txBody>
        </p:sp>
        <p:sp>
          <p:nvSpPr>
            <p:cNvPr id="34" name="Rectangle 33"/>
            <p:cNvSpPr>
              <a:spLocks noChangeArrowheads="1"/>
            </p:cNvSpPr>
            <p:nvPr/>
          </p:nvSpPr>
          <p:spPr bwMode="auto">
            <a:xfrm>
              <a:off x="6690" y="3497"/>
              <a:ext cx="2340" cy="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342900" lvl="0" indent="-342900" algn="r" rtl="1">
                <a:lnSpc>
                  <a:spcPct val="107000"/>
                </a:lnSpc>
                <a:spcAft>
                  <a:spcPts val="0"/>
                </a:spcAft>
                <a:buFont typeface="Times New Roman" panose="02020603050405020304" pitchFamily="18" charset="0"/>
                <a:buChar char="-"/>
                <a:tabLst>
                  <a:tab pos="266700" algn="l"/>
                </a:tabLst>
              </a:pPr>
              <a:r>
                <a:rPr lang="en-US"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التـــأكيد على التطلعات الفردية الطويلة والقصيرة الأمــــــــد.</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342900" lvl="0" indent="-342900" algn="r" rtl="1">
                <a:lnSpc>
                  <a:spcPct val="107000"/>
                </a:lnSpc>
                <a:spcAft>
                  <a:spcPts val="0"/>
                </a:spcAft>
                <a:buFont typeface="Times New Roman" panose="02020603050405020304" pitchFamily="18" charset="0"/>
                <a:buChar char="-"/>
                <a:tabLst>
                  <a:tab pos="266700" algn="l"/>
                </a:tabLst>
              </a:pPr>
              <a:r>
                <a:rPr lang="en-US"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تطوير خطــط الأفراد في مناقشة الأفراد والمديرين</a:t>
              </a:r>
              <a:r>
                <a:rPr lang="ar-SA" sz="1100" dirty="0">
                  <a:solidFill>
                    <a:srgbClr val="00B050"/>
                  </a:solidFill>
                  <a:effectLst/>
                  <a:latin typeface="Calibri" panose="020F0502020204030204" pitchFamily="34" charset="0"/>
                  <a:ea typeface="Times New Roman" panose="02020603050405020304" pitchFamily="18" charset="0"/>
                  <a:cs typeface="AdvPSA322"/>
                </a:rPr>
                <a:t>.</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a:lnSpc>
                  <a:spcPct val="107000"/>
                </a:lnSpc>
                <a:spcAft>
                  <a:spcPts val="800"/>
                </a:spcAft>
              </a:pPr>
              <a:r>
                <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 </a:t>
              </a:r>
            </a:p>
          </p:txBody>
        </p:sp>
        <p:sp>
          <p:nvSpPr>
            <p:cNvPr id="35" name="Rectangle 34"/>
            <p:cNvSpPr>
              <a:spLocks noChangeArrowheads="1"/>
            </p:cNvSpPr>
            <p:nvPr/>
          </p:nvSpPr>
          <p:spPr bwMode="auto">
            <a:xfrm>
              <a:off x="5025" y="3497"/>
              <a:ext cx="2220" cy="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342900" lvl="0" indent="-342900" algn="r" rtl="1">
                <a:lnSpc>
                  <a:spcPct val="107000"/>
                </a:lnSpc>
                <a:spcAft>
                  <a:spcPts val="0"/>
                </a:spcAft>
                <a:buFont typeface="Times New Roman" panose="02020603050405020304" pitchFamily="18" charset="0"/>
                <a:buChar char="-"/>
                <a:tabLst>
                  <a:tab pos="266700" algn="l"/>
                </a:tabLst>
              </a:pPr>
              <a:r>
                <a:rPr lang="en-US"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تشخيــــص استراتيجيات التعليم الأولي كـــــجزء من مصــــــفوفة</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266700">
                <a:lnSpc>
                  <a:spcPct val="107000"/>
                </a:lnSpc>
                <a:spcAft>
                  <a:spcPts val="800"/>
                </a:spcAft>
              </a:pPr>
              <a:r>
                <a:rPr lang="ar-SA" sz="11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المـــــــوهبة.</a:t>
              </a:r>
              <a:endPar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endParaRPr>
            </a:p>
            <a:p>
              <a:pPr>
                <a:lnSpc>
                  <a:spcPct val="107000"/>
                </a:lnSpc>
                <a:spcAft>
                  <a:spcPts val="800"/>
                </a:spcAft>
              </a:pPr>
              <a:r>
                <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 </a:t>
              </a:r>
            </a:p>
          </p:txBody>
        </p:sp>
        <p:sp>
          <p:nvSpPr>
            <p:cNvPr id="36" name="Rectangle 35"/>
            <p:cNvSpPr>
              <a:spLocks noChangeArrowheads="1"/>
            </p:cNvSpPr>
            <p:nvPr/>
          </p:nvSpPr>
          <p:spPr bwMode="auto">
            <a:xfrm>
              <a:off x="3210" y="3497"/>
              <a:ext cx="2340" cy="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342900" lvl="0" indent="-342900" algn="r" rtl="1">
                <a:lnSpc>
                  <a:spcPct val="107000"/>
                </a:lnSpc>
                <a:spcAft>
                  <a:spcPts val="0"/>
                </a:spcAft>
                <a:buFont typeface="Times New Roman" panose="02020603050405020304" pitchFamily="18" charset="0"/>
                <a:buChar char="-"/>
                <a:tabLst>
                  <a:tab pos="266700" algn="l"/>
                </a:tabLst>
              </a:pPr>
              <a:r>
                <a:rPr lang="ar-SA" sz="11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 استراتيجيات التعـــــــــليم.</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342900" lvl="0" indent="-342900" algn="r" rtl="1">
                <a:lnSpc>
                  <a:spcPct val="107000"/>
                </a:lnSpc>
                <a:spcAft>
                  <a:spcPts val="0"/>
                </a:spcAft>
                <a:buFont typeface="Times New Roman" panose="02020603050405020304" pitchFamily="18" charset="0"/>
                <a:buChar char="-"/>
                <a:tabLst>
                  <a:tab pos="266700" algn="l"/>
                </a:tabLst>
              </a:pPr>
              <a:r>
                <a:rPr lang="en-US"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خلق خطـــة</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266700">
                <a:lnSpc>
                  <a:spcPct val="107000"/>
                </a:lnSpc>
                <a:spcAft>
                  <a:spcPts val="800"/>
                </a:spcAft>
              </a:pPr>
              <a:r>
                <a:rPr lang="ar-SA" sz="11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العــــقـــول.</a:t>
              </a:r>
              <a:endPar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07000"/>
                </a:lnSpc>
                <a:spcAft>
                  <a:spcPts val="0"/>
                </a:spcAft>
                <a:buFont typeface="Times New Roman" panose="02020603050405020304" pitchFamily="18" charset="0"/>
                <a:buChar char="-"/>
                <a:tabLst>
                  <a:tab pos="266700" algn="l"/>
                </a:tabLst>
              </a:pPr>
              <a:r>
                <a:rPr lang="ar-SA" sz="11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المشـــــروع.</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342900" lvl="0" indent="-342900" algn="r" rtl="1">
                <a:lnSpc>
                  <a:spcPct val="107000"/>
                </a:lnSpc>
                <a:spcAft>
                  <a:spcPts val="0"/>
                </a:spcAft>
                <a:buFont typeface="Times New Roman" panose="02020603050405020304" pitchFamily="18" charset="0"/>
                <a:buChar char="-"/>
                <a:tabLst>
                  <a:tab pos="266700" algn="l"/>
                </a:tabLst>
              </a:pPr>
              <a:r>
                <a:rPr lang="en-US"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وظائف التخطيط.</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342900" lvl="0" indent="-342900" algn="r" rtl="1">
                <a:lnSpc>
                  <a:spcPct val="107000"/>
                </a:lnSpc>
                <a:spcAft>
                  <a:spcPts val="0"/>
                </a:spcAft>
                <a:buFont typeface="Times New Roman" panose="02020603050405020304" pitchFamily="18" charset="0"/>
                <a:buChar char="-"/>
                <a:tabLst>
                  <a:tab pos="266700" algn="l"/>
                </a:tabLst>
              </a:pPr>
              <a:r>
                <a:rPr lang="en-US"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التدريب التنفيذي.</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a:lnSpc>
                  <a:spcPct val="107000"/>
                </a:lnSpc>
                <a:spcAft>
                  <a:spcPts val="800"/>
                </a:spcAft>
              </a:pPr>
              <a:r>
                <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 </a:t>
              </a:r>
            </a:p>
          </p:txBody>
        </p:sp>
        <p:sp>
          <p:nvSpPr>
            <p:cNvPr id="37" name="Rectangle 36"/>
            <p:cNvSpPr>
              <a:spLocks noChangeArrowheads="1"/>
            </p:cNvSpPr>
            <p:nvPr/>
          </p:nvSpPr>
          <p:spPr bwMode="auto">
            <a:xfrm>
              <a:off x="1080" y="3512"/>
              <a:ext cx="2670" cy="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342900" lvl="0" indent="-342900" algn="r" rtl="1">
                <a:lnSpc>
                  <a:spcPct val="107000"/>
                </a:lnSpc>
                <a:spcAft>
                  <a:spcPts val="0"/>
                </a:spcAft>
                <a:buFont typeface="Times New Roman" panose="02020603050405020304" pitchFamily="18" charset="0"/>
                <a:buChar char="-"/>
                <a:tabLst>
                  <a:tab pos="266700" algn="l"/>
                </a:tabLst>
              </a:pPr>
              <a:r>
                <a:rPr lang="en-US"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مراجعة تخطيط التطوير الفردي.</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342900" lvl="0" indent="-342900" algn="r" rtl="1">
                <a:lnSpc>
                  <a:spcPct val="107000"/>
                </a:lnSpc>
                <a:spcAft>
                  <a:spcPts val="0"/>
                </a:spcAft>
                <a:buFont typeface="Times New Roman" panose="02020603050405020304" pitchFamily="18" charset="0"/>
                <a:buChar char="-"/>
                <a:tabLst>
                  <a:tab pos="266700" algn="l"/>
                </a:tabLst>
              </a:pPr>
              <a:r>
                <a:rPr lang="en-US"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شهر تشرين الأول.</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342900" lvl="0" indent="-342900" algn="r" rtl="1">
                <a:lnSpc>
                  <a:spcPct val="107000"/>
                </a:lnSpc>
                <a:spcAft>
                  <a:spcPts val="0"/>
                </a:spcAft>
                <a:buFont typeface="Times New Roman" panose="02020603050405020304" pitchFamily="18" charset="0"/>
                <a:buChar char="-"/>
                <a:tabLst>
                  <a:tab pos="266700" algn="l"/>
                </a:tabLst>
              </a:pPr>
              <a:r>
                <a:rPr lang="ar-SA" sz="11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نيســـــــــــــــان.</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342900" lvl="0" indent="-342900" algn="r" rtl="1">
                <a:lnSpc>
                  <a:spcPct val="107000"/>
                </a:lnSpc>
                <a:spcAft>
                  <a:spcPts val="0"/>
                </a:spcAft>
                <a:buFont typeface="Times New Roman" panose="02020603050405020304" pitchFamily="18" charset="0"/>
                <a:buChar char="-"/>
                <a:tabLst>
                  <a:tab pos="266700" algn="l"/>
                </a:tabLst>
              </a:pPr>
              <a:r>
                <a:rPr lang="en-US"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1100" dirty="0">
                  <a:solidFill>
                    <a:srgbClr val="00B050"/>
                  </a:solidFill>
                  <a:effectLst/>
                  <a:latin typeface="Times New Roman" panose="02020603050405020304" pitchFamily="18" charset="0"/>
                  <a:ea typeface="Times New Roman" panose="02020603050405020304" pitchFamily="18" charset="0"/>
                  <a:cs typeface="Simplified Arabic" panose="02020603050405020304" pitchFamily="18" charset="-78"/>
                </a:rPr>
                <a:t>تأثير المشروع </a:t>
              </a:r>
              <a:endParaRPr lang="en-US" sz="1100" dirty="0">
                <a:solidFill>
                  <a:srgbClr val="00B050"/>
                </a:solidFill>
                <a:effectLst/>
                <a:latin typeface="Calibri" panose="020F0502020204030204" pitchFamily="34" charset="0"/>
                <a:ea typeface="Times New Roman" panose="02020603050405020304" pitchFamily="18" charset="0"/>
                <a:cs typeface="Simplified Arabic" panose="02020603050405020304" pitchFamily="18" charset="-78"/>
              </a:endParaRPr>
            </a:p>
            <a:p>
              <a:pPr marL="152400">
                <a:lnSpc>
                  <a:spcPct val="107000"/>
                </a:lnSpc>
                <a:spcAft>
                  <a:spcPts val="800"/>
                </a:spcAft>
              </a:pPr>
              <a:r>
                <a:rPr lang="ar-SA" sz="11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   على الأعمـــال</a:t>
              </a:r>
              <a:endParaRPr lang="en-US" sz="1100"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endParaRPr>
            </a:p>
          </p:txBody>
        </p:sp>
      </p:grpSp>
    </p:spTree>
    <p:extLst>
      <p:ext uri="{BB962C8B-B14F-4D97-AF65-F5344CB8AC3E}">
        <p14:creationId xmlns:p14="http://schemas.microsoft.com/office/powerpoint/2010/main" val="845344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r" rtl="1"/>
            <a:r>
              <a:rPr lang="ar-IQ" sz="1500" b="1" u="sng" dirty="0">
                <a:solidFill>
                  <a:schemeClr val="accent2">
                    <a:lumMod val="60000"/>
                    <a:lumOff val="40000"/>
                  </a:schemeClr>
                </a:solidFill>
              </a:rPr>
              <a:t>خامسأ- العناصر الأساسية لإدارة الموهبة </a:t>
            </a:r>
            <a:r>
              <a:rPr lang="ar-IQ" sz="1500" b="1" u="sng" dirty="0"/>
              <a:t>:</a:t>
            </a:r>
            <a:r>
              <a:rPr lang="en-US" sz="1500" dirty="0"/>
              <a:t/>
            </a:r>
            <a:br>
              <a:rPr lang="en-US" sz="1500" dirty="0"/>
            </a:br>
            <a:r>
              <a:rPr lang="ar-IQ" sz="1500" dirty="0"/>
              <a:t>      هناك عناصر اساسية لإدارة الموهبة, وسوف يعرض الباحث عدداً من هذه العناصر على حسب اراء بعض الكتاب والباحثين كما في الجدول (</a:t>
            </a:r>
            <a:r>
              <a:rPr lang="en-US" sz="1500" dirty="0"/>
              <a:t>7</a:t>
            </a:r>
            <a:r>
              <a:rPr lang="ar-IQ" sz="1500" dirty="0"/>
              <a:t>) الآتي </a:t>
            </a:r>
            <a:r>
              <a:rPr lang="ar-IQ" sz="1500" dirty="0" smtClean="0"/>
              <a:t>:</a:t>
            </a:r>
            <a:br>
              <a:rPr lang="ar-IQ" sz="1500" dirty="0" smtClean="0"/>
            </a:br>
            <a:r>
              <a:rPr lang="ar-IQ" sz="1500" dirty="0" smtClean="0"/>
              <a:t>الجدول </a:t>
            </a:r>
            <a:r>
              <a:rPr lang="ar-IQ" sz="1500" dirty="0"/>
              <a:t>(</a:t>
            </a:r>
            <a:r>
              <a:rPr lang="en-US" sz="1500" dirty="0"/>
              <a:t>7</a:t>
            </a:r>
            <a:r>
              <a:rPr lang="ar-IQ" sz="1500" dirty="0"/>
              <a:t>) : عناصر إدارة الموهبة</a:t>
            </a:r>
            <a:endParaRPr lang="en-US"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21646162"/>
              </p:ext>
            </p:extLst>
          </p:nvPr>
        </p:nvGraphicFramePr>
        <p:xfrm>
          <a:off x="1473836" y="1676401"/>
          <a:ext cx="5765164" cy="4961416"/>
        </p:xfrm>
        <a:graphic>
          <a:graphicData uri="http://schemas.openxmlformats.org/drawingml/2006/table">
            <a:tbl>
              <a:tblPr rtl="1" firstRow="1" firstCol="1" bandRow="1">
                <a:tableStyleId>{5C22544A-7EE6-4342-B048-85BDC9FD1C3A}</a:tableStyleId>
              </a:tblPr>
              <a:tblGrid>
                <a:gridCol w="198300">
                  <a:extLst>
                    <a:ext uri="{9D8B030D-6E8A-4147-A177-3AD203B41FA5}">
                      <a16:colId xmlns:a16="http://schemas.microsoft.com/office/drawing/2014/main" val="3270970200"/>
                    </a:ext>
                  </a:extLst>
                </a:gridCol>
                <a:gridCol w="1321785">
                  <a:extLst>
                    <a:ext uri="{9D8B030D-6E8A-4147-A177-3AD203B41FA5}">
                      <a16:colId xmlns:a16="http://schemas.microsoft.com/office/drawing/2014/main" val="2217622677"/>
                    </a:ext>
                  </a:extLst>
                </a:gridCol>
                <a:gridCol w="425492">
                  <a:extLst>
                    <a:ext uri="{9D8B030D-6E8A-4147-A177-3AD203B41FA5}">
                      <a16:colId xmlns:a16="http://schemas.microsoft.com/office/drawing/2014/main" val="112550654"/>
                    </a:ext>
                  </a:extLst>
                </a:gridCol>
                <a:gridCol w="370336">
                  <a:extLst>
                    <a:ext uri="{9D8B030D-6E8A-4147-A177-3AD203B41FA5}">
                      <a16:colId xmlns:a16="http://schemas.microsoft.com/office/drawing/2014/main" val="2620093487"/>
                    </a:ext>
                  </a:extLst>
                </a:gridCol>
                <a:gridCol w="651372">
                  <a:extLst>
                    <a:ext uri="{9D8B030D-6E8A-4147-A177-3AD203B41FA5}">
                      <a16:colId xmlns:a16="http://schemas.microsoft.com/office/drawing/2014/main" val="3012784370"/>
                    </a:ext>
                  </a:extLst>
                </a:gridCol>
                <a:gridCol w="279066">
                  <a:extLst>
                    <a:ext uri="{9D8B030D-6E8A-4147-A177-3AD203B41FA5}">
                      <a16:colId xmlns:a16="http://schemas.microsoft.com/office/drawing/2014/main" val="3853614059"/>
                    </a:ext>
                  </a:extLst>
                </a:gridCol>
                <a:gridCol w="747239">
                  <a:extLst>
                    <a:ext uri="{9D8B030D-6E8A-4147-A177-3AD203B41FA5}">
                      <a16:colId xmlns:a16="http://schemas.microsoft.com/office/drawing/2014/main" val="505847238"/>
                    </a:ext>
                  </a:extLst>
                </a:gridCol>
                <a:gridCol w="651372">
                  <a:extLst>
                    <a:ext uri="{9D8B030D-6E8A-4147-A177-3AD203B41FA5}">
                      <a16:colId xmlns:a16="http://schemas.microsoft.com/office/drawing/2014/main" val="4229598697"/>
                    </a:ext>
                  </a:extLst>
                </a:gridCol>
                <a:gridCol w="558788">
                  <a:extLst>
                    <a:ext uri="{9D8B030D-6E8A-4147-A177-3AD203B41FA5}">
                      <a16:colId xmlns:a16="http://schemas.microsoft.com/office/drawing/2014/main" val="1385624479"/>
                    </a:ext>
                  </a:extLst>
                </a:gridCol>
                <a:gridCol w="561414">
                  <a:extLst>
                    <a:ext uri="{9D8B030D-6E8A-4147-A177-3AD203B41FA5}">
                      <a16:colId xmlns:a16="http://schemas.microsoft.com/office/drawing/2014/main" val="1910206137"/>
                    </a:ext>
                  </a:extLst>
                </a:gridCol>
              </a:tblGrid>
              <a:tr h="1199700">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ت</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العناصر</a:t>
                      </a:r>
                      <a:endParaRPr lang="en-US" sz="1100">
                        <a:effectLst/>
                      </a:endParaRPr>
                    </a:p>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الباحثين</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marL="71755" marR="71755" algn="ctr" rtl="1">
                        <a:lnSpc>
                          <a:spcPct val="107000"/>
                        </a:lnSpc>
                        <a:spcAft>
                          <a:spcPts val="0"/>
                        </a:spcAft>
                      </a:pPr>
                      <a:r>
                        <a:rPr lang="ar-IQ" sz="1200">
                          <a:effectLst/>
                        </a:rPr>
                        <a:t>تخطيط القوى العاملة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vert="vert"/>
                </a:tc>
                <a:tc>
                  <a:txBody>
                    <a:bodyPr/>
                    <a:lstStyle/>
                    <a:p>
                      <a:pPr marL="71755" marR="71755" algn="ctr" rtl="1">
                        <a:lnSpc>
                          <a:spcPct val="107000"/>
                        </a:lnSpc>
                        <a:spcAft>
                          <a:spcPts val="0"/>
                        </a:spcAft>
                      </a:pPr>
                      <a:r>
                        <a:rPr lang="ar-IQ" sz="1200">
                          <a:effectLst/>
                        </a:rPr>
                        <a:t>استقطاب الموهبة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vert="vert"/>
                </a:tc>
                <a:tc>
                  <a:txBody>
                    <a:bodyPr/>
                    <a:lstStyle/>
                    <a:p>
                      <a:pPr marL="71755" marR="71755" algn="ctr" rtl="1">
                        <a:lnSpc>
                          <a:spcPct val="107000"/>
                        </a:lnSpc>
                        <a:spcAft>
                          <a:spcPts val="0"/>
                        </a:spcAft>
                      </a:pPr>
                      <a:r>
                        <a:rPr lang="ar-IQ" sz="1200">
                          <a:effectLst/>
                        </a:rPr>
                        <a:t>تطوير الموهبة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vert="vert"/>
                </a:tc>
                <a:tc>
                  <a:txBody>
                    <a:bodyPr/>
                    <a:lstStyle/>
                    <a:p>
                      <a:pPr marL="71755" marR="71755" algn="ctr" rtl="1">
                        <a:lnSpc>
                          <a:spcPct val="107000"/>
                        </a:lnSpc>
                        <a:spcAft>
                          <a:spcPts val="0"/>
                        </a:spcAft>
                      </a:pPr>
                      <a:r>
                        <a:rPr lang="ar-IQ" sz="1200">
                          <a:effectLst/>
                        </a:rPr>
                        <a:t>التدريب والتعليم</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vert="vert"/>
                </a:tc>
                <a:tc>
                  <a:txBody>
                    <a:bodyPr/>
                    <a:lstStyle/>
                    <a:p>
                      <a:pPr marL="71755" marR="71755" algn="ctr" rtl="1">
                        <a:lnSpc>
                          <a:spcPct val="107000"/>
                        </a:lnSpc>
                        <a:spcAft>
                          <a:spcPts val="0"/>
                        </a:spcAft>
                      </a:pPr>
                      <a:r>
                        <a:rPr lang="ar-IQ" sz="1200">
                          <a:effectLst/>
                        </a:rPr>
                        <a:t>توزيع ونشر الموهبة في ارجاء الشركة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vert="vert"/>
                </a:tc>
                <a:tc>
                  <a:txBody>
                    <a:bodyPr/>
                    <a:lstStyle/>
                    <a:p>
                      <a:pPr marL="71755" marR="71755" algn="ctr" rtl="1">
                        <a:lnSpc>
                          <a:spcPct val="107000"/>
                        </a:lnSpc>
                        <a:spcAft>
                          <a:spcPts val="0"/>
                        </a:spcAft>
                      </a:pPr>
                      <a:r>
                        <a:rPr lang="ar-IQ" sz="1200">
                          <a:effectLst/>
                        </a:rPr>
                        <a:t>إدارة وقيادة الموهبة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vert="vert"/>
                </a:tc>
                <a:tc>
                  <a:txBody>
                    <a:bodyPr/>
                    <a:lstStyle/>
                    <a:p>
                      <a:pPr marL="71755" marR="71755" algn="ctr" rtl="1">
                        <a:lnSpc>
                          <a:spcPct val="107000"/>
                        </a:lnSpc>
                        <a:spcAft>
                          <a:spcPts val="0"/>
                        </a:spcAft>
                      </a:pPr>
                      <a:r>
                        <a:rPr lang="ar-IQ" sz="1200">
                          <a:effectLst/>
                        </a:rPr>
                        <a:t>المكافاة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vert="vert"/>
                </a:tc>
                <a:tc>
                  <a:txBody>
                    <a:bodyPr/>
                    <a:lstStyle/>
                    <a:p>
                      <a:pPr marL="71755" marR="71755" algn="ctr" rtl="1">
                        <a:lnSpc>
                          <a:spcPct val="107000"/>
                        </a:lnSpc>
                        <a:spcAft>
                          <a:spcPts val="0"/>
                        </a:spcAft>
                      </a:pPr>
                      <a:r>
                        <a:rPr lang="ar-IQ" sz="1200">
                          <a:effectLst/>
                        </a:rPr>
                        <a:t>الاحتفاظ بالموهبة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vert="vert"/>
                </a:tc>
                <a:extLst>
                  <a:ext uri="{0D108BD9-81ED-4DB2-BD59-A6C34878D82A}">
                    <a16:rowId xmlns:a16="http://schemas.microsoft.com/office/drawing/2014/main" val="3474982747"/>
                  </a:ext>
                </a:extLst>
              </a:tr>
              <a:tr h="595137">
                <a:tc>
                  <a:txBody>
                    <a:bodyPr/>
                    <a:lstStyle/>
                    <a:p>
                      <a:pPr algn="just" rtl="1">
                        <a:lnSpc>
                          <a:spcPct val="107000"/>
                        </a:lnSpc>
                        <a:spcAft>
                          <a:spcPts val="0"/>
                        </a:spcAft>
                      </a:pPr>
                      <a:r>
                        <a:rPr lang="en-US" sz="12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l" rtl="1">
                        <a:lnSpc>
                          <a:spcPct val="107000"/>
                        </a:lnSpc>
                        <a:spcAft>
                          <a:spcPts val="0"/>
                        </a:spcAft>
                      </a:pPr>
                      <a:r>
                        <a:rPr lang="en-US" sz="1200">
                          <a:effectLst/>
                        </a:rPr>
                        <a:t>(Salvant &amp;Marcet, 2008: 29)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extLst>
                  <a:ext uri="{0D108BD9-81ED-4DB2-BD59-A6C34878D82A}">
                    <a16:rowId xmlns:a16="http://schemas.microsoft.com/office/drawing/2014/main" val="493255825"/>
                  </a:ext>
                </a:extLst>
              </a:tr>
              <a:tr h="595137">
                <a:tc>
                  <a:txBody>
                    <a:bodyPr/>
                    <a:lstStyle/>
                    <a:p>
                      <a:pPr algn="just" rtl="1">
                        <a:lnSpc>
                          <a:spcPct val="107000"/>
                        </a:lnSpc>
                        <a:spcAft>
                          <a:spcPts val="0"/>
                        </a:spcAft>
                      </a:pPr>
                      <a:r>
                        <a:rPr lang="en-US" sz="1200">
                          <a:effectLst/>
                        </a:rPr>
                        <a:t>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l" rtl="1">
                        <a:lnSpc>
                          <a:spcPct val="107000"/>
                        </a:lnSpc>
                        <a:spcAft>
                          <a:spcPts val="0"/>
                        </a:spcAft>
                      </a:pPr>
                      <a:r>
                        <a:rPr lang="en-US" sz="1200">
                          <a:effectLst/>
                        </a:rPr>
                        <a:t>(Sharma &amp; Bhattanagar, 2009: 119)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extLst>
                  <a:ext uri="{0D108BD9-81ED-4DB2-BD59-A6C34878D82A}">
                    <a16:rowId xmlns:a16="http://schemas.microsoft.com/office/drawing/2014/main" val="342517975"/>
                  </a:ext>
                </a:extLst>
              </a:tr>
              <a:tr h="595137">
                <a:tc>
                  <a:txBody>
                    <a:bodyPr/>
                    <a:lstStyle/>
                    <a:p>
                      <a:pPr algn="just" rtl="1">
                        <a:lnSpc>
                          <a:spcPct val="107000"/>
                        </a:lnSpc>
                        <a:spcAft>
                          <a:spcPts val="0"/>
                        </a:spcAft>
                      </a:pPr>
                      <a:r>
                        <a:rPr lang="en-US" sz="1200">
                          <a:effectLst/>
                        </a:rPr>
                        <a:t>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l" rtl="1">
                        <a:lnSpc>
                          <a:spcPct val="107000"/>
                        </a:lnSpc>
                        <a:spcAft>
                          <a:spcPts val="0"/>
                        </a:spcAft>
                      </a:pPr>
                      <a:r>
                        <a:rPr lang="en-US" sz="1200">
                          <a:effectLst/>
                        </a:rPr>
                        <a:t>Sphr, 2010: 103)</a:t>
                      </a:r>
                      <a:r>
                        <a:rPr lang="ar-IQ" sz="1200">
                          <a:effectLst/>
                        </a:rPr>
                        <a:t>)</a:t>
                      </a:r>
                      <a:endParaRPr lang="en-US" sz="1100">
                        <a:effectLst/>
                      </a:endParaRPr>
                    </a:p>
                    <a:p>
                      <a:pPr algn="l" rtl="1">
                        <a:lnSpc>
                          <a:spcPct val="107000"/>
                        </a:lnSpc>
                        <a:spcAft>
                          <a:spcPts val="0"/>
                        </a:spcAft>
                      </a:pPr>
                      <a:r>
                        <a:rPr lang="en-US"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extLst>
                  <a:ext uri="{0D108BD9-81ED-4DB2-BD59-A6C34878D82A}">
                    <a16:rowId xmlns:a16="http://schemas.microsoft.com/office/drawing/2014/main" val="4124738535"/>
                  </a:ext>
                </a:extLst>
              </a:tr>
              <a:tr h="595137">
                <a:tc>
                  <a:txBody>
                    <a:bodyPr/>
                    <a:lstStyle/>
                    <a:p>
                      <a:pPr algn="just" rtl="1">
                        <a:lnSpc>
                          <a:spcPct val="107000"/>
                        </a:lnSpc>
                        <a:spcAft>
                          <a:spcPts val="0"/>
                        </a:spcAft>
                      </a:pPr>
                      <a:r>
                        <a:rPr lang="en-US" sz="1200">
                          <a:effectLst/>
                        </a:rPr>
                        <a:t>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l" rtl="1">
                        <a:lnSpc>
                          <a:spcPct val="107000"/>
                        </a:lnSpc>
                        <a:spcAft>
                          <a:spcPts val="0"/>
                        </a:spcAft>
                      </a:pPr>
                      <a:r>
                        <a:rPr lang="en-US" sz="1200">
                          <a:effectLst/>
                        </a:rPr>
                        <a:t>Schuler,2011: 506)</a:t>
                      </a:r>
                      <a:r>
                        <a:rPr lang="ar-IQ" sz="1200">
                          <a:effectLst/>
                        </a:rPr>
                        <a:t>)</a:t>
                      </a:r>
                      <a:endParaRPr lang="en-US" sz="1100">
                        <a:effectLst/>
                      </a:endParaRPr>
                    </a:p>
                    <a:p>
                      <a:pPr algn="l" rtl="1">
                        <a:lnSpc>
                          <a:spcPct val="107000"/>
                        </a:lnSpc>
                        <a:spcAft>
                          <a:spcPts val="0"/>
                        </a:spcAft>
                      </a:pPr>
                      <a:r>
                        <a:rPr lang="en-US"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extLst>
                  <a:ext uri="{0D108BD9-81ED-4DB2-BD59-A6C34878D82A}">
                    <a16:rowId xmlns:a16="http://schemas.microsoft.com/office/drawing/2014/main" val="2733331685"/>
                  </a:ext>
                </a:extLst>
              </a:tr>
              <a:tr h="595137">
                <a:tc>
                  <a:txBody>
                    <a:bodyPr/>
                    <a:lstStyle/>
                    <a:p>
                      <a:pPr algn="just" rtl="1">
                        <a:lnSpc>
                          <a:spcPct val="107000"/>
                        </a:lnSpc>
                        <a:spcAft>
                          <a:spcPts val="0"/>
                        </a:spcAft>
                      </a:pPr>
                      <a:r>
                        <a:rPr lang="en-US" sz="1200">
                          <a:effectLst/>
                        </a:rPr>
                        <a:t>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l" rtl="1">
                        <a:lnSpc>
                          <a:spcPct val="107000"/>
                        </a:lnSpc>
                        <a:spcAft>
                          <a:spcPts val="0"/>
                        </a:spcAft>
                      </a:pPr>
                      <a:r>
                        <a:rPr lang="en-US" sz="1200">
                          <a:effectLst/>
                        </a:rPr>
                        <a:t>Newhell, 2012: 32)</a:t>
                      </a:r>
                      <a:r>
                        <a:rPr lang="ar-IQ" sz="1200">
                          <a:effectLst/>
                        </a:rPr>
                        <a:t>)</a:t>
                      </a:r>
                      <a:endParaRPr lang="en-US" sz="1100">
                        <a:effectLst/>
                      </a:endParaRPr>
                    </a:p>
                    <a:p>
                      <a:pPr algn="l" rtl="1">
                        <a:lnSpc>
                          <a:spcPct val="107000"/>
                        </a:lnSpc>
                        <a:spcAft>
                          <a:spcPts val="0"/>
                        </a:spcAft>
                      </a:pPr>
                      <a:r>
                        <a:rPr lang="en-US"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extLst>
                  <a:ext uri="{0D108BD9-81ED-4DB2-BD59-A6C34878D82A}">
                    <a16:rowId xmlns:a16="http://schemas.microsoft.com/office/drawing/2014/main" val="408393003"/>
                  </a:ext>
                </a:extLst>
              </a:tr>
              <a:tr h="393376">
                <a:tc>
                  <a:txBody>
                    <a:bodyPr/>
                    <a:lstStyle/>
                    <a:p>
                      <a:pPr algn="just" rtl="1">
                        <a:lnSpc>
                          <a:spcPct val="107000"/>
                        </a:lnSpc>
                        <a:spcAft>
                          <a:spcPts val="0"/>
                        </a:spcAft>
                      </a:pPr>
                      <a:r>
                        <a:rPr lang="en-US" sz="1200">
                          <a:effectLst/>
                        </a:rPr>
                        <a:t>6</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(حمود,</a:t>
                      </a:r>
                      <a:r>
                        <a:rPr lang="en-US" sz="1200">
                          <a:effectLst/>
                        </a:rPr>
                        <a:t>2013 </a:t>
                      </a:r>
                      <a:r>
                        <a:rPr lang="ar-IQ" sz="1200">
                          <a:effectLst/>
                        </a:rPr>
                        <a:t>:</a:t>
                      </a:r>
                      <a:r>
                        <a:rPr lang="en-US" sz="1200">
                          <a:effectLst/>
                        </a:rPr>
                        <a:t>28 </a:t>
                      </a: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ar-IQ" sz="1200">
                          <a:effectLst/>
                        </a:rPr>
                        <a:t> </a:t>
                      </a:r>
                      <a:endParaRPr lang="en-US" sz="1100">
                        <a:effectLst/>
                      </a:endParaRPr>
                    </a:p>
                    <a:p>
                      <a:pPr algn="just" rtl="1">
                        <a:lnSpc>
                          <a:spcPct val="107000"/>
                        </a:lnSpc>
                        <a:spcAft>
                          <a:spcPts val="0"/>
                        </a:spcAft>
                      </a:pPr>
                      <a:r>
                        <a:rPr lang="ar-IQ" sz="12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extLst>
                  <a:ext uri="{0D108BD9-81ED-4DB2-BD59-A6C34878D82A}">
                    <a16:rowId xmlns:a16="http://schemas.microsoft.com/office/drawing/2014/main" val="3525776229"/>
                  </a:ext>
                </a:extLst>
              </a:tr>
              <a:tr h="392655">
                <a:tc gridSpan="2">
                  <a:txBody>
                    <a:bodyPr/>
                    <a:lstStyle/>
                    <a:p>
                      <a:pPr algn="just" rtl="1">
                        <a:lnSpc>
                          <a:spcPct val="107000"/>
                        </a:lnSpc>
                        <a:spcAft>
                          <a:spcPts val="0"/>
                        </a:spcAft>
                      </a:pPr>
                      <a:r>
                        <a:rPr lang="ar-IQ" sz="1200">
                          <a:effectLst/>
                        </a:rPr>
                        <a:t>            المجمـــــوع</a:t>
                      </a:r>
                      <a:endParaRPr lang="en-US" sz="1100">
                        <a:effectLst/>
                      </a:endParaRPr>
                    </a:p>
                    <a:p>
                      <a:pPr algn="just" rtl="1">
                        <a:lnSpc>
                          <a:spcPct val="107000"/>
                        </a:lnSpc>
                        <a:spcAft>
                          <a:spcPts val="0"/>
                        </a:spcAft>
                      </a:pPr>
                      <a:r>
                        <a:rPr lang="ar-IQ" sz="12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hMerge="1">
                  <a:txBody>
                    <a:bodyPr/>
                    <a:lstStyle/>
                    <a:p>
                      <a:endParaRPr lang="en-US"/>
                    </a:p>
                  </a:txBody>
                  <a:tcPr/>
                </a:tc>
                <a:tc>
                  <a:txBody>
                    <a:bodyPr/>
                    <a:lstStyle/>
                    <a:p>
                      <a:pPr algn="just" rtl="0">
                        <a:lnSpc>
                          <a:spcPct val="107000"/>
                        </a:lnSpc>
                        <a:spcAft>
                          <a:spcPts val="0"/>
                        </a:spcAft>
                      </a:pPr>
                      <a:r>
                        <a:rPr lang="en-US" sz="12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en-US" sz="1200">
                          <a:effectLst/>
                        </a:rPr>
                        <a:t>6</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en-US" sz="1200">
                          <a:effectLst/>
                        </a:rPr>
                        <a:t>6</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en-US" sz="12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en-US" sz="12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en-US" sz="12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en-US" sz="1200">
                          <a:effectLst/>
                        </a:rPr>
                        <a:t> 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tc>
                  <a:txBody>
                    <a:bodyPr/>
                    <a:lstStyle/>
                    <a:p>
                      <a:pPr algn="just" rtl="1">
                        <a:lnSpc>
                          <a:spcPct val="107000"/>
                        </a:lnSpc>
                        <a:spcAft>
                          <a:spcPts val="0"/>
                        </a:spcAft>
                      </a:pPr>
                      <a:r>
                        <a:rPr lang="en-US" sz="1200" dirty="0">
                          <a:effectLst/>
                        </a:rPr>
                        <a:t>5</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48260" marR="48260" marT="0" marB="0"/>
                </a:tc>
                <a:extLst>
                  <a:ext uri="{0D108BD9-81ED-4DB2-BD59-A6C34878D82A}">
                    <a16:rowId xmlns:a16="http://schemas.microsoft.com/office/drawing/2014/main" val="1915788312"/>
                  </a:ext>
                </a:extLst>
              </a:tr>
            </a:tbl>
          </a:graphicData>
        </a:graphic>
      </p:graphicFrame>
      <p:cxnSp>
        <p:nvCxnSpPr>
          <p:cNvPr id="5" name="Straight Connector 4"/>
          <p:cNvCxnSpPr/>
          <p:nvPr/>
        </p:nvCxnSpPr>
        <p:spPr>
          <a:xfrm flipH="1">
            <a:off x="5791200" y="2133600"/>
            <a:ext cx="1219200" cy="685800"/>
          </a:xfrm>
          <a:prstGeom prst="line">
            <a:avLst/>
          </a:prstGeom>
          <a:noFill/>
          <a:ln w="9525" cap="flat" cmpd="sng" algn="ctr">
            <a:solidFill>
              <a:sysClr val="windowText" lastClr="000000">
                <a:shade val="95000"/>
                <a:satMod val="105000"/>
              </a:sysClr>
            </a:solidFill>
            <a:prstDash val="solid"/>
          </a:ln>
          <a:effectLst/>
        </p:spPr>
      </p:cxnSp>
    </p:spTree>
    <p:extLst>
      <p:ext uri="{BB962C8B-B14F-4D97-AF65-F5344CB8AC3E}">
        <p14:creationId xmlns:p14="http://schemas.microsoft.com/office/powerpoint/2010/main" val="2075432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fontScale="70000" lnSpcReduction="20000"/>
          </a:bodyPr>
          <a:lstStyle/>
          <a:p>
            <a:pPr marL="36576" indent="0" algn="r" rtl="1">
              <a:buNone/>
            </a:pPr>
            <a:r>
              <a:rPr lang="ar-IQ" dirty="0" smtClean="0"/>
              <a:t>من </a:t>
            </a:r>
            <a:r>
              <a:rPr lang="ar-IQ" dirty="0"/>
              <a:t>خلال العرض السابق لعناصر إدارة الموهبة يتضح لنا أن عناصر إدارة الموهبة هي متعددة ومتنوعة حسب آراء الباحثين, لذلك سيتم اعتماد العناصر الآتية:</a:t>
            </a:r>
            <a:endParaRPr lang="en-US" dirty="0"/>
          </a:p>
          <a:p>
            <a:pPr algn="r" rtl="1"/>
            <a:r>
              <a:rPr lang="en-US" dirty="0"/>
              <a:t>.1</a:t>
            </a:r>
            <a:r>
              <a:rPr lang="ar-IQ" dirty="0"/>
              <a:t> تخطيط القوى العاملة.</a:t>
            </a:r>
            <a:endParaRPr lang="en-US" dirty="0"/>
          </a:p>
          <a:p>
            <a:pPr algn="r" rtl="1"/>
            <a:r>
              <a:rPr lang="en-US" dirty="0"/>
              <a:t>.2</a:t>
            </a:r>
            <a:r>
              <a:rPr lang="ar-IQ" dirty="0"/>
              <a:t> استقطاب الموهبة.</a:t>
            </a:r>
            <a:endParaRPr lang="en-US" dirty="0"/>
          </a:p>
          <a:p>
            <a:pPr algn="r" rtl="1"/>
            <a:r>
              <a:rPr lang="en-US" dirty="0"/>
              <a:t>.3</a:t>
            </a:r>
            <a:r>
              <a:rPr lang="ar-IQ" dirty="0"/>
              <a:t> تطوير الموهبة.</a:t>
            </a:r>
            <a:endParaRPr lang="en-US" dirty="0"/>
          </a:p>
          <a:p>
            <a:pPr algn="r" rtl="1"/>
            <a:r>
              <a:rPr lang="en-US" dirty="0"/>
              <a:t>4</a:t>
            </a:r>
            <a:r>
              <a:rPr lang="ar-IQ" dirty="0"/>
              <a:t>. انخراط الموهبة والاحتفاظ بها. وفيما يأتي توضيح لهذه العناصر :-</a:t>
            </a:r>
            <a:endParaRPr lang="en-US" dirty="0"/>
          </a:p>
          <a:p>
            <a:pPr marL="36576" indent="0" algn="r" rtl="1">
              <a:buNone/>
            </a:pPr>
            <a:r>
              <a:rPr lang="ar-IQ" dirty="0"/>
              <a:t> </a:t>
            </a:r>
            <a:endParaRPr lang="en-US" dirty="0"/>
          </a:p>
          <a:p>
            <a:pPr algn="r" rtl="1"/>
            <a:r>
              <a:rPr lang="en-US" b="1" u="dbl" dirty="0">
                <a:solidFill>
                  <a:srgbClr val="00B050"/>
                </a:solidFill>
              </a:rPr>
              <a:t>. 1</a:t>
            </a:r>
            <a:r>
              <a:rPr lang="ar-IQ" b="1" u="dbl" dirty="0">
                <a:solidFill>
                  <a:srgbClr val="00B050"/>
                </a:solidFill>
              </a:rPr>
              <a:t> تخطيط القوى العاملة :</a:t>
            </a:r>
            <a:endParaRPr lang="en-US" dirty="0">
              <a:solidFill>
                <a:srgbClr val="00B050"/>
              </a:solidFill>
            </a:endParaRPr>
          </a:p>
          <a:p>
            <a:pPr algn="r" rtl="1"/>
            <a:r>
              <a:rPr lang="ar-IQ" dirty="0"/>
              <a:t> يعد تخطيط القوى البشرية العاملة من أقل الممارسات تطوراً في شركات عصر إدارة الموهبة وهذا يعود إلى حقيقة أن إدارة الموهبة لم يكن ينظر إليها كعملية استراتيجية بل كانت تعد عملية ذات طبيعة روتينية وادارية ويمكن تعريف تخطيط القوى العاملة على أنه "العملية التي تسعى الشركة من خلالها إلى الحصول في الوقت المناسب على احتياجاتها من العاملين القادرين والمؤهلين على تنفيذ المهام الموكلة إليهم لتحقيق أهداف الشركة " وهناك مجموعتان من العوامل التي يجب أن تؤخذ بعين الاعتبار عند تخطيط الموارد البشرية وهما المؤثرات الداخلية "والتي هي عبارة عن مجموعة من العوامل المؤسسية المتصلة بالبيئة الداخلية للشركة" والمؤثرات الخارجية "المتمثلة بالأوضاع الاقتصادية الخارجية للشركة" كما حدد (جبريل,</a:t>
            </a:r>
            <a:r>
              <a:rPr lang="en-US" dirty="0"/>
              <a:t>2009 </a:t>
            </a:r>
            <a:r>
              <a:rPr lang="ar-IQ" dirty="0"/>
              <a:t>:</a:t>
            </a:r>
            <a:r>
              <a:rPr lang="en-US" dirty="0"/>
              <a:t>9 </a:t>
            </a:r>
            <a:r>
              <a:rPr lang="ar-IQ" dirty="0"/>
              <a:t>) أهم الخطوات التي تتضمنها عملية تخطيط الموارد البشرية العاملة بالآتي :</a:t>
            </a:r>
            <a:endParaRPr lang="en-US" dirty="0"/>
          </a:p>
          <a:p>
            <a:pPr algn="r" rtl="1"/>
            <a:r>
              <a:rPr lang="ar-IQ" dirty="0"/>
              <a:t>أ-الاعتماد على تحليل كل الوظائف وحصر مكوناتها لأجل تحديد متطلباتها .</a:t>
            </a:r>
            <a:endParaRPr lang="en-US" dirty="0"/>
          </a:p>
          <a:p>
            <a:pPr algn="r" rtl="1"/>
            <a:r>
              <a:rPr lang="ar-IQ" dirty="0"/>
              <a:t>ب-التنبؤات للاحتياجات المستقبلية من الموارد البشرية اللازمة لتحديد متطلبات الشركة .</a:t>
            </a:r>
            <a:endParaRPr lang="en-US" dirty="0"/>
          </a:p>
          <a:p>
            <a:pPr algn="r" rtl="1"/>
            <a:r>
              <a:rPr lang="ar-IQ" dirty="0"/>
              <a:t>ج-بناء وتطوير وتنفيذ الخطط اللازمة لتلبية تلك المتطلبات </a:t>
            </a:r>
            <a:endParaRPr lang="en-US" dirty="0"/>
          </a:p>
          <a:p>
            <a:pPr algn="r"/>
            <a:endParaRPr lang="en-US" dirty="0"/>
          </a:p>
        </p:txBody>
      </p:sp>
    </p:spTree>
    <p:extLst>
      <p:ext uri="{BB962C8B-B14F-4D97-AF65-F5344CB8AC3E}">
        <p14:creationId xmlns:p14="http://schemas.microsoft.com/office/powerpoint/2010/main" val="1564462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fontScale="70000" lnSpcReduction="20000"/>
          </a:bodyPr>
          <a:lstStyle/>
          <a:p>
            <a:pPr marL="36576" indent="0" algn="r" rtl="1">
              <a:buNone/>
            </a:pPr>
            <a:r>
              <a:rPr lang="en-US" b="1" u="dbl" dirty="0">
                <a:solidFill>
                  <a:srgbClr val="00B050"/>
                </a:solidFill>
              </a:rPr>
              <a:t>2</a:t>
            </a:r>
            <a:r>
              <a:rPr lang="ar-IQ" b="1" u="dbl" dirty="0">
                <a:solidFill>
                  <a:srgbClr val="00B050"/>
                </a:solidFill>
              </a:rPr>
              <a:t> استقطاب الموهبة :</a:t>
            </a:r>
            <a:endParaRPr lang="en-US" dirty="0">
              <a:solidFill>
                <a:srgbClr val="00B050"/>
              </a:solidFill>
            </a:endParaRPr>
          </a:p>
          <a:p>
            <a:pPr algn="r" rtl="1"/>
            <a:r>
              <a:rPr lang="ar-IQ" dirty="0"/>
              <a:t>إنّ الشركات تتنافس فيما بينها للحصول على الأفراد الموهوبين وذلك لتحقيق النجاح في مجال اعمالها لذلك فأنها تعمل على استقطاب هذه الموهبة حيث إنّ استقطاب الموهبة يهدف في المقام الأول إلى استخدام أساليب التعيين والاختيار لتحديد المهارات المطلوبة واستقطاب الأفراد الأكثر ملاءمة لتلبية متطلبات العمل في مجال الموارد البشرية .</a:t>
            </a:r>
            <a:endParaRPr lang="en-US" dirty="0"/>
          </a:p>
          <a:p>
            <a:pPr algn="r" rtl="1"/>
            <a:r>
              <a:rPr lang="ar-IQ" dirty="0"/>
              <a:t>لذلك يترتب على الشركات التي ترغب في إنشاء علامة تجارية بمستوى عالمي أن تضع نهج استقطاب الموهبة في أولويات الأنشطة التي تمارسها لكي تتمكن من ملئ الشواغر الوظيفية وتقييم أداء العمليات التي لها أثر كبير على المركز التنافسي . أن هناك عدة مداخل من الممكن أن تعتمدها إدارة الموهبة في تنفيذ عملية الاستقطاب وأهمها الآتي :-</a:t>
            </a:r>
            <a:endParaRPr lang="en-US" dirty="0"/>
          </a:p>
          <a:p>
            <a:pPr algn="r" rtl="1"/>
            <a:r>
              <a:rPr lang="ar-IQ" dirty="0"/>
              <a:t>أ-المدخل الموجه نحو الوظيفة : يتضمن كتابة وصف شامل عن الوظيفة التي يرام شغلها ثم إنشاء مواصفات الشخص المطلوب والتي تكون مستندة إلى الوظيفة ولكن هذا المدخل غير مرن لأنهُ لا يأخذ بنظر الاعتبار التغييرات التي من الممكن أن تحدث في المهام والواجبات والمسؤوليات الرئيسة للوظيفة .</a:t>
            </a:r>
            <a:endParaRPr lang="en-US" dirty="0"/>
          </a:p>
          <a:p>
            <a:pPr algn="r" rtl="1"/>
            <a:r>
              <a:rPr lang="ar-IQ" dirty="0"/>
              <a:t>ب-المدخل الموجه نحو الأفراد : يركز هذا المدخل على تحديد مواصفات الأفراد الذين تحتاجهم الشركة إذ يمكن إن يساعدها في استقطاب الأفراد الذين لا يكون باستطاعتهم شغل إحدى الوظائف الشاغرة فقط ولكن أيضاً الإسهام في تحقيق أهداف أوسع وعلى مستوى الشركة ككل .</a:t>
            </a:r>
            <a:endParaRPr lang="en-US" dirty="0"/>
          </a:p>
          <a:p>
            <a:pPr algn="r" rtl="1"/>
            <a:r>
              <a:rPr lang="ar-IQ" dirty="0"/>
              <a:t>ج-المدخل الموجه نحو الكفاءات : يحاول هذا المدخل الاستقطاب على أساس المواصفات, والمعرفة, والخبرات, والمهارات, والقيم الشخصية المرتبطة بالوظيفة والتي يستخدمها الفرد لأدائها بشكل جيد .</a:t>
            </a:r>
            <a:endParaRPr lang="en-US" dirty="0"/>
          </a:p>
          <a:p>
            <a:pPr algn="r"/>
            <a:endParaRPr lang="en-US" dirty="0"/>
          </a:p>
        </p:txBody>
      </p:sp>
    </p:spTree>
    <p:extLst>
      <p:ext uri="{BB962C8B-B14F-4D97-AF65-F5344CB8AC3E}">
        <p14:creationId xmlns:p14="http://schemas.microsoft.com/office/powerpoint/2010/main" val="425744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fontScale="77500" lnSpcReduction="20000"/>
          </a:bodyPr>
          <a:lstStyle/>
          <a:p>
            <a:pPr algn="r" rtl="1"/>
            <a:r>
              <a:rPr lang="en-US" b="1" u="dbl" dirty="0">
                <a:solidFill>
                  <a:srgbClr val="00B050"/>
                </a:solidFill>
              </a:rPr>
              <a:t>3</a:t>
            </a:r>
            <a:r>
              <a:rPr lang="ar-IQ" b="1" u="dbl" dirty="0">
                <a:solidFill>
                  <a:srgbClr val="00B050"/>
                </a:solidFill>
              </a:rPr>
              <a:t> تطوير الموهبة :</a:t>
            </a:r>
            <a:endParaRPr lang="en-US" dirty="0">
              <a:solidFill>
                <a:srgbClr val="00B050"/>
              </a:solidFill>
            </a:endParaRPr>
          </a:p>
          <a:p>
            <a:pPr algn="r" rtl="1"/>
            <a:r>
              <a:rPr lang="ar-IQ" dirty="0"/>
              <a:t> إنّ عملية تطوير الموهبة يشكل العمود الفقري لإدارة الموهبة فضلاً عن كونها إجراء يزيد من رفع الروح المعنوية للأفراد وغرس الثقة بالأعمال التي يؤدونها وفرصة من فرص الارتقاء بالسلم الوظيفي ويعتقد كل من (</a:t>
            </a:r>
            <a:r>
              <a:rPr lang="en-US" dirty="0"/>
              <a:t>Lau &amp; </a:t>
            </a:r>
            <a:r>
              <a:rPr lang="en-US" dirty="0" err="1"/>
              <a:t>Akehirli</a:t>
            </a:r>
            <a:r>
              <a:rPr lang="ar-IQ" dirty="0"/>
              <a:t>) بأن التطوير يعد إحدى الإجراءات الفعالة للحفاظ على الموهبة داخل الشركة في حين ينظر (</a:t>
            </a:r>
            <a:r>
              <a:rPr lang="en-US" dirty="0" err="1"/>
              <a:t>Ronnlund</a:t>
            </a:r>
            <a:r>
              <a:rPr lang="en-US" dirty="0"/>
              <a:t>, 2009: 21</a:t>
            </a:r>
            <a:r>
              <a:rPr lang="ar-IQ" dirty="0"/>
              <a:t>) إلى تطوير الموهبة من اتجاهين :</a:t>
            </a:r>
            <a:endParaRPr lang="en-US" dirty="0"/>
          </a:p>
          <a:p>
            <a:pPr algn="r" rtl="1"/>
            <a:r>
              <a:rPr lang="ar-IQ" u="sng" dirty="0"/>
              <a:t>الأول :</a:t>
            </a:r>
            <a:r>
              <a:rPr lang="ar-IQ" dirty="0"/>
              <a:t> تحديد القدرات المتاحة وادراكها وتطويرها بالفعل أي تحديد الموهبة ومعرفة أنواعها ومن ثم تطبيق أدوات التطوير المناسبة لها .</a:t>
            </a:r>
            <a:endParaRPr lang="en-US" dirty="0"/>
          </a:p>
          <a:p>
            <a:pPr algn="r" rtl="1"/>
            <a:r>
              <a:rPr lang="ar-IQ" u="sng" dirty="0"/>
              <a:t>الثاني :</a:t>
            </a:r>
            <a:r>
              <a:rPr lang="ar-IQ" dirty="0"/>
              <a:t> جلب الأفكار الجديدة للقيادات للخروج من الأعمال الروتينية لدعم عملية التخطيط في تنمية القدرات الإبداعية لتحقيق الأداء المميز لمدة أطول.</a:t>
            </a:r>
            <a:endParaRPr lang="en-US" dirty="0"/>
          </a:p>
          <a:p>
            <a:pPr algn="r" rtl="1"/>
            <a:r>
              <a:rPr lang="ar-IQ" dirty="0"/>
              <a:t> </a:t>
            </a:r>
            <a:endParaRPr lang="en-US" dirty="0"/>
          </a:p>
          <a:p>
            <a:pPr algn="r" rtl="1"/>
            <a:r>
              <a:rPr lang="ar-IQ" dirty="0"/>
              <a:t> إنّ عملية تطوير الموهبة كما ذكرنا اعلاه يشكل العمود الفقري لإدارة الموهبة لذلك فإنّ الشركات إذا ما أرادت أن تكون عملية التطوير للموهبة لديها تسير بالشكل الصحيح والذي يحقق لها الأهداف المنشودة فعند إذ عليها أن تتبع المنهج الحديث للتطوير وتبتعد عن المنهج التقليدي والذي لا يتناسب والبيئة التنافسية المتسارعه   والجدول (4) أدناه يوضح الاختلافات بين المنهج الحديث للتطوير والمنهج التقليدي للتطوير </a:t>
            </a:r>
            <a:endParaRPr lang="en-US" dirty="0"/>
          </a:p>
          <a:p>
            <a:pPr algn="r"/>
            <a:endParaRPr lang="en-US" dirty="0"/>
          </a:p>
        </p:txBody>
      </p:sp>
    </p:spTree>
    <p:extLst>
      <p:ext uri="{BB962C8B-B14F-4D97-AF65-F5344CB8AC3E}">
        <p14:creationId xmlns:p14="http://schemas.microsoft.com/office/powerpoint/2010/main" val="124612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nvPr>
        </p:nvGraphicFramePr>
        <p:xfrm>
          <a:off x="1683068" y="1739931"/>
          <a:ext cx="5854065" cy="4393629"/>
        </p:xfrm>
        <a:graphic>
          <a:graphicData uri="http://schemas.openxmlformats.org/drawingml/2006/table">
            <a:tbl>
              <a:tblPr rtl="1" firstRow="1" firstCol="1" bandRow="1">
                <a:tableStyleId>{5C22544A-7EE6-4342-B048-85BDC9FD1C3A}</a:tableStyleId>
              </a:tblPr>
              <a:tblGrid>
                <a:gridCol w="2925445">
                  <a:extLst>
                    <a:ext uri="{9D8B030D-6E8A-4147-A177-3AD203B41FA5}">
                      <a16:colId xmlns:a16="http://schemas.microsoft.com/office/drawing/2014/main" val="389077153"/>
                    </a:ext>
                  </a:extLst>
                </a:gridCol>
                <a:gridCol w="2928620">
                  <a:extLst>
                    <a:ext uri="{9D8B030D-6E8A-4147-A177-3AD203B41FA5}">
                      <a16:colId xmlns:a16="http://schemas.microsoft.com/office/drawing/2014/main" val="485384505"/>
                    </a:ext>
                  </a:extLst>
                </a:gridCol>
              </a:tblGrid>
              <a:tr h="169545">
                <a:tc>
                  <a:txBody>
                    <a:bodyPr/>
                    <a:lstStyle/>
                    <a:p>
                      <a:pPr algn="just" rtl="1">
                        <a:lnSpc>
                          <a:spcPct val="107000"/>
                        </a:lnSpc>
                        <a:spcAft>
                          <a:spcPts val="800"/>
                        </a:spcAft>
                      </a:pPr>
                      <a:r>
                        <a:rPr lang="ar-IQ" sz="1600">
                          <a:effectLst/>
                        </a:rPr>
                        <a:t>المنهج الحديث للتطوير</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ar-IQ" sz="1600">
                          <a:effectLst/>
                        </a:rPr>
                        <a:t>المنهج التقليدي للتطوير</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055612777"/>
                  </a:ext>
                </a:extLst>
              </a:tr>
              <a:tr h="2409825">
                <a:tc>
                  <a:txBody>
                    <a:bodyPr/>
                    <a:lstStyle/>
                    <a:p>
                      <a:pPr algn="just" rtl="1">
                        <a:lnSpc>
                          <a:spcPct val="107000"/>
                        </a:lnSpc>
                        <a:spcAft>
                          <a:spcPts val="800"/>
                        </a:spcAft>
                      </a:pPr>
                      <a:r>
                        <a:rPr lang="en-US" sz="1600">
                          <a:effectLst/>
                        </a:rPr>
                        <a:t> .1</a:t>
                      </a:r>
                      <a:r>
                        <a:rPr lang="ar-IQ" sz="1600">
                          <a:effectLst/>
                        </a:rPr>
                        <a:t>التطوير يحاك بنسيج الشركة.</a:t>
                      </a:r>
                      <a:endParaRPr lang="en-US" sz="1100">
                        <a:effectLst/>
                      </a:endParaRPr>
                    </a:p>
                    <a:p>
                      <a:pPr algn="just" rtl="1">
                        <a:lnSpc>
                          <a:spcPct val="107000"/>
                        </a:lnSpc>
                        <a:spcAft>
                          <a:spcPts val="800"/>
                        </a:spcAft>
                      </a:pPr>
                      <a:r>
                        <a:rPr lang="en-US" sz="1600">
                          <a:effectLst/>
                        </a:rPr>
                        <a:t>.2</a:t>
                      </a:r>
                      <a:r>
                        <a:rPr lang="ar-IQ" sz="1600">
                          <a:effectLst/>
                        </a:rPr>
                        <a:t> التطوير يشير إلى التحدي والتجربة والتدريب والتغذية العكسية والتوجيه.</a:t>
                      </a:r>
                      <a:endParaRPr lang="en-US" sz="1100">
                        <a:effectLst/>
                      </a:endParaRPr>
                    </a:p>
                    <a:p>
                      <a:pPr algn="just" rtl="1">
                        <a:lnSpc>
                          <a:spcPct val="107000"/>
                        </a:lnSpc>
                        <a:spcAft>
                          <a:spcPts val="800"/>
                        </a:spcAft>
                      </a:pPr>
                      <a:r>
                        <a:rPr lang="en-US" sz="1600">
                          <a:effectLst/>
                        </a:rPr>
                        <a:t>.3</a:t>
                      </a:r>
                      <a:r>
                        <a:rPr lang="ar-IQ" sz="1600">
                          <a:effectLst/>
                        </a:rPr>
                        <a:t> الشركة تمتلك الموهبة والأفراد يمكنهم التنقل بسهولة بين اقسام الشركة.</a:t>
                      </a:r>
                      <a:endParaRPr lang="en-US" sz="1100">
                        <a:effectLst/>
                      </a:endParaRPr>
                    </a:p>
                    <a:p>
                      <a:pPr algn="just" rtl="1">
                        <a:lnSpc>
                          <a:spcPct val="107000"/>
                        </a:lnSpc>
                        <a:spcAft>
                          <a:spcPts val="800"/>
                        </a:spcAft>
                      </a:pPr>
                      <a:r>
                        <a:rPr lang="en-US" sz="1600">
                          <a:effectLst/>
                        </a:rPr>
                        <a:t>.4</a:t>
                      </a:r>
                      <a:r>
                        <a:rPr lang="ar-IQ" sz="1600">
                          <a:effectLst/>
                        </a:rPr>
                        <a:t> كل شخص يحتاج إلى التطوير والتدريب.</a:t>
                      </a:r>
                      <a:endParaRPr lang="en-US" sz="1100">
                        <a:effectLst/>
                      </a:endParaRPr>
                    </a:p>
                    <a:p>
                      <a:pPr algn="just" rtl="1">
                        <a:lnSpc>
                          <a:spcPct val="107000"/>
                        </a:lnSpc>
                        <a:spcAft>
                          <a:spcPts val="800"/>
                        </a:spcAft>
                      </a:pPr>
                      <a:r>
                        <a:rPr lang="en-US" sz="1600">
                          <a:effectLst/>
                        </a:rPr>
                        <a:t>.5</a:t>
                      </a:r>
                      <a:r>
                        <a:rPr lang="ar-IQ" sz="1600">
                          <a:effectLst/>
                        </a:rPr>
                        <a:t> المدربون أو الموجهون يراعون كل شخص لديه إمكانيات عالية.</a:t>
                      </a:r>
                      <a:endParaRPr lang="en-US" sz="1100">
                        <a:effectLst/>
                      </a:endParaRPr>
                    </a:p>
                    <a:p>
                      <a:pPr algn="just" rtl="1">
                        <a:lnSpc>
                          <a:spcPct val="107000"/>
                        </a:lnSpc>
                        <a:spcAft>
                          <a:spcPts val="800"/>
                        </a:spcAft>
                      </a:pPr>
                      <a:r>
                        <a:rPr lang="ar-IQ" sz="16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07000"/>
                        </a:lnSpc>
                        <a:spcAft>
                          <a:spcPts val="800"/>
                        </a:spcAft>
                      </a:pPr>
                      <a:r>
                        <a:rPr lang="en-US" sz="1600" dirty="0">
                          <a:effectLst/>
                        </a:rPr>
                        <a:t>.1</a:t>
                      </a:r>
                      <a:r>
                        <a:rPr lang="ar-IQ" sz="1600" dirty="0">
                          <a:effectLst/>
                        </a:rPr>
                        <a:t> التطوير يحدث لوحده.</a:t>
                      </a:r>
                      <a:endParaRPr lang="en-US" sz="1100" dirty="0">
                        <a:effectLst/>
                      </a:endParaRPr>
                    </a:p>
                    <a:p>
                      <a:pPr algn="just" rtl="1">
                        <a:lnSpc>
                          <a:spcPct val="107000"/>
                        </a:lnSpc>
                        <a:spcAft>
                          <a:spcPts val="800"/>
                        </a:spcAft>
                      </a:pPr>
                      <a:r>
                        <a:rPr lang="en-US" sz="1600" dirty="0">
                          <a:effectLst/>
                        </a:rPr>
                        <a:t>.2</a:t>
                      </a:r>
                      <a:r>
                        <a:rPr lang="ar-IQ" sz="1600" dirty="0">
                          <a:effectLst/>
                        </a:rPr>
                        <a:t> التطوير يعني التدريب.</a:t>
                      </a:r>
                      <a:endParaRPr lang="en-US" sz="1100" dirty="0">
                        <a:effectLst/>
                      </a:endParaRPr>
                    </a:p>
                    <a:p>
                      <a:pPr algn="just" rtl="1">
                        <a:lnSpc>
                          <a:spcPct val="107000"/>
                        </a:lnSpc>
                        <a:spcAft>
                          <a:spcPts val="800"/>
                        </a:spcAft>
                      </a:pPr>
                      <a:r>
                        <a:rPr lang="ar-IQ" sz="1600" dirty="0">
                          <a:effectLst/>
                        </a:rPr>
                        <a:t> </a:t>
                      </a:r>
                      <a:endParaRPr lang="en-US" sz="1100" dirty="0">
                        <a:effectLst/>
                      </a:endParaRPr>
                    </a:p>
                    <a:p>
                      <a:pPr algn="just" rtl="1">
                        <a:lnSpc>
                          <a:spcPct val="107000"/>
                        </a:lnSpc>
                        <a:spcAft>
                          <a:spcPts val="800"/>
                        </a:spcAft>
                      </a:pPr>
                      <a:r>
                        <a:rPr lang="en-US" sz="1600" dirty="0">
                          <a:effectLst/>
                        </a:rPr>
                        <a:t>.3</a:t>
                      </a:r>
                      <a:r>
                        <a:rPr lang="ar-IQ" sz="1600" dirty="0">
                          <a:effectLst/>
                        </a:rPr>
                        <a:t> الوحدة تمتلك الموهبة والأفراد لا يتنقلون  بين الوحدات.</a:t>
                      </a:r>
                      <a:endParaRPr lang="en-US" sz="1100" dirty="0">
                        <a:effectLst/>
                      </a:endParaRPr>
                    </a:p>
                    <a:p>
                      <a:pPr algn="just" rtl="1">
                        <a:lnSpc>
                          <a:spcPct val="107000"/>
                        </a:lnSpc>
                        <a:spcAft>
                          <a:spcPts val="800"/>
                        </a:spcAft>
                      </a:pPr>
                      <a:r>
                        <a:rPr lang="en-US" sz="1600" dirty="0">
                          <a:effectLst/>
                        </a:rPr>
                        <a:t>.4</a:t>
                      </a:r>
                      <a:r>
                        <a:rPr lang="ar-IQ" sz="1600" dirty="0">
                          <a:effectLst/>
                        </a:rPr>
                        <a:t> العمال الضعفاء هم الوحيدون الذين يحتاجون إلى التطوير.</a:t>
                      </a:r>
                      <a:endParaRPr lang="en-US" sz="1100" dirty="0">
                        <a:effectLst/>
                      </a:endParaRPr>
                    </a:p>
                    <a:p>
                      <a:pPr algn="just" rtl="1">
                        <a:lnSpc>
                          <a:spcPct val="107000"/>
                        </a:lnSpc>
                        <a:spcAft>
                          <a:spcPts val="800"/>
                        </a:spcAft>
                      </a:pPr>
                      <a:r>
                        <a:rPr lang="en-US" sz="1600" dirty="0">
                          <a:effectLst/>
                        </a:rPr>
                        <a:t>.5</a:t>
                      </a:r>
                      <a:r>
                        <a:rPr lang="ar-IQ" sz="1600" dirty="0">
                          <a:effectLst/>
                        </a:rPr>
                        <a:t> القليل من الأفراد المحظوظين الذين يحصلون على مدربين أو موجهين لهم.</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56757077"/>
                  </a:ext>
                </a:extLst>
              </a:tr>
            </a:tbl>
          </a:graphicData>
        </a:graphic>
      </p:graphicFrame>
      <p:sp>
        <p:nvSpPr>
          <p:cNvPr id="4" name="Rectangle 1"/>
          <p:cNvSpPr>
            <a:spLocks noChangeArrowheads="1"/>
          </p:cNvSpPr>
          <p:nvPr/>
        </p:nvSpPr>
        <p:spPr bwMode="auto">
          <a:xfrm>
            <a:off x="1465301" y="762000"/>
            <a:ext cx="588565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IQ" altLang="en-US" sz="1600" b="0" i="0" u="none" strike="noStrike" cap="none" normalizeH="0" baseline="0" dirty="0" smtClean="0">
                <a:ln>
                  <a:noFill/>
                </a:ln>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جدول (4): مقارنة بين المنهج الإبداعي الجديد للتطوير والمنهج التقليدي للتطوير</a:t>
            </a:r>
            <a:endParaRPr kumimoji="0" lang="en-US" altLang="en-US" sz="600" b="0" i="0" u="none" strike="noStrike" cap="none" normalizeH="0" baseline="0" dirty="0" smtClean="0">
              <a:ln>
                <a:noFill/>
              </a:ln>
              <a:solidFill>
                <a:srgbClr val="FF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8402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a:bodyPr>
          <a:lstStyle/>
          <a:p>
            <a:pPr algn="r" rtl="1"/>
            <a:r>
              <a:rPr lang="en-US" b="1" u="dbl" dirty="0">
                <a:solidFill>
                  <a:schemeClr val="accent2">
                    <a:lumMod val="60000"/>
                    <a:lumOff val="40000"/>
                  </a:schemeClr>
                </a:solidFill>
              </a:rPr>
              <a:t>4</a:t>
            </a:r>
            <a:r>
              <a:rPr lang="ar-IQ" b="1" u="dbl" dirty="0">
                <a:solidFill>
                  <a:schemeClr val="accent2">
                    <a:lumMod val="60000"/>
                    <a:lumOff val="40000"/>
                  </a:schemeClr>
                </a:solidFill>
              </a:rPr>
              <a:t> انخراط الموهبة والاحتفاظ بها :</a:t>
            </a:r>
            <a:endParaRPr lang="en-US" dirty="0">
              <a:solidFill>
                <a:schemeClr val="accent2">
                  <a:lumMod val="60000"/>
                  <a:lumOff val="40000"/>
                </a:schemeClr>
              </a:solidFill>
            </a:endParaRPr>
          </a:p>
          <a:p>
            <a:pPr algn="r" rtl="1"/>
            <a:r>
              <a:rPr lang="ar-IQ" dirty="0"/>
              <a:t> هاتان الممارستان تعدان معاً لأنهما مرتبطان مع بعضهما بشكل مباشر حيث إنّ درجة الانخراط تشكل مؤشراً مباشراً على وضع الشركة من حيث الاحتفاظ بالموهبة  الانخراط يشير إلى أي درجة يؤمن الأفراد بما يفعلونه ويلتزمون بالعمل بالشركة واستعدادهم لبذل أفضل الجهود لجعل الشركة ناجحة إن انخراط الأفراد لا يعني أنهم سعداء وراضون فقط, بل يعني ايضاً أنهم يفعلون شيئاً لجعل الشركة ناجحة يعمل معدل الانخراط كجهاز إنذار مبكر لكل ما يتعلق بالإنتاجية والاحتفاظ بالموهبة وإذا لم يؤخذ بعين الاعتبار فإنه قد يؤدي إلى مشاكل جدية للشركة , ولهذا السبب بالذات فإن انخراط الأفراد يجب أن يكون من ضمن أهم أولويات إدارة الموهبة في الشركة. </a:t>
            </a:r>
            <a:endParaRPr lang="en-US" dirty="0"/>
          </a:p>
          <a:p>
            <a:pPr algn="r"/>
            <a:endParaRPr lang="en-US" dirty="0"/>
          </a:p>
        </p:txBody>
      </p:sp>
    </p:spTree>
    <p:extLst>
      <p:ext uri="{BB962C8B-B14F-4D97-AF65-F5344CB8AC3E}">
        <p14:creationId xmlns:p14="http://schemas.microsoft.com/office/powerpoint/2010/main" val="374866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idx="1"/>
          </p:nvPr>
        </p:nvSpPr>
        <p:spPr bwMode="auto">
          <a:xfrm>
            <a:off x="27709" y="194637"/>
            <a:ext cx="9067800" cy="6509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gn="r" rtl="1"/>
            <a:r>
              <a:rPr lang="ar-SA" sz="2100" b="1" dirty="0">
                <a:solidFill>
                  <a:srgbClr val="FFC000"/>
                </a:solidFill>
              </a:rPr>
              <a:t>عملية ادارة الموهب</a:t>
            </a:r>
            <a:r>
              <a:rPr lang="ar-IQ" sz="2100" b="1" dirty="0">
                <a:solidFill>
                  <a:srgbClr val="FFC000"/>
                </a:solidFill>
              </a:rPr>
              <a:t>ة</a:t>
            </a:r>
            <a:r>
              <a:rPr lang="ar-IQ" sz="2100" dirty="0">
                <a:solidFill>
                  <a:srgbClr val="FFC000"/>
                </a:solidFill>
              </a:rPr>
              <a:t>  </a:t>
            </a:r>
            <a:r>
              <a:rPr lang="en-US" sz="2100" b="1" dirty="0">
                <a:solidFill>
                  <a:srgbClr val="FFC000"/>
                </a:solidFill>
              </a:rPr>
              <a:t>The Talent Management Process)</a:t>
            </a:r>
            <a:r>
              <a:rPr lang="ar-SA" sz="2100" b="1" dirty="0">
                <a:solidFill>
                  <a:srgbClr val="FFC000"/>
                </a:solidFill>
              </a:rPr>
              <a:t>)</a:t>
            </a:r>
            <a:endParaRPr lang="en-US" sz="2100" dirty="0">
              <a:solidFill>
                <a:srgbClr val="FFC000"/>
              </a:solidFill>
            </a:endParaRPr>
          </a:p>
          <a:p>
            <a:pPr algn="r" rtl="1"/>
            <a:r>
              <a:rPr lang="ar-SA" sz="2100" dirty="0"/>
              <a:t>هي عملية شاملة ومتكاملة ونتائج وموجهة نحو الأهداف للتخطيط ، وتعيين ، واختيار ، وتطوير ، وإدارة ، وتعويض الموظفين. ماذا يعني هذا في الممارسة؟ على سبيل المثال ، يميل المدير الذي يتبع نهج إدارة المواهب إلى اتخاذ إجراءات مثل ما يلي</a:t>
            </a:r>
            <a:r>
              <a:rPr lang="en-US" sz="2100" dirty="0"/>
              <a:t>:</a:t>
            </a:r>
          </a:p>
          <a:p>
            <a:pPr algn="r" rtl="1"/>
            <a:r>
              <a:rPr lang="ar-SA" sz="2100" dirty="0"/>
              <a:t>-1 يبدأ بالنتائج ويسأل ، "ما التوظيف، أو الاختبار ، أو التدريب ، أو إجراء الدفع الذي يجب أن أتخذه لإنتاج كفاءات الموظفين التي نحتاجها لتحقيق أهداف شركتنا؟</a:t>
            </a:r>
            <a:r>
              <a:rPr lang="en-US" sz="2100" dirty="0"/>
              <a:t>"</a:t>
            </a:r>
          </a:p>
          <a:p>
            <a:pPr algn="r" rtl="1"/>
            <a:r>
              <a:rPr lang="ar-SA" sz="2100" dirty="0"/>
              <a:t>2-</a:t>
            </a:r>
            <a:r>
              <a:rPr lang="en-US" sz="2100" dirty="0"/>
              <a:t>. </a:t>
            </a:r>
            <a:r>
              <a:rPr lang="ar-SA" sz="2100" dirty="0"/>
              <a:t>يعالج أنشطة مثل التوظيف والتدريب على أنها مترابطة. على سبيل المثال ، يعرف المدير أن امتلاك الموظفين ذوي المهارات المناسبة يعتمد إلى حد كبير على التوظيف والتدريب على اختبار المتقدم</a:t>
            </a:r>
            <a:r>
              <a:rPr lang="en-US" sz="2100" dirty="0"/>
              <a:t>.</a:t>
            </a:r>
          </a:p>
          <a:p>
            <a:pPr algn="r" rtl="1"/>
            <a:r>
              <a:rPr lang="ar-SA" sz="2100" dirty="0"/>
              <a:t>-3 بما أن إدارة المواهب هي إدارة شموليه ومتكامله ، فمن المحتمل أن يستخدم هو  هي نفسها "المظهر" نفسه للمهارات والمعرفة والسلوكيات البشرية المطلوبة ("الكفاءات") من أجل صياغة خطط توظيف للوظيفة ، فيما يتعلق بالاختيار والتدريب والتقييم ، وقرارات التعويض عن ذلك</a:t>
            </a:r>
            <a:r>
              <a:rPr lang="en-US" sz="2100" dirty="0"/>
              <a:t>.</a:t>
            </a:r>
          </a:p>
          <a:p>
            <a:pPr algn="r" rtl="1"/>
            <a:r>
              <a:rPr lang="en-US" sz="2100" dirty="0"/>
              <a:t>4</a:t>
            </a:r>
            <a:r>
              <a:rPr lang="ar-SA" sz="2100" dirty="0"/>
              <a:t>-هو يتخذ خطوات لتنسيق / دمج وظائف إدارة المواهب مثل التوظيف والتدريب. على سبيل المثال ، يجتمع مدراء الموارد البشرية للتأكد من أنهم يستخدمون نفس المهارات الشخصية لتجنيدهم لاختيار ، وتدريب ، وتقييم عمل معين ، أو استخدام برنامج إدارة المواهب مثل ما يلي للقيام بذلك</a:t>
            </a:r>
            <a:r>
              <a:rPr lang="en-US" sz="2100" dirty="0"/>
              <a:t>. </a:t>
            </a:r>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839200" cy="6553200"/>
          </a:xfrm>
        </p:spPr>
        <p:txBody>
          <a:bodyPr>
            <a:noAutofit/>
          </a:bodyPr>
          <a:lstStyle/>
          <a:p>
            <a:pPr algn="r" rtl="1"/>
            <a:r>
              <a:rPr lang="ar-IQ" sz="2500" dirty="0"/>
              <a:t> تعد الموهبة قضية العصر, إذ إن العصر الذي نعيشه الآن هو عصر علم ونبوغ معرفي مذهل يعتمد في اساسه على تخطي الحواجز وتغيير المألوف وإبداع جديد متطور دائماُ , ولا يتسنى ذلك للمجتمعات النامية إلا بالاعتماد على دور كل فرد من افرادها عامة والموهوبين خاصة, فتقدم الأمم ورقيها مرهون بتقدم فكرها وانتاجها العلمي والتقني وقد تم استخدام هذا المصطلح لأول مرة من قبل ديفد واتكنس </a:t>
            </a:r>
            <a:r>
              <a:rPr lang="en-US" sz="2500" dirty="0"/>
              <a:t>(David Watkins) </a:t>
            </a:r>
            <a:r>
              <a:rPr lang="ar-IQ" sz="2500" dirty="0"/>
              <a:t>في عام </a:t>
            </a:r>
            <a:r>
              <a:rPr lang="en-US" sz="2500" dirty="0"/>
              <a:t>1998</a:t>
            </a:r>
            <a:r>
              <a:rPr lang="ar-IQ" sz="2500" dirty="0"/>
              <a:t>، في مقال نشره في العام نفسه، ورد مصطلح ومفهوم وعملية إدارة الموهبة في التسعينيات واستمر بعد تكييفه، واستخدامه من قبل عديد من الشركات، حيث اكتشفت أن مواهب ومهارات العاملين فيها يجب العناية بها وأنها يجب أن تكون مركز العمليات ،وهي التي تقود الأعمال إلى النجاح وتحقيق الأرباح وقد سارعت عديد من الشركات العالمية الطموحة إلى أن تخطط وتطور مواردها البشرية ومواهبها ،كما طورت مفهوم عملياتها وأساليبها في إدارة مواردها ومواهب موظفيها والعاملين فيها.</a:t>
            </a:r>
            <a:endParaRPr lang="en-US" sz="2500" dirty="0"/>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763000" cy="6858000"/>
          </a:xfrm>
        </p:spPr>
        <p:txBody>
          <a:bodyPr>
            <a:noAutofit/>
          </a:bodyPr>
          <a:lstStyle/>
          <a:p>
            <a:pPr marL="36576" indent="0" algn="r" rtl="1">
              <a:buNone/>
            </a:pPr>
            <a:r>
              <a:rPr lang="ar-IQ" sz="2500" b="1" u="sng" dirty="0">
                <a:solidFill>
                  <a:srgbClr val="FFC000"/>
                </a:solidFill>
              </a:rPr>
              <a:t>اولاً- الموهبة لغهً واصطلاحاً : </a:t>
            </a:r>
            <a:endParaRPr lang="en-US" sz="2500" dirty="0">
              <a:solidFill>
                <a:srgbClr val="FFC000"/>
              </a:solidFill>
            </a:endParaRPr>
          </a:p>
          <a:p>
            <a:pPr lvl="0" algn="r" rtl="1"/>
            <a:r>
              <a:rPr lang="ar-IQ" sz="2500" dirty="0">
                <a:solidFill>
                  <a:srgbClr val="00B050"/>
                </a:solidFill>
              </a:rPr>
              <a:t>الموهبة لغةً :-</a:t>
            </a:r>
            <a:endParaRPr lang="en-US" sz="2500" dirty="0">
              <a:solidFill>
                <a:srgbClr val="00B050"/>
              </a:solidFill>
            </a:endParaRPr>
          </a:p>
          <a:p>
            <a:pPr marL="36576" indent="0" algn="r" rtl="1">
              <a:buNone/>
            </a:pPr>
            <a:r>
              <a:rPr lang="ar-IQ" sz="2500" dirty="0"/>
              <a:t>الموهبة معناها اللغوي كما ورد في لسان العرب أخذ من الفعل (وهب) أي أعطى شيئاً مجاناً, فالموهبة إذن هي العطية للشيء بلا مقابل. أما كلمة موهوب في اللغة فقد أتت ايضاً من الأصل (وهب) فهو إذن الإنسان الذي يمنح شيئاً بلا عوض (ابن منظور,</a:t>
            </a:r>
            <a:r>
              <a:rPr lang="en-US" sz="2500" dirty="0"/>
              <a:t>711</a:t>
            </a:r>
            <a:r>
              <a:rPr lang="ar-IQ" sz="2500" dirty="0"/>
              <a:t>هـ: </a:t>
            </a:r>
            <a:r>
              <a:rPr lang="en-US" sz="2500" dirty="0"/>
              <a:t>463</a:t>
            </a:r>
            <a:r>
              <a:rPr lang="ar-IQ" sz="2500" dirty="0"/>
              <a:t>).</a:t>
            </a:r>
            <a:endParaRPr lang="en-US" sz="2500" dirty="0"/>
          </a:p>
          <a:p>
            <a:pPr lvl="0" algn="r" rtl="1"/>
            <a:r>
              <a:rPr lang="ar-IQ" sz="2500" dirty="0">
                <a:solidFill>
                  <a:srgbClr val="00B050"/>
                </a:solidFill>
              </a:rPr>
              <a:t>الموهبة اصطلاحاً :-</a:t>
            </a:r>
            <a:endParaRPr lang="en-US" sz="2500" dirty="0">
              <a:solidFill>
                <a:srgbClr val="00B050"/>
              </a:solidFill>
            </a:endParaRPr>
          </a:p>
          <a:p>
            <a:pPr algn="r"/>
            <a:r>
              <a:rPr lang="ar-IQ" sz="2500" dirty="0"/>
              <a:t>الموهبة فهي قدرة متميزة وذاتية ولكنها تتميز بالخصوصية حيث انها توجد لدى الفرد منذ نشأته لكنها تتبلور عن طريق التدريب والتزود بالمعرفة. والموهبة مجموعة من المقدرات والتي تمثل الخبرة والمهارة والمعرفة والتي يسخرها الأفراد بالشكل الي يمكنهم من أحداث فرق كبير في الأداء الحالي والمستقبلي والجدول (</a:t>
            </a:r>
            <a:r>
              <a:rPr lang="en-US" sz="2500" dirty="0"/>
              <a:t>1</a:t>
            </a:r>
            <a:r>
              <a:rPr lang="ar-IQ" sz="2500" dirty="0"/>
              <a:t>) يبين بعض المفاهيم التي أوردها عدد من الكتاب والباحثين عن المواهب </a:t>
            </a:r>
            <a:endParaRPr lang="en-US" sz="2500" dirty="0"/>
          </a:p>
        </p:txBody>
      </p:sp>
    </p:spTree>
    <p:extLst>
      <p:ext uri="{BB962C8B-B14F-4D97-AF65-F5344CB8AC3E}">
        <p14:creationId xmlns:p14="http://schemas.microsoft.com/office/powerpoint/2010/main" val="401290637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417462743"/>
              </p:ext>
            </p:extLst>
          </p:nvPr>
        </p:nvGraphicFramePr>
        <p:xfrm>
          <a:off x="304800" y="533399"/>
          <a:ext cx="7924799" cy="5760816"/>
        </p:xfrm>
        <a:graphic>
          <a:graphicData uri="http://schemas.openxmlformats.org/drawingml/2006/table">
            <a:tbl>
              <a:tblPr rtl="1" firstRow="1" firstCol="1" bandRow="1">
                <a:tableStyleId>{5C22544A-7EE6-4342-B048-85BDC9FD1C3A}</a:tableStyleId>
              </a:tblPr>
              <a:tblGrid>
                <a:gridCol w="386301">
                  <a:extLst>
                    <a:ext uri="{9D8B030D-6E8A-4147-A177-3AD203B41FA5}">
                      <a16:colId xmlns:a16="http://schemas.microsoft.com/office/drawing/2014/main" val="3453798393"/>
                    </a:ext>
                  </a:extLst>
                </a:gridCol>
                <a:gridCol w="2550260">
                  <a:extLst>
                    <a:ext uri="{9D8B030D-6E8A-4147-A177-3AD203B41FA5}">
                      <a16:colId xmlns:a16="http://schemas.microsoft.com/office/drawing/2014/main" val="2331658248"/>
                    </a:ext>
                  </a:extLst>
                </a:gridCol>
                <a:gridCol w="4988238">
                  <a:extLst>
                    <a:ext uri="{9D8B030D-6E8A-4147-A177-3AD203B41FA5}">
                      <a16:colId xmlns:a16="http://schemas.microsoft.com/office/drawing/2014/main" val="4229024156"/>
                    </a:ext>
                  </a:extLst>
                </a:gridCol>
              </a:tblGrid>
              <a:tr h="634221">
                <a:tc>
                  <a:txBody>
                    <a:bodyPr/>
                    <a:lstStyle/>
                    <a:p>
                      <a:pPr algn="just" rtl="1">
                        <a:lnSpc>
                          <a:spcPct val="107000"/>
                        </a:lnSpc>
                        <a:spcAft>
                          <a:spcPts val="800"/>
                        </a:spcAft>
                      </a:pPr>
                      <a:r>
                        <a:rPr lang="ar-IQ" sz="1600">
                          <a:effectLst/>
                        </a:rPr>
                        <a:t>ت</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ar-IQ" sz="1600">
                          <a:effectLst/>
                        </a:rPr>
                        <a:t>اسم الباحث والسنة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ar-IQ" sz="1600">
                          <a:effectLst/>
                        </a:rPr>
                        <a:t>المفهوم</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567398735"/>
                  </a:ext>
                </a:extLst>
              </a:tr>
              <a:tr h="1286051">
                <a:tc>
                  <a:txBody>
                    <a:bodyPr/>
                    <a:lstStyle/>
                    <a:p>
                      <a:pPr algn="just" rtl="1">
                        <a:lnSpc>
                          <a:spcPct val="107000"/>
                        </a:lnSpc>
                        <a:spcAft>
                          <a:spcPts val="800"/>
                        </a:spcAft>
                      </a:pPr>
                      <a:r>
                        <a:rPr lang="en-US" sz="16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ar-IQ" sz="1600">
                          <a:effectLst/>
                        </a:rPr>
                        <a:t>(</a:t>
                      </a:r>
                      <a:r>
                        <a:rPr lang="en-US" sz="1600">
                          <a:effectLst/>
                        </a:rPr>
                        <a:t>Tansley et al.,2006:23</a:t>
                      </a:r>
                      <a:r>
                        <a:rPr lang="ar-IQ" sz="16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ar-IQ" sz="1600">
                          <a:effectLst/>
                        </a:rPr>
                        <a:t>سلسلة من العمليات المعقدة للأفراد ومهاراتهم ومعرفتهم ومقدراتهم الذي من شأنها أن تؤدي إلى زيادة قيمة الأداء العالي وأيضاً زيادة قيمة وأهمية القيادة.</a:t>
                      </a:r>
                      <a:r>
                        <a:rPr lang="ar-SA" sz="16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268800625"/>
                  </a:ext>
                </a:extLst>
              </a:tr>
              <a:tr h="960136">
                <a:tc>
                  <a:txBody>
                    <a:bodyPr/>
                    <a:lstStyle/>
                    <a:p>
                      <a:pPr algn="just" rtl="1">
                        <a:lnSpc>
                          <a:spcPct val="107000"/>
                        </a:lnSpc>
                        <a:spcAft>
                          <a:spcPts val="800"/>
                        </a:spcAft>
                      </a:pPr>
                      <a:r>
                        <a:rPr lang="en-US" sz="1600">
                          <a:effectLst/>
                        </a:rPr>
                        <a:t>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en-US" sz="1600">
                          <a:effectLst/>
                        </a:rPr>
                        <a:t>Stewarts, 2007: 3)</a:t>
                      </a:r>
                      <a:r>
                        <a:rPr lang="ar-IQ" sz="16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ar-IQ" sz="1600">
                          <a:effectLst/>
                        </a:rPr>
                        <a:t>هي ترسيخ روح الإبداع للأفراد مما يجعلهم يقدمون مستويات أداء عالية مختلفة عما يقدمه الآخرون.</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35571187"/>
                  </a:ext>
                </a:extLst>
              </a:tr>
              <a:tr h="1286051">
                <a:tc>
                  <a:txBody>
                    <a:bodyPr/>
                    <a:lstStyle/>
                    <a:p>
                      <a:pPr algn="just" rtl="1">
                        <a:lnSpc>
                          <a:spcPct val="107000"/>
                        </a:lnSpc>
                        <a:spcAft>
                          <a:spcPts val="800"/>
                        </a:spcAft>
                      </a:pPr>
                      <a:r>
                        <a:rPr lang="en-US" sz="1600">
                          <a:effectLst/>
                        </a:rPr>
                        <a:t>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ar-IQ" sz="1600" dirty="0">
                          <a:effectLst/>
                        </a:rPr>
                        <a:t>(</a:t>
                      </a:r>
                      <a:r>
                        <a:rPr lang="en-US" sz="1600" dirty="0" err="1" smtClean="0">
                          <a:effectLst/>
                        </a:rPr>
                        <a:t>Goffee</a:t>
                      </a:r>
                      <a:r>
                        <a:rPr lang="en-US" sz="1600" dirty="0" smtClean="0">
                          <a:effectLst/>
                        </a:rPr>
                        <a:t>&amp; </a:t>
                      </a:r>
                      <a:r>
                        <a:rPr lang="en-US" sz="1600" dirty="0">
                          <a:effectLst/>
                        </a:rPr>
                        <a:t>Jones,2007:15</a:t>
                      </a:r>
                      <a:r>
                        <a:rPr lang="ar-IQ" sz="16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ar-IQ" sz="1600">
                          <a:effectLst/>
                        </a:rPr>
                        <a:t>اقتناص الأفراد لأفكارهم ومهاراتهم التي اكتسبوها والمعرفة من أجل الوصول إلى إنتاج قيمة عليا لهذه الموارد التي تكون مبتكرة وجديدة.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641626692"/>
                  </a:ext>
                </a:extLst>
              </a:tr>
              <a:tr h="634221">
                <a:tc>
                  <a:txBody>
                    <a:bodyPr/>
                    <a:lstStyle/>
                    <a:p>
                      <a:pPr algn="just" rtl="1">
                        <a:lnSpc>
                          <a:spcPct val="107000"/>
                        </a:lnSpc>
                        <a:spcAft>
                          <a:spcPts val="800"/>
                        </a:spcAft>
                      </a:pPr>
                      <a:r>
                        <a:rPr lang="en-US" sz="1600">
                          <a:effectLst/>
                        </a:rPr>
                        <a:t>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en-US" sz="1600">
                          <a:effectLst/>
                        </a:rPr>
                        <a:t>Botha et al, 2011: 2)</a:t>
                      </a:r>
                      <a:r>
                        <a:rPr lang="ar-IQ" sz="16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ar-IQ" sz="1600">
                          <a:effectLst/>
                        </a:rPr>
                        <a:t>أحد أوجه الأبداع تظهر في رغبة الأفراد وقدراتهم في إنجاز الأعمال بطاقة عالية.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571034882"/>
                  </a:ext>
                </a:extLst>
              </a:tr>
              <a:tr h="960136">
                <a:tc>
                  <a:txBody>
                    <a:bodyPr/>
                    <a:lstStyle/>
                    <a:p>
                      <a:pPr algn="just" rtl="1">
                        <a:lnSpc>
                          <a:spcPct val="107000"/>
                        </a:lnSpc>
                        <a:spcAft>
                          <a:spcPts val="800"/>
                        </a:spcAft>
                      </a:pPr>
                      <a:r>
                        <a:rPr lang="en-US" sz="1600">
                          <a:effectLst/>
                        </a:rPr>
                        <a:t>5</a:t>
                      </a:r>
                      <a:endParaRPr lang="en-US" sz="1100">
                        <a:effectLst/>
                      </a:endParaRPr>
                    </a:p>
                    <a:p>
                      <a:pPr algn="just" rtl="1">
                        <a:lnSpc>
                          <a:spcPct val="107000"/>
                        </a:lnSpc>
                        <a:spcAft>
                          <a:spcPts val="800"/>
                        </a:spcAft>
                      </a:pPr>
                      <a:r>
                        <a:rPr lang="en-US" sz="16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en-US" sz="1600">
                          <a:effectLst/>
                        </a:rPr>
                        <a:t>(Horváthová ,2011 : 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800"/>
                        </a:spcAft>
                      </a:pPr>
                      <a:r>
                        <a:rPr lang="ar-SA" sz="1600" dirty="0">
                          <a:effectLst/>
                        </a:rPr>
                        <a:t>أولئك الأفراد </a:t>
                      </a:r>
                      <a:r>
                        <a:rPr lang="ar-IQ" sz="1600" dirty="0">
                          <a:effectLst/>
                        </a:rPr>
                        <a:t>ذوي الإمكانيات العالية </a:t>
                      </a:r>
                      <a:r>
                        <a:rPr lang="ar-SA" sz="1600" dirty="0">
                          <a:effectLst/>
                        </a:rPr>
                        <a:t>، الذين يستطيعون التأثير بشكل مهم على كفاءة المنظمة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361240704"/>
                  </a:ext>
                </a:extLst>
              </a:tr>
            </a:tbl>
          </a:graphicData>
        </a:graphic>
      </p:graphicFrame>
      <p:sp>
        <p:nvSpPr>
          <p:cNvPr id="4" name="Rectangle 3"/>
          <p:cNvSpPr/>
          <p:nvPr/>
        </p:nvSpPr>
        <p:spPr>
          <a:xfrm>
            <a:off x="1371600" y="86345"/>
            <a:ext cx="6172200" cy="421654"/>
          </a:xfrm>
          <a:prstGeom prst="rect">
            <a:avLst/>
          </a:prstGeom>
        </p:spPr>
        <p:txBody>
          <a:bodyPr wrap="square">
            <a:spAutoFit/>
          </a:bodyPr>
          <a:lstStyle/>
          <a:p>
            <a:pPr algn="just" rtl="1">
              <a:lnSpc>
                <a:spcPct val="107000"/>
              </a:lnSpc>
              <a:spcAft>
                <a:spcPts val="800"/>
              </a:spcAft>
            </a:pPr>
            <a:r>
              <a:rPr lang="ar-IQ" sz="2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جدول (</a:t>
            </a:r>
            <a:r>
              <a:rPr lang="en-US" sz="2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1</a:t>
            </a:r>
            <a:r>
              <a:rPr lang="ar-IQ" sz="2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 : بعض مفاهيم الموهبة طبقاً لآراء عدد من الكتاب والباحثين</a:t>
            </a:r>
            <a:endParaRPr lang="en-US" sz="2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8991600" cy="6781800"/>
          </a:xfrm>
        </p:spPr>
        <p:txBody>
          <a:bodyPr>
            <a:noAutofit/>
          </a:bodyPr>
          <a:lstStyle/>
          <a:p>
            <a:pPr algn="r" rtl="1"/>
            <a:r>
              <a:rPr lang="ar-IQ" sz="2500" b="1" u="sng" dirty="0">
                <a:solidFill>
                  <a:schemeClr val="accent2">
                    <a:lumMod val="60000"/>
                    <a:lumOff val="40000"/>
                  </a:schemeClr>
                </a:solidFill>
              </a:rPr>
              <a:t>ثانياً- مفهوم ونشأة إدارة الموهبة : </a:t>
            </a:r>
            <a:endParaRPr lang="en-US" sz="2500" dirty="0">
              <a:solidFill>
                <a:schemeClr val="accent2">
                  <a:lumMod val="60000"/>
                  <a:lumOff val="40000"/>
                </a:schemeClr>
              </a:solidFill>
            </a:endParaRPr>
          </a:p>
          <a:p>
            <a:pPr marL="36576" indent="0" algn="r" rtl="1">
              <a:buNone/>
            </a:pPr>
            <a:r>
              <a:rPr lang="ar-IQ" sz="2500" dirty="0" smtClean="0"/>
              <a:t> </a:t>
            </a:r>
            <a:r>
              <a:rPr lang="ar-IQ" sz="2500" dirty="0"/>
              <a:t>إنّ إدارة الموهبة من المفاهيم الحديثة , وقد لاقت اهتماماً كبيراً لدى الباحثين والمتخصصين منذ ظهورها في آواخر التسعينات , لأنها نشاطاً استباقياً مستمراً يدور حول الموظفين ذوي الإمكانيات العالية . إنّ إدارة الموهبة كمفهوم تركز على تقييم أداء الموظفين وإمكاناتهم ومن ثم منحهم : الترقية , والتعويض , وفرص التنمية المناسبة , هذا فضلاً عن الاحتفاظ بالموظفين ذوي الأداء الأعلى وتطويرهم , وتنمية أقرانهم ذوي الأداء المتوسط , ومتابعتهم حتى يتمكنوا من المساهمة على وجه أفضل , وبالتالي إتاحة الفرصة للتصرف بشكل حاسم مع الموظفين ذوي الاداء المنخفض. وعلى الرغم من تشبعات إدارة الموهبة إلا أنّه لا يوجد هناك أي تعريف واضح للموهبة لأنها غير موجودة في الأوساط الأكاديمية وإنّما في عمل الخبراء والاستشاريين وموردي التكنولوجيا</a:t>
            </a:r>
            <a:endParaRPr lang="en-US" sz="2500" dirty="0"/>
          </a:p>
          <a:p>
            <a:pPr marL="36576" indent="0" algn="r" rtl="1">
              <a:buNone/>
            </a:pPr>
            <a:r>
              <a:rPr lang="ar-IQ" sz="2500" dirty="0"/>
              <a:t>والتوظيف الذاتي...الخ وأن مفهوم الموهبة وإدارتها تتفاوت بين الشركات والمنظمات أو حتى الباحثين في هذا المجال وفي ضوء ذلك هناك عدة مفاهيم لإدارة الموهبة والجدول (</a:t>
            </a:r>
            <a:r>
              <a:rPr lang="ar-SA" sz="2500" dirty="0"/>
              <a:t>2</a:t>
            </a:r>
            <a:r>
              <a:rPr lang="ar-IQ" sz="2500" dirty="0"/>
              <a:t>) يوضح بعض المفاهـيم التي اوردها عدد من الكتاب والباحثين :</a:t>
            </a:r>
            <a:endParaRPr lang="en-US" sz="2500"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700979612"/>
              </p:ext>
            </p:extLst>
          </p:nvPr>
        </p:nvGraphicFramePr>
        <p:xfrm>
          <a:off x="152400" y="762000"/>
          <a:ext cx="8762999" cy="5946571"/>
        </p:xfrm>
        <a:graphic>
          <a:graphicData uri="http://schemas.openxmlformats.org/drawingml/2006/table">
            <a:tbl>
              <a:tblPr rtl="1" firstRow="1" firstCol="1" bandRow="1">
                <a:tableStyleId>{5C22544A-7EE6-4342-B048-85BDC9FD1C3A}</a:tableStyleId>
              </a:tblPr>
              <a:tblGrid>
                <a:gridCol w="140400">
                  <a:extLst>
                    <a:ext uri="{9D8B030D-6E8A-4147-A177-3AD203B41FA5}">
                      <a16:colId xmlns:a16="http://schemas.microsoft.com/office/drawing/2014/main" val="3756341866"/>
                    </a:ext>
                  </a:extLst>
                </a:gridCol>
                <a:gridCol w="2692853">
                  <a:extLst>
                    <a:ext uri="{9D8B030D-6E8A-4147-A177-3AD203B41FA5}">
                      <a16:colId xmlns:a16="http://schemas.microsoft.com/office/drawing/2014/main" val="361483480"/>
                    </a:ext>
                  </a:extLst>
                </a:gridCol>
                <a:gridCol w="5929746">
                  <a:extLst>
                    <a:ext uri="{9D8B030D-6E8A-4147-A177-3AD203B41FA5}">
                      <a16:colId xmlns:a16="http://schemas.microsoft.com/office/drawing/2014/main" val="3596595052"/>
                    </a:ext>
                  </a:extLst>
                </a:gridCol>
              </a:tblGrid>
              <a:tr h="189271">
                <a:tc>
                  <a:txBody>
                    <a:bodyPr/>
                    <a:lstStyle/>
                    <a:p>
                      <a:pPr algn="just" rtl="1">
                        <a:lnSpc>
                          <a:spcPct val="107000"/>
                        </a:lnSpc>
                        <a:spcAft>
                          <a:spcPts val="800"/>
                        </a:spcAft>
                      </a:pPr>
                      <a:r>
                        <a:rPr lang="ar-IQ" sz="1300">
                          <a:effectLst/>
                        </a:rPr>
                        <a:t>ت</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اسم الباحث والسنة</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المفهوم</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extLst>
                  <a:ext uri="{0D108BD9-81ED-4DB2-BD59-A6C34878D82A}">
                    <a16:rowId xmlns:a16="http://schemas.microsoft.com/office/drawing/2014/main" val="4109173156"/>
                  </a:ext>
                </a:extLst>
              </a:tr>
              <a:tr h="567813">
                <a:tc>
                  <a:txBody>
                    <a:bodyPr/>
                    <a:lstStyle/>
                    <a:p>
                      <a:pPr algn="just" rtl="1">
                        <a:lnSpc>
                          <a:spcPct val="107000"/>
                        </a:lnSpc>
                        <a:spcAft>
                          <a:spcPts val="800"/>
                        </a:spcAft>
                      </a:pPr>
                      <a:r>
                        <a:rPr lang="en-US" sz="1300">
                          <a:effectLst/>
                        </a:rPr>
                        <a:t>1</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a:t>
                      </a:r>
                      <a:r>
                        <a:rPr lang="en-US" sz="1300">
                          <a:effectLst/>
                        </a:rPr>
                        <a:t>Nancy, 2006, 51</a:t>
                      </a:r>
                      <a:r>
                        <a:rPr lang="ar-IQ" sz="1300">
                          <a:effectLst/>
                        </a:rPr>
                        <a:t>)</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بأنها عبارة عن تطبيق أفضل الممارسات في تحديد ورعاية الموهبة في الشركات وتأهيلها وتوظيفها وتفعيلها داخل العمل.</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extLst>
                  <a:ext uri="{0D108BD9-81ED-4DB2-BD59-A6C34878D82A}">
                    <a16:rowId xmlns:a16="http://schemas.microsoft.com/office/drawing/2014/main" val="2033178538"/>
                  </a:ext>
                </a:extLst>
              </a:tr>
              <a:tr h="567813">
                <a:tc>
                  <a:txBody>
                    <a:bodyPr/>
                    <a:lstStyle/>
                    <a:p>
                      <a:pPr algn="just" rtl="1">
                        <a:lnSpc>
                          <a:spcPct val="107000"/>
                        </a:lnSpc>
                        <a:spcAft>
                          <a:spcPts val="800"/>
                        </a:spcAft>
                      </a:pPr>
                      <a:r>
                        <a:rPr lang="en-US" sz="1300">
                          <a:effectLst/>
                        </a:rPr>
                        <a:t>2</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dirty="0">
                          <a:effectLst/>
                        </a:rPr>
                        <a:t>(</a:t>
                      </a:r>
                      <a:r>
                        <a:rPr lang="en-US" sz="1300" dirty="0">
                          <a:effectLst/>
                        </a:rPr>
                        <a:t>Blass, 2007:3</a:t>
                      </a:r>
                      <a:r>
                        <a:rPr lang="ar-IQ" sz="1300" dirty="0">
                          <a:effectLst/>
                        </a:rPr>
                        <a:t>)</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عبارة عن إدارة الإجراءات والفرص التي تعمل على تطوير العاملين في الشركة بالشكل الذي يجعل منها موهبة تتميز من خلالها.</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extLst>
                  <a:ext uri="{0D108BD9-81ED-4DB2-BD59-A6C34878D82A}">
                    <a16:rowId xmlns:a16="http://schemas.microsoft.com/office/drawing/2014/main" val="812728849"/>
                  </a:ext>
                </a:extLst>
              </a:tr>
              <a:tr h="757084">
                <a:tc>
                  <a:txBody>
                    <a:bodyPr/>
                    <a:lstStyle/>
                    <a:p>
                      <a:pPr algn="just" rtl="1">
                        <a:lnSpc>
                          <a:spcPct val="107000"/>
                        </a:lnSpc>
                        <a:spcAft>
                          <a:spcPts val="800"/>
                        </a:spcAft>
                      </a:pPr>
                      <a:r>
                        <a:rPr lang="en-US" sz="1300">
                          <a:effectLst/>
                        </a:rPr>
                        <a:t>3</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en-US" sz="1300">
                          <a:effectLst/>
                        </a:rPr>
                        <a:t>Armstrong, 2009: 168)</a:t>
                      </a:r>
                      <a:r>
                        <a:rPr lang="ar-IQ" sz="1300">
                          <a:effectLst/>
                        </a:rPr>
                        <a:t>)</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عملية استقطاب وتطوير والمحافظة على الإمكانيات والقدرات الموجودة لدى الإفراد ذوي الموهبة واستغلالها بالشكل الصحيح ونشرها وتعميمها على الآخرين لغرض تحقيق الاستخدام المشترك لها.</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extLst>
                  <a:ext uri="{0D108BD9-81ED-4DB2-BD59-A6C34878D82A}">
                    <a16:rowId xmlns:a16="http://schemas.microsoft.com/office/drawing/2014/main" val="271881027"/>
                  </a:ext>
                </a:extLst>
              </a:tr>
              <a:tr h="757084">
                <a:tc>
                  <a:txBody>
                    <a:bodyPr/>
                    <a:lstStyle/>
                    <a:p>
                      <a:pPr algn="just" rtl="1">
                        <a:lnSpc>
                          <a:spcPct val="107000"/>
                        </a:lnSpc>
                        <a:spcAft>
                          <a:spcPts val="800"/>
                        </a:spcAft>
                      </a:pPr>
                      <a:r>
                        <a:rPr lang="en-US" sz="1300">
                          <a:effectLst/>
                        </a:rPr>
                        <a:t>4</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en-US" sz="1300">
                          <a:effectLst/>
                        </a:rPr>
                        <a:t>Osinga, 2009: 1)</a:t>
                      </a:r>
                      <a:r>
                        <a:rPr lang="ar-IQ" sz="1300">
                          <a:effectLst/>
                        </a:rPr>
                        <a:t>)</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تمثل قدرة الشركة في جذب الأفراد الموهوبين وتحفيزهم وتطويرهم للتمكين من تحقيق مستويات أداء عالية وبما يتناسب مع تحقيق عوائد عالية قياساً بالشركات الأخرى المنافسة.</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extLst>
                  <a:ext uri="{0D108BD9-81ED-4DB2-BD59-A6C34878D82A}">
                    <a16:rowId xmlns:a16="http://schemas.microsoft.com/office/drawing/2014/main" val="3983775360"/>
                  </a:ext>
                </a:extLst>
              </a:tr>
              <a:tr h="567813">
                <a:tc>
                  <a:txBody>
                    <a:bodyPr/>
                    <a:lstStyle/>
                    <a:p>
                      <a:pPr algn="just" rtl="1">
                        <a:lnSpc>
                          <a:spcPct val="107000"/>
                        </a:lnSpc>
                        <a:spcAft>
                          <a:spcPts val="800"/>
                        </a:spcAft>
                      </a:pPr>
                      <a:r>
                        <a:rPr lang="en-US" sz="1300">
                          <a:effectLst/>
                        </a:rPr>
                        <a:t>5</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en-US" sz="1300">
                          <a:effectLst/>
                        </a:rPr>
                        <a:t>(Beardwell &amp; claydon, 2010: 162)</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بأنها عملية الجذب والإبقاء والتشخيص والتطوير والحفظ  للأفراد الذين لديهم طاقات عالية وهم يمثلون قيمة عالية للشركة.</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extLst>
                  <a:ext uri="{0D108BD9-81ED-4DB2-BD59-A6C34878D82A}">
                    <a16:rowId xmlns:a16="http://schemas.microsoft.com/office/drawing/2014/main" val="229019687"/>
                  </a:ext>
                </a:extLst>
              </a:tr>
              <a:tr h="378542">
                <a:tc>
                  <a:txBody>
                    <a:bodyPr/>
                    <a:lstStyle/>
                    <a:p>
                      <a:pPr algn="just" rtl="1">
                        <a:lnSpc>
                          <a:spcPct val="107000"/>
                        </a:lnSpc>
                        <a:spcAft>
                          <a:spcPts val="800"/>
                        </a:spcAft>
                      </a:pPr>
                      <a:r>
                        <a:rPr lang="en-US" sz="1300">
                          <a:effectLst/>
                        </a:rPr>
                        <a:t>6</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(العنزي وآخرون:</a:t>
                      </a:r>
                      <a:r>
                        <a:rPr lang="en-US" sz="1300">
                          <a:effectLst/>
                        </a:rPr>
                        <a:t>2011 </a:t>
                      </a:r>
                      <a:r>
                        <a:rPr lang="ar-IQ" sz="1300">
                          <a:effectLst/>
                        </a:rPr>
                        <a:t>,</a:t>
                      </a:r>
                      <a:r>
                        <a:rPr lang="en-US" sz="1300">
                          <a:effectLst/>
                        </a:rPr>
                        <a:t>98 </a:t>
                      </a:r>
                      <a:r>
                        <a:rPr lang="ar-IQ" sz="1300">
                          <a:effectLst/>
                        </a:rPr>
                        <a:t>)</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عبارة عن مجموعة معقدة من العمليات المتصلة بالموارد البشرية التي توفر فائدة لأي منظمة.</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extLst>
                  <a:ext uri="{0D108BD9-81ED-4DB2-BD59-A6C34878D82A}">
                    <a16:rowId xmlns:a16="http://schemas.microsoft.com/office/drawing/2014/main" val="3650945386"/>
                  </a:ext>
                </a:extLst>
              </a:tr>
              <a:tr h="378542">
                <a:tc>
                  <a:txBody>
                    <a:bodyPr/>
                    <a:lstStyle/>
                    <a:p>
                      <a:pPr algn="just" rtl="1">
                        <a:lnSpc>
                          <a:spcPct val="107000"/>
                        </a:lnSpc>
                        <a:spcAft>
                          <a:spcPts val="800"/>
                        </a:spcAft>
                      </a:pPr>
                      <a:r>
                        <a:rPr lang="en-US" sz="1300">
                          <a:effectLst/>
                        </a:rPr>
                        <a:t>7</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en-US" sz="1300">
                          <a:effectLst/>
                        </a:rPr>
                        <a:t>Horvàthovà, 2011: 51)</a:t>
                      </a:r>
                      <a:r>
                        <a:rPr lang="ar-IQ" sz="1300">
                          <a:effectLst/>
                        </a:rPr>
                        <a:t>)</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النظام المسؤول عن امتلاك وتطوير والاحتفاظ بالموهبة داخل الشركة.</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extLst>
                  <a:ext uri="{0D108BD9-81ED-4DB2-BD59-A6C34878D82A}">
                    <a16:rowId xmlns:a16="http://schemas.microsoft.com/office/drawing/2014/main" val="646972356"/>
                  </a:ext>
                </a:extLst>
              </a:tr>
              <a:tr h="378542">
                <a:tc>
                  <a:txBody>
                    <a:bodyPr/>
                    <a:lstStyle/>
                    <a:p>
                      <a:pPr algn="just" rtl="1">
                        <a:lnSpc>
                          <a:spcPct val="107000"/>
                        </a:lnSpc>
                        <a:spcAft>
                          <a:spcPts val="800"/>
                        </a:spcAft>
                      </a:pPr>
                      <a:r>
                        <a:rPr lang="en-US" sz="1300">
                          <a:effectLst/>
                        </a:rPr>
                        <a:t>8</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en-US" sz="1300">
                          <a:effectLst/>
                        </a:rPr>
                        <a:t>Singh et al, 2012: 225)</a:t>
                      </a:r>
                      <a:r>
                        <a:rPr lang="ar-IQ" sz="1300">
                          <a:effectLst/>
                        </a:rPr>
                        <a:t>)</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هي نوع من التحديات التي تواجهها الشركات التنافسية من خلال استقطاب الموهوبين والحفاظ عليهم.</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extLst>
                  <a:ext uri="{0D108BD9-81ED-4DB2-BD59-A6C34878D82A}">
                    <a16:rowId xmlns:a16="http://schemas.microsoft.com/office/drawing/2014/main" val="3267480101"/>
                  </a:ext>
                </a:extLst>
              </a:tr>
              <a:tr h="1324897">
                <a:tc>
                  <a:txBody>
                    <a:bodyPr/>
                    <a:lstStyle/>
                    <a:p>
                      <a:pPr algn="just" rtl="1">
                        <a:lnSpc>
                          <a:spcPct val="107000"/>
                        </a:lnSpc>
                        <a:spcAft>
                          <a:spcPts val="800"/>
                        </a:spcAft>
                      </a:pPr>
                      <a:r>
                        <a:rPr lang="en-US" sz="1300">
                          <a:effectLst/>
                        </a:rPr>
                        <a:t>9</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a:effectLst/>
                        </a:rPr>
                        <a:t>(حمود وآخرون,</a:t>
                      </a:r>
                      <a:r>
                        <a:rPr lang="en-US" sz="1300">
                          <a:effectLst/>
                        </a:rPr>
                        <a:t>2013</a:t>
                      </a:r>
                      <a:r>
                        <a:rPr lang="ar-IQ" sz="1300">
                          <a:effectLst/>
                        </a:rPr>
                        <a:t>: </a:t>
                      </a:r>
                      <a:r>
                        <a:rPr lang="en-US" sz="1300">
                          <a:effectLst/>
                        </a:rPr>
                        <a:t>27</a:t>
                      </a:r>
                      <a:r>
                        <a:rPr lang="ar-IQ" sz="1300">
                          <a:effectLst/>
                        </a:rPr>
                        <a:t>–</a:t>
                      </a:r>
                      <a:r>
                        <a:rPr lang="en-US" sz="1300">
                          <a:effectLst/>
                        </a:rPr>
                        <a:t>(28 </a:t>
                      </a:r>
                      <a:endParaRPr lang="en-US" sz="90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tc>
                  <a:txBody>
                    <a:bodyPr/>
                    <a:lstStyle/>
                    <a:p>
                      <a:pPr algn="just" rtl="1">
                        <a:lnSpc>
                          <a:spcPct val="107000"/>
                        </a:lnSpc>
                        <a:spcAft>
                          <a:spcPts val="800"/>
                        </a:spcAft>
                      </a:pPr>
                      <a:r>
                        <a:rPr lang="ar-IQ" sz="1300" dirty="0">
                          <a:effectLst/>
                        </a:rPr>
                        <a:t>عملية تطوير وتوحيد وتكامل بين كافة ممارسات إدارة رأس المال البشري التي يتم تبنيها داخل الشركة من أجل ضمان افضل لاستقطاب (وجذب) العناصر البشرية التي تمتلك قدرات ومهارات ومعارف متميزة للعمل داخل منظمة ما " ومن ثم توظيف قدرات هذه العناصر, سعياً للمحافظة عليها , بهدف رفع كفاءة الأداء داخل الشركة والتأثير من خلالها على الاخرين.</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57500" marR="57500" marT="0" marB="0"/>
                </a:tc>
                <a:extLst>
                  <a:ext uri="{0D108BD9-81ED-4DB2-BD59-A6C34878D82A}">
                    <a16:rowId xmlns:a16="http://schemas.microsoft.com/office/drawing/2014/main" val="2779645884"/>
                  </a:ext>
                </a:extLst>
              </a:tr>
            </a:tbl>
          </a:graphicData>
        </a:graphic>
      </p:graphicFrame>
      <p:sp>
        <p:nvSpPr>
          <p:cNvPr id="4" name="Rectangle 3"/>
          <p:cNvSpPr/>
          <p:nvPr/>
        </p:nvSpPr>
        <p:spPr>
          <a:xfrm>
            <a:off x="838200" y="228600"/>
            <a:ext cx="6705599" cy="421654"/>
          </a:xfrm>
          <a:prstGeom prst="rect">
            <a:avLst/>
          </a:prstGeom>
        </p:spPr>
        <p:txBody>
          <a:bodyPr wrap="square">
            <a:spAutoFit/>
          </a:bodyPr>
          <a:lstStyle/>
          <a:p>
            <a:pPr algn="just" rtl="1">
              <a:lnSpc>
                <a:spcPct val="107000"/>
              </a:lnSpc>
              <a:spcAft>
                <a:spcPts val="800"/>
              </a:spcAft>
            </a:pPr>
            <a:r>
              <a:rPr lang="ar-IQ" sz="2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جدول (</a:t>
            </a:r>
            <a:r>
              <a:rPr lang="ar-SA" sz="2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2</a:t>
            </a:r>
            <a:r>
              <a:rPr lang="ar-IQ" sz="20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 : بعض مفاهيم إدارة الموهبة طبقاً لآراء عدد من الكتاب الباحثين</a:t>
            </a:r>
            <a:endParaRPr lang="en-US" sz="2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8780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6670964"/>
          </a:xfrm>
        </p:spPr>
        <p:txBody>
          <a:bodyPr>
            <a:noAutofit/>
          </a:bodyPr>
          <a:lstStyle/>
          <a:p>
            <a:pPr marL="36576" indent="0" algn="r" rtl="1">
              <a:buNone/>
            </a:pPr>
            <a:r>
              <a:rPr lang="ar-IQ" sz="2200" b="1" u="sng" dirty="0">
                <a:solidFill>
                  <a:schemeClr val="accent2">
                    <a:lumMod val="60000"/>
                    <a:lumOff val="40000"/>
                  </a:schemeClr>
                </a:solidFill>
              </a:rPr>
              <a:t>ثالثا- التطور التاريخي لإدارة الموهبة : </a:t>
            </a:r>
            <a:endParaRPr lang="en-US" sz="2200" dirty="0">
              <a:solidFill>
                <a:schemeClr val="accent2">
                  <a:lumMod val="60000"/>
                  <a:lumOff val="40000"/>
                </a:schemeClr>
              </a:solidFill>
            </a:endParaRPr>
          </a:p>
          <a:p>
            <a:pPr marL="36576" indent="0" algn="r" rtl="1">
              <a:buNone/>
            </a:pPr>
            <a:r>
              <a:rPr lang="ar-IQ" sz="2200" dirty="0" smtClean="0"/>
              <a:t>لقد </a:t>
            </a:r>
            <a:r>
              <a:rPr lang="ar-IQ" sz="2200" dirty="0"/>
              <a:t>شاع استعمال مصطلح إدارة الموهبة في تسعينيات القرن الماضي كنوع من المنافسة الحرجة  التي تجعل لرأس المال البشري قيمة عالية وهذا ما فرض على المنظمات تطبيق مناهج أكبر تناغماً مع إمكانياتها المتاحة لكي تستطيع البقاء في ظل هذه المنافسة ويرى </a:t>
            </a:r>
            <a:r>
              <a:rPr lang="en-US" sz="2200" dirty="0"/>
              <a:t>(</a:t>
            </a:r>
            <a:r>
              <a:rPr lang="en-US" sz="2200" dirty="0" err="1"/>
              <a:t>Bersin</a:t>
            </a:r>
            <a:r>
              <a:rPr lang="en-US" sz="2200" dirty="0"/>
              <a:t>, 2006: 2)</a:t>
            </a:r>
            <a:r>
              <a:rPr lang="ar-IQ" sz="2200" dirty="0"/>
              <a:t> أنّ مفهوم إدارة الموهبة قد برز في نهاية القرن الماضي إذ استعمل مصطلح (الحرب من أجل المواهب) لتشجيع الشركات على جذب الأفراد الموهوبين وقد مرَّت إدارة الموهبة بثلاث مراحل تاريخية وهي كالآتي </a:t>
            </a:r>
            <a:endParaRPr lang="en-US" sz="2200" dirty="0"/>
          </a:p>
          <a:p>
            <a:pPr lvl="0" algn="r" rtl="1"/>
            <a:r>
              <a:rPr lang="ar-IQ" sz="2200" u="sng" dirty="0" smtClean="0">
                <a:solidFill>
                  <a:srgbClr val="00B050"/>
                </a:solidFill>
              </a:rPr>
              <a:t>1-مرحلة </a:t>
            </a:r>
            <a:r>
              <a:rPr lang="ar-IQ" sz="2200" u="sng" dirty="0">
                <a:solidFill>
                  <a:srgbClr val="00B050"/>
                </a:solidFill>
              </a:rPr>
              <a:t>الأفراد </a:t>
            </a:r>
            <a:r>
              <a:rPr lang="ar-IQ" sz="2200" u="sng" dirty="0"/>
              <a:t>:</a:t>
            </a:r>
            <a:r>
              <a:rPr lang="ar-IQ" sz="2200" dirty="0"/>
              <a:t> بدأت هذه المرحلة من أوائل السبعينات حتى ثمانينات القرن الماضي إذ ركزت على تفعيل نظام الحوافز ودفع الأجور للعاملين ونشوء قسم وظيفة الأعمال .</a:t>
            </a:r>
            <a:endParaRPr lang="en-US" sz="2200" dirty="0"/>
          </a:p>
          <a:p>
            <a:pPr lvl="0" algn="r" rtl="1"/>
            <a:r>
              <a:rPr lang="ar-IQ" sz="2200" u="sng" dirty="0" smtClean="0">
                <a:solidFill>
                  <a:srgbClr val="00B050"/>
                </a:solidFill>
              </a:rPr>
              <a:t>2-مرحلة </a:t>
            </a:r>
            <a:r>
              <a:rPr lang="ar-IQ" sz="2200" u="sng" dirty="0">
                <a:solidFill>
                  <a:srgbClr val="00B050"/>
                </a:solidFill>
              </a:rPr>
              <a:t>استراتيجية إدارة الموارد البشرية :</a:t>
            </a:r>
            <a:r>
              <a:rPr lang="ar-IQ" sz="2200" dirty="0">
                <a:solidFill>
                  <a:srgbClr val="00B050"/>
                </a:solidFill>
              </a:rPr>
              <a:t> </a:t>
            </a:r>
            <a:r>
              <a:rPr lang="ar-IQ" sz="2200" dirty="0"/>
              <a:t>التي تمتد من الثمانينات حتى التسعينات أكدت على استقطاب الأفراد وتعويضهم كما تطورت وظيفة الأعمال إلى شريك الاعمال.</a:t>
            </a:r>
            <a:endParaRPr lang="en-US" sz="2200" dirty="0"/>
          </a:p>
          <a:p>
            <a:pPr algn="r" rtl="1"/>
            <a:r>
              <a:rPr lang="ar-IQ" sz="2200" u="sng" dirty="0">
                <a:solidFill>
                  <a:srgbClr val="00B050"/>
                </a:solidFill>
              </a:rPr>
              <a:t>3-مرحلة إدارة الموهبة :</a:t>
            </a:r>
            <a:r>
              <a:rPr lang="ar-IQ" sz="2200" dirty="0">
                <a:solidFill>
                  <a:srgbClr val="00B050"/>
                </a:solidFill>
              </a:rPr>
              <a:t> </a:t>
            </a:r>
            <a:r>
              <a:rPr lang="ar-IQ" sz="2200" dirty="0"/>
              <a:t>مرحلة الألفية الجديدة (القرن الواحد والعشرين) والتي ركّزت على أنّ التخطيط الناجح وإدارة الأداء يؤدي إلى تكامل الأعمال الذي بدوره يقود إلى القيادة التنظيمية </a:t>
            </a:r>
            <a:endParaRPr lang="en-US" sz="2200" dirty="0"/>
          </a:p>
        </p:txBody>
      </p:sp>
    </p:spTree>
    <p:extLst>
      <p:ext uri="{BB962C8B-B14F-4D97-AF65-F5344CB8AC3E}">
        <p14:creationId xmlns:p14="http://schemas.microsoft.com/office/powerpoint/2010/main" val="3981692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705600"/>
          </a:xfrm>
        </p:spPr>
        <p:txBody>
          <a:bodyPr>
            <a:normAutofit fontScale="70000" lnSpcReduction="20000"/>
          </a:bodyPr>
          <a:lstStyle/>
          <a:p>
            <a:pPr algn="r" rtl="1"/>
            <a:r>
              <a:rPr lang="ar-IQ" dirty="0"/>
              <a:t>وقد ازداد اهتمام كثير من الكتّاب والباحثين بالعديد من الموضوعات الإدارية الحديثة ومنها إدارة الموهبة في الآونة الأخيرة نتيجة لشدة المنافسة في سوق العمل إذ تشير الدراسات إلى أن أفضل الشركات أداءً وأكثرها مرونة في العمل هي الشركات التي تجعل إدارة الموهبة من أولويات خططها الاستراتيجية </a:t>
            </a:r>
            <a:r>
              <a:rPr lang="en-US" dirty="0"/>
              <a:t>(</a:t>
            </a:r>
            <a:r>
              <a:rPr lang="ar-IQ" dirty="0"/>
              <a:t>لذا فإنّ أول من صاغ مصطلح إدارة الموهبة وأشار لفكرتها هي شركة ماكينزي </a:t>
            </a:r>
            <a:r>
              <a:rPr lang="en-US" dirty="0"/>
              <a:t>1997</a:t>
            </a:r>
            <a:r>
              <a:rPr lang="ar-IQ" dirty="0"/>
              <a:t> وكانت فكرتها الأساسية أنّ الموظفين هم أهم مصدر لتحقيق الميزة التنافسية لكي تشجع المؤسسات الأخرى التي لم تستطيع الدخول إلى عالم المنافسة على إتباع الإجراءات والوسائل الضرورية التي تمكنها من البحث عن الموهوبين والاحتفاظ بهم بعد ذلك قامت ماكينزي بنشر دراستين استقصائيتين الدراسة الأولى كانت في عام </a:t>
            </a:r>
            <a:r>
              <a:rPr lang="en-US" dirty="0"/>
              <a:t>2006</a:t>
            </a:r>
            <a:r>
              <a:rPr lang="ar-IQ" dirty="0"/>
              <a:t> وكانت نتائجها أن من المرجح أن تكون إدارة الموهبة من أهم المشاكل الإدارية لهذا العقد اما الدراسة الثانية فقد أجريت عام </a:t>
            </a:r>
            <a:r>
              <a:rPr lang="en-US" dirty="0"/>
              <a:t>2007</a:t>
            </a:r>
            <a:r>
              <a:rPr lang="ar-IQ" dirty="0"/>
              <a:t> وأشارت نتائجها إلى أن درجات المنافسة حول تطبيق إدارة الموهبة واستقطاب الموهوبين سوف تزداد ليعكس أثراً ايجابياً في عوائد الشركات على مدى السنوات الخمس المقبلة </a:t>
            </a:r>
            <a:r>
              <a:rPr lang="en-US" dirty="0"/>
              <a:t>Guthridge &amp; </a:t>
            </a:r>
            <a:r>
              <a:rPr lang="en-US" dirty="0" err="1"/>
              <a:t>Elatl</a:t>
            </a:r>
            <a:r>
              <a:rPr lang="en-US" dirty="0"/>
              <a:t> , 2008: 1)</a:t>
            </a:r>
            <a:r>
              <a:rPr lang="ar-IQ" dirty="0"/>
              <a:t>) , خصوصاً للشركات التي تهدف إلى تحقيق التميز في العمل هذا ما جعل من إدارة الموهبة قضية ملزم الاعتراف بها إذ شبه المختصون إدارة الموهبة بأنّها عاصفة غير مسبوقة تجتاح العديد من الشركات وعلى المستوى العالمي </a:t>
            </a:r>
            <a:r>
              <a:rPr lang="en-US" dirty="0"/>
              <a:t>Booz, 2009: 2)</a:t>
            </a:r>
            <a:r>
              <a:rPr lang="ar-IQ" dirty="0"/>
              <a:t>) , هذا ما حفز العديد من مديري الشركات الأوربية بتطبيق إدارة الموهبة بوصفها الدافع الرئيسي الذي يقود الشركات إلى التميز</a:t>
            </a:r>
            <a:r>
              <a:rPr lang="en-US" dirty="0" err="1"/>
              <a:t>Tansaley</a:t>
            </a:r>
            <a:r>
              <a:rPr lang="en-US" dirty="0"/>
              <a:t>, 2011: 267 – 270 )</a:t>
            </a:r>
            <a:r>
              <a:rPr lang="ar-IQ" dirty="0"/>
              <a:t>) , ونتيجة لتزداد المنافسة في بيئة الأعمال المعاصرة فقد أشارت بعض الدراسات ذات العلاقة بأن إدارة الموهبة اصبحت استراتيجية ملزمة التطبيق بالنسبة للشركات التي تطمح إلى مستوى المنافسة عالمياً والتي تطمح إلى الارتقاء بأدائها في المستقبل خلال السنوات المقبلة .  </a:t>
            </a:r>
            <a:endParaRPr lang="en-US" dirty="0"/>
          </a:p>
        </p:txBody>
      </p:sp>
    </p:spTree>
    <p:extLst>
      <p:ext uri="{BB962C8B-B14F-4D97-AF65-F5344CB8AC3E}">
        <p14:creationId xmlns:p14="http://schemas.microsoft.com/office/powerpoint/2010/main" val="3192502953"/>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231</TotalTime>
  <Words>2431</Words>
  <Application>Microsoft Office PowerPoint</Application>
  <PresentationFormat>On-screen Show (4:3)</PresentationFormat>
  <Paragraphs>262</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AdvPSA322</vt:lpstr>
      <vt:lpstr>Arial</vt:lpstr>
      <vt:lpstr>Calibri</vt:lpstr>
      <vt:lpstr>Franklin Gothic Book</vt:lpstr>
      <vt:lpstr>Simplified Arabic</vt:lpstr>
      <vt:lpstr>Tahoma</vt:lpstr>
      <vt:lpstr>Times New Roman</vt:lpstr>
      <vt:lpstr>Wingdings 2</vt:lpstr>
      <vt:lpstr>Technic</vt:lpstr>
      <vt:lpstr>إدارة المواهب  Talent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خامسأ- العناصر الأساسية لإدارة الموهبة :       هناك عناصر اساسية لإدارة الموهبة, وسوف يعرض الباحث عدداً من هذه العناصر على حسب اراء بعض الكتاب والباحثين كما في الجدول (7) الآتي : الجدول (7) : عناصر إدارة الموهبة</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59</cp:revision>
  <dcterms:created xsi:type="dcterms:W3CDTF">2018-11-06T19:56:41Z</dcterms:created>
  <dcterms:modified xsi:type="dcterms:W3CDTF">2019-07-28T16:38:14Z</dcterms:modified>
</cp:coreProperties>
</file>