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2"/>
  </p:notesMasterIdLst>
  <p:sldIdLst>
    <p:sldId id="256" r:id="rId2"/>
    <p:sldId id="259" r:id="rId3"/>
    <p:sldId id="276" r:id="rId4"/>
    <p:sldId id="277" r:id="rId5"/>
    <p:sldId id="260" r:id="rId6"/>
    <p:sldId id="275" r:id="rId7"/>
    <p:sldId id="278" r:id="rId8"/>
    <p:sldId id="293" r:id="rId9"/>
    <p:sldId id="294" r:id="rId10"/>
    <p:sldId id="27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p:cViewPr varScale="1">
        <p:scale>
          <a:sx n="53" d="100"/>
          <a:sy n="53" d="100"/>
        </p:scale>
        <p:origin x="135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58688-29DE-435F-A823-5DA9388C5C32}" type="datetimeFigureOut">
              <a:rPr lang="en-US" smtClean="0"/>
              <a:t>7/28/2019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2DBF8-8932-46EF-AFF4-214DBB2FFAFB}" type="slidenum">
              <a:rPr lang="en-US" smtClean="0"/>
              <a:t>‹#›</a:t>
            </a:fld>
            <a:endParaRPr lang="en-US"/>
          </a:p>
        </p:txBody>
      </p:sp>
    </p:spTree>
    <p:extLst>
      <p:ext uri="{BB962C8B-B14F-4D97-AF65-F5344CB8AC3E}">
        <p14:creationId xmlns:p14="http://schemas.microsoft.com/office/powerpoint/2010/main" val="3359343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9D916F-7E59-4918-9459-A1EEBF76CC00}" type="datetimeFigureOut">
              <a:rPr lang="en-US" smtClean="0"/>
              <a:t>7/28/2019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Slide Number Placeholder 7"/>
          <p:cNvSpPr>
            <a:spLocks noGrp="1"/>
          </p:cNvSpPr>
          <p:nvPr>
            <p:ph type="sldNum" sz="quarter" idx="11"/>
          </p:nvPr>
        </p:nvSpPr>
        <p:spPr/>
        <p:txBody>
          <a:bodyPr/>
          <a:lstStyle/>
          <a:p>
            <a:fld id="{4DF1BEEB-C758-49B4-A6B4-2FB691294F3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D916F-7E59-4918-9459-A1EEBF76CC00}" type="datetimeFigureOut">
              <a:rPr lang="en-US" smtClean="0"/>
              <a:t>7/28/2019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DF1BEEB-C758-49B4-A6B4-2FB691294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99D916F-7E59-4918-9459-A1EEBF76CC00}" type="datetimeFigureOut">
              <a:rPr lang="en-US" smtClean="0"/>
              <a:t>7/28/2019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DF1BEEB-C758-49B4-A6B4-2FB691294F3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76600"/>
            <a:ext cx="7772400" cy="2362200"/>
          </a:xfrm>
        </p:spPr>
        <p:txBody>
          <a:bodyPr>
            <a:normAutofit/>
          </a:bodyPr>
          <a:lstStyle/>
          <a:p>
            <a:pPr algn="ctr"/>
            <a:r>
              <a:rPr lang="ar-IQ" sz="2800" dirty="0" smtClean="0"/>
              <a:t>المقابلة الشخصية</a:t>
            </a:r>
            <a:br>
              <a:rPr lang="ar-IQ" sz="2800" dirty="0" smtClean="0"/>
            </a:br>
            <a:r>
              <a:rPr lang="ar-IQ" sz="2800" dirty="0"/>
              <a:t/>
            </a:r>
            <a:br>
              <a:rPr lang="ar-IQ" sz="2800" dirty="0"/>
            </a:br>
            <a:r>
              <a:rPr lang="en-US" sz="2800" dirty="0"/>
              <a:t>Interview</a:t>
            </a:r>
          </a:p>
        </p:txBody>
      </p:sp>
      <p:sp>
        <p:nvSpPr>
          <p:cNvPr id="3" name="Subtitle 2"/>
          <p:cNvSpPr>
            <a:spLocks noGrp="1"/>
          </p:cNvSpPr>
          <p:nvPr>
            <p:ph type="subTitle" idx="1"/>
          </p:nvPr>
        </p:nvSpPr>
        <p:spPr>
          <a:xfrm>
            <a:off x="2274455" y="533400"/>
            <a:ext cx="6400800" cy="2209800"/>
          </a:xfrm>
        </p:spPr>
        <p:txBody>
          <a:bodyPr>
            <a:normAutofit/>
          </a:bodyPr>
          <a:lstStyle/>
          <a:p>
            <a:pPr rtl="1"/>
            <a:r>
              <a:rPr lang="ar-IQ" b="1" dirty="0"/>
              <a:t>الجامعة المستنصرية</a:t>
            </a:r>
            <a:endParaRPr lang="en-US" dirty="0"/>
          </a:p>
          <a:p>
            <a:pPr rtl="1"/>
            <a:r>
              <a:rPr lang="ar-IQ" b="1" dirty="0"/>
              <a:t>كلية الإدارة والاقتصاد</a:t>
            </a:r>
            <a:endParaRPr lang="en-US" dirty="0"/>
          </a:p>
          <a:p>
            <a:pPr rtl="1"/>
            <a:r>
              <a:rPr lang="ar-IQ" b="1" dirty="0"/>
              <a:t>قسم إدارة اعمال</a:t>
            </a:r>
            <a:endParaRPr lang="en-US" dirty="0"/>
          </a:p>
          <a:p>
            <a:pPr rtl="1"/>
            <a:r>
              <a:rPr lang="ar-IQ" b="1" dirty="0"/>
              <a:t>الدراسات </a:t>
            </a:r>
            <a:r>
              <a:rPr lang="ar-IQ" b="1" dirty="0" smtClean="0"/>
              <a:t>العليا/الماجستير</a:t>
            </a:r>
            <a:endParaRPr lang="ar-IQ" b="1" dirty="0" smtClean="0"/>
          </a:p>
          <a:p>
            <a:r>
              <a:rPr lang="ar-IQ" b="1" dirty="0" smtClean="0">
                <a:solidFill>
                  <a:schemeClr val="tx1"/>
                </a:solidFill>
              </a:rPr>
              <a:t>إدارة الموارد البشرية</a:t>
            </a:r>
            <a:endParaRPr lang="en-US" b="1" dirty="0">
              <a:solidFill>
                <a:schemeClr val="tx1"/>
              </a:solidFill>
            </a:endParaRPr>
          </a:p>
        </p:txBody>
      </p:sp>
    </p:spTree>
    <p:extLst>
      <p:ext uri="{BB962C8B-B14F-4D97-AF65-F5344CB8AC3E}">
        <p14:creationId xmlns:p14="http://schemas.microsoft.com/office/powerpoint/2010/main" val="2768722910"/>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705600"/>
          </a:xfrm>
        </p:spPr>
        <p:txBody>
          <a:bodyPr>
            <a:noAutofit/>
          </a:bodyPr>
          <a:lstStyle/>
          <a:p>
            <a:pPr marL="36576" indent="0" algn="r" rtl="1">
              <a:buNone/>
            </a:pPr>
            <a:r>
              <a:rPr lang="ar-SA" b="1" dirty="0">
                <a:solidFill>
                  <a:srgbClr val="FF0000"/>
                </a:solidFill>
              </a:rPr>
              <a:t>العوامل المؤثرة في جدوى المقابلات </a:t>
            </a:r>
            <a:endParaRPr lang="en-US" dirty="0">
              <a:solidFill>
                <a:srgbClr val="FF0000"/>
              </a:solidFill>
            </a:endParaRPr>
          </a:p>
          <a:p>
            <a:pPr algn="r" rtl="1"/>
            <a:r>
              <a:rPr lang="ar-SA" dirty="0"/>
              <a:t>1-الانطباع الاول (الاحكام المتعجلة).</a:t>
            </a:r>
            <a:endParaRPr lang="en-US" dirty="0"/>
          </a:p>
          <a:p>
            <a:pPr algn="r" rtl="1"/>
            <a:r>
              <a:rPr lang="ar-SA" dirty="0"/>
              <a:t>2-سوء فهم الوظيفة.</a:t>
            </a:r>
            <a:endParaRPr lang="en-US" dirty="0"/>
          </a:p>
          <a:p>
            <a:pPr algn="r" rtl="1"/>
            <a:r>
              <a:rPr lang="ar-SA" dirty="0"/>
              <a:t>3-خطا تأثير بترتيب المرشح وضغط حاجه التعين.</a:t>
            </a:r>
            <a:endParaRPr lang="en-US" dirty="0"/>
          </a:p>
          <a:p>
            <a:pPr algn="r" rtl="1"/>
            <a:r>
              <a:rPr lang="ar-SA" dirty="0"/>
              <a:t>4-السلوك غير الشفهي واداره الانطباعات. </a:t>
            </a:r>
            <a:endParaRPr lang="en-US" dirty="0"/>
          </a:p>
          <a:p>
            <a:pPr algn="r" rtl="1"/>
            <a:r>
              <a:rPr lang="ar-SA" dirty="0"/>
              <a:t>5-تاثير الجانب الشخصي.....والجاذبية ونوع العرق.</a:t>
            </a:r>
            <a:endParaRPr lang="en-US" dirty="0"/>
          </a:p>
          <a:p>
            <a:pPr algn="r" rtl="1"/>
            <a:r>
              <a:rPr lang="ar-SA" dirty="0"/>
              <a:t>6-سلوك القائم بالمقابلة .</a:t>
            </a:r>
            <a:endParaRPr lang="en-US" dirty="0"/>
          </a:p>
          <a:p>
            <a:pPr algn="r" rtl="1"/>
            <a:r>
              <a:rPr lang="ar-SA" dirty="0"/>
              <a:t>7-تصميم واجراء مقابله فعالة.</a:t>
            </a:r>
            <a:endParaRPr lang="en-US" dirty="0"/>
          </a:p>
        </p:txBody>
      </p:sp>
    </p:spTree>
    <p:extLst>
      <p:ext uri="{BB962C8B-B14F-4D97-AF65-F5344CB8AC3E}">
        <p14:creationId xmlns:p14="http://schemas.microsoft.com/office/powerpoint/2010/main" val="845344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idx="1"/>
          </p:nvPr>
        </p:nvSpPr>
        <p:spPr bwMode="auto">
          <a:xfrm>
            <a:off x="381000" y="927676"/>
            <a:ext cx="8001000" cy="4478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36576" indent="0" algn="r" rtl="1">
              <a:buNone/>
            </a:pPr>
            <a:r>
              <a:rPr lang="ar-SA" b="1" dirty="0">
                <a:solidFill>
                  <a:srgbClr val="FF0000"/>
                </a:solidFill>
              </a:rPr>
              <a:t>المقابلة الشخصية</a:t>
            </a:r>
            <a:r>
              <a:rPr lang="ar-SA" dirty="0" smtClean="0">
                <a:solidFill>
                  <a:srgbClr val="FF0000"/>
                </a:solidFill>
              </a:rPr>
              <a:t>:</a:t>
            </a:r>
            <a:endParaRPr lang="ar-IQ" dirty="0" smtClean="0">
              <a:solidFill>
                <a:srgbClr val="FF0000"/>
              </a:solidFill>
            </a:endParaRPr>
          </a:p>
          <a:p>
            <a:pPr algn="r" rtl="1"/>
            <a:r>
              <a:rPr lang="ar-SA" dirty="0" smtClean="0"/>
              <a:t>هي </a:t>
            </a:r>
            <a:r>
              <a:rPr lang="ar-SA" dirty="0"/>
              <a:t>اجزاء يهدف للحصول على المعلومات من شخص من خلال اجابات شفهية على اسئلة شفهية.</a:t>
            </a:r>
            <a:endParaRPr lang="en-US" dirty="0"/>
          </a:p>
          <a:p>
            <a:pPr marL="36576" indent="0" algn="r" rtl="1">
              <a:buNone/>
            </a:pPr>
            <a:r>
              <a:rPr lang="ar-SA" dirty="0"/>
              <a:t>اما </a:t>
            </a:r>
            <a:r>
              <a:rPr lang="ar-SA" dirty="0">
                <a:solidFill>
                  <a:srgbClr val="FF0000"/>
                </a:solidFill>
              </a:rPr>
              <a:t>المقابلة الشخصية </a:t>
            </a:r>
            <a:r>
              <a:rPr lang="ar-SA" dirty="0"/>
              <a:t>للاختيار </a:t>
            </a:r>
            <a:r>
              <a:rPr lang="ar-SA" dirty="0" smtClean="0"/>
              <a:t>:</a:t>
            </a:r>
            <a:endParaRPr lang="ar-IQ" dirty="0" smtClean="0"/>
          </a:p>
          <a:p>
            <a:pPr algn="r" rtl="1"/>
            <a:r>
              <a:rPr lang="ar-SA" dirty="0" smtClean="0"/>
              <a:t>عبارة </a:t>
            </a:r>
            <a:r>
              <a:rPr lang="ar-SA" dirty="0"/>
              <a:t>عن اجزاء انتقائي مصمم للتكهن بمستوى الاداء المستقبلي في الوظيفة اعتمادا على الاجابات الشفهية على الاسئلة الشفهية الموجهة للشخص الذي اجريت معه المقابلة.</a:t>
            </a:r>
            <a:endParaRPr lang="en-US" dirty="0"/>
          </a:p>
        </p:txBody>
      </p:sp>
    </p:spTree>
    <p:extLst>
      <p:ext uri="{BB962C8B-B14F-4D97-AF65-F5344CB8AC3E}">
        <p14:creationId xmlns:p14="http://schemas.microsoft.com/office/powerpoint/2010/main" val="265928026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839200" cy="6553200"/>
          </a:xfrm>
        </p:spPr>
        <p:txBody>
          <a:bodyPr>
            <a:noAutofit/>
          </a:bodyPr>
          <a:lstStyle/>
          <a:p>
            <a:pPr marL="36576" indent="0" algn="r" rtl="1">
              <a:buNone/>
            </a:pPr>
            <a:r>
              <a:rPr lang="ar-SA" sz="2300" dirty="0"/>
              <a:t>ونظرا لان المقابلة الشخصية مجرد واحدة من ادوات عديدة للاختبار ،فان البعض يتسائل عن السبب وراء تخصيص فصل كامل لهذة الاداة .في الواقع هناك اكثر من </a:t>
            </a:r>
            <a:r>
              <a:rPr lang="ar-SA" sz="2300" dirty="0" smtClean="0"/>
              <a:t>سبب</a:t>
            </a:r>
            <a:r>
              <a:rPr lang="ar-IQ" sz="2300" dirty="0" smtClean="0"/>
              <a:t>:</a:t>
            </a:r>
            <a:endParaRPr lang="en-US" sz="2300" dirty="0"/>
          </a:p>
          <a:p>
            <a:pPr algn="r" rtl="1"/>
            <a:r>
              <a:rPr lang="ar-SA" sz="2300" dirty="0">
                <a:solidFill>
                  <a:srgbClr val="FF0000"/>
                </a:solidFill>
              </a:rPr>
              <a:t>اولا</a:t>
            </a:r>
            <a:r>
              <a:rPr lang="ar-SA" sz="2300" dirty="0"/>
              <a:t>:ان المقابلة الشخصية هي اكثر ادوات  اختيار الافراد شيوعا  رغم انه ليس كل اصحاب الاعمال يعتمدون على الاختبارات ،من المعتاد ان يجري اصحاب الاعمال مقابلة شخصية مع شخص ماقبل تعيينه .وبذلك يتضح ان المقابلات الشخصية اداة ادارية لااستغناء عنها.</a:t>
            </a:r>
            <a:endParaRPr lang="en-US" sz="2300" dirty="0"/>
          </a:p>
          <a:p>
            <a:pPr algn="r" rtl="1"/>
            <a:r>
              <a:rPr lang="ar-SA" sz="2300" dirty="0">
                <a:solidFill>
                  <a:srgbClr val="FF0000"/>
                </a:solidFill>
              </a:rPr>
              <a:t>ثانيا</a:t>
            </a:r>
            <a:r>
              <a:rPr lang="ar-SA" sz="2300" dirty="0"/>
              <a:t>:يميل غالبية الافراد للاعتقاد بان قدراتهم على ادارة المقابلات الشخصية افضل مماهي عليه بالفعل. وقد توصلت احدى الدراسات الى ان اقل من 34%ممن يجرون مقابلات شخصية تلقوا تدريبا بهذا المجال ،ومع ذلك كانوا على ثقة من قدراتهم على تحديد افضل المرشحين بغض النظر عن اسلوب المقابلة الذي تم الاعتماد عليه.</a:t>
            </a:r>
            <a:endParaRPr lang="en-US" sz="2300" dirty="0"/>
          </a:p>
          <a:p>
            <a:pPr marL="36576" indent="0" algn="r" rtl="1">
              <a:buNone/>
            </a:pPr>
            <a:r>
              <a:rPr lang="ar-SA" sz="2300" dirty="0"/>
              <a:t>تعرضت المقابلات الشخصية كاداة لانتقادات الخبراء ،بسبب انخفاض مستوى جدواها .الا ان دراسات اجريت مؤخرا توصلت لنتائج اكثر ايجابية .ومن الممكن حال عقد مقابلة شخصية بصورة ملائمة ان تتحول لمؤشرللاداء افضل بكثير عما سبق اعتقاده ولا تقل  في مستواها عن الكثير من اداوات الاختيار الاخرى</a:t>
            </a:r>
            <a:endParaRPr lang="en-US" sz="2300" dirty="0"/>
          </a:p>
        </p:txBody>
      </p:sp>
    </p:spTree>
    <p:extLst>
      <p:ext uri="{BB962C8B-B14F-4D97-AF65-F5344CB8AC3E}">
        <p14:creationId xmlns:p14="http://schemas.microsoft.com/office/powerpoint/2010/main" val="3852873747"/>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763000" cy="6858000"/>
          </a:xfrm>
        </p:spPr>
        <p:txBody>
          <a:bodyPr>
            <a:noAutofit/>
          </a:bodyPr>
          <a:lstStyle/>
          <a:p>
            <a:pPr marL="36576" indent="0" algn="r" rtl="1">
              <a:buNone/>
            </a:pPr>
            <a:r>
              <a:rPr lang="ar-SA" sz="2800" b="1" dirty="0">
                <a:solidFill>
                  <a:srgbClr val="FF0000"/>
                </a:solidFill>
              </a:rPr>
              <a:t>اولا:تحديد الانماط الرئيسية لمقابلات اختيار الموظفين </a:t>
            </a:r>
            <a:endParaRPr lang="en-US" sz="2800" dirty="0">
              <a:solidFill>
                <a:srgbClr val="FF0000"/>
              </a:solidFill>
            </a:endParaRPr>
          </a:p>
          <a:p>
            <a:pPr algn="r" rtl="1"/>
            <a:r>
              <a:rPr lang="ar-SA" sz="2800" dirty="0"/>
              <a:t>انماط المقابلات الشخصية: يستخدم المديرون داخل بيئة العمل العديد من انماط المقابلات الشخصية ،مثلا هناك مقابلات الاختيار والترك .</a:t>
            </a:r>
            <a:endParaRPr lang="en-US" sz="2800" dirty="0"/>
          </a:p>
          <a:p>
            <a:pPr algn="r" rtl="1"/>
            <a:r>
              <a:rPr lang="ar-SA" sz="2800" dirty="0"/>
              <a:t>مقابلة التقييم عبارة عن مناقشة تجري بعد تقييم للاداء يتناقش خلالها مشرف وموظف حول مستوى تقدير الموظف والاجراءات الاصلاحية التي يمكن اتخاذها .عندما يترك موظف شركة ما لاي سبب فانه غالبا ماتعقد معه مقابلة ترك ترمي هذا المقابلة لاستخلاص معلومات قد تكشف لصاح مقابلات لايتم تحديد سوى القليل من الاسئلة اما غالبية الاسئلة فعادة ما تاتي بصوره تلقائيه ونادرا ماتتوافر ارشادات رسمية لتقييم الاجابات لذا فان هذه المقابلة اشبه بمحادثة عامة </a:t>
            </a:r>
            <a:endParaRPr lang="en-US" sz="2800" dirty="0"/>
          </a:p>
        </p:txBody>
      </p:sp>
    </p:spTree>
    <p:extLst>
      <p:ext uri="{BB962C8B-B14F-4D97-AF65-F5344CB8AC3E}">
        <p14:creationId xmlns:p14="http://schemas.microsoft.com/office/powerpoint/2010/main" val="4012906378"/>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82000" cy="6553200"/>
          </a:xfrm>
        </p:spPr>
        <p:txBody>
          <a:bodyPr>
            <a:noAutofit/>
          </a:bodyPr>
          <a:lstStyle/>
          <a:p>
            <a:pPr algn="r" rtl="1"/>
            <a:r>
              <a:rPr lang="ar-SA" sz="2300" dirty="0"/>
              <a:t>في المقابل نجد انه اثناء المقابلة المخططة او الموجهة ،يحدد صاحب العمل الاسئلة مسبقا وربما ايضا يضع تقييما لمدى ملائمة عدد من الاجابات المحتملة .يعد اسلوب ما كموراي في عقد المقابلات ،من الامثلة المبكرة في هذا الصدد يتبع المسئول عن ادارة المقابلة نصا مطبوعا يطرح من خلاله سلسلة من الاسئلة  من عينة كيف حصل الشخص على وظيفته الحالية؟ ويعتمد المسئول على تعليقات مطبوعة اسفل الاسئلة مثل(هل اعتمد/اعتمدت على الذات في الحصول على الوظيفة ؟)كمرشد له في تقييم الاجابات </a:t>
            </a:r>
            <a:r>
              <a:rPr lang="ar-SA" sz="2300" dirty="0" smtClean="0"/>
              <a:t> </a:t>
            </a:r>
            <a:r>
              <a:rPr lang="ar-SA" sz="2300" dirty="0"/>
              <a:t>لكل من المقابلات المخططة وغير المخططة  ايجابيات وسلبيات ففي المقابلة المخططة يسال جميع القائمين بالمقابلات عامة جميع المرشحين الاسئلة ذاتها وبجانب ذلك بامكان المقابلات الشخصية المخططة معاونه المسئولين الاقل موهبة في اجراء المقابلات الشخصية على ادارتها بصورة افضل كما ان اقرارنموذج موحد للمقابلات الشخصية يعزز ويقوي من ارتباط الاسئلة بالعمل المطروح ويحد بوجه عام من تاثير العامل تاشخصي وبالتالي احتمالية التحيز وقد يعزز القدرة على الصمود امام اي دعاوي طعن قضائية نتيجة </a:t>
            </a:r>
            <a:r>
              <a:rPr lang="ar-SA" sz="2300" dirty="0" smtClean="0"/>
              <a:t>المقابلات </a:t>
            </a:r>
            <a:r>
              <a:rPr lang="ar-SA" sz="2300" dirty="0"/>
              <a:t>العمل مزايا وعيوب الشركة</a:t>
            </a:r>
            <a:endParaRPr lang="en-US" sz="2300" dirty="0"/>
          </a:p>
        </p:txBody>
      </p:sp>
    </p:spTree>
    <p:extLst>
      <p:ext uri="{BB962C8B-B14F-4D97-AF65-F5344CB8AC3E}">
        <p14:creationId xmlns:p14="http://schemas.microsoft.com/office/powerpoint/2010/main" val="1928191222"/>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
            <a:ext cx="8686800" cy="6553200"/>
          </a:xfrm>
        </p:spPr>
        <p:txBody>
          <a:bodyPr>
            <a:noAutofit/>
          </a:bodyPr>
          <a:lstStyle/>
          <a:p>
            <a:pPr marL="36576" indent="0" algn="r" rtl="1">
              <a:buNone/>
            </a:pPr>
            <a:r>
              <a:rPr lang="ar-SA" b="1" dirty="0">
                <a:solidFill>
                  <a:srgbClr val="FF0000"/>
                </a:solidFill>
              </a:rPr>
              <a:t>ادارة المقابلة الشخصية  </a:t>
            </a:r>
            <a:endParaRPr lang="ar-IQ" b="1" dirty="0" smtClean="0">
              <a:solidFill>
                <a:srgbClr val="FF0000"/>
              </a:solidFill>
            </a:endParaRPr>
          </a:p>
          <a:p>
            <a:pPr algn="r" rtl="1"/>
            <a:r>
              <a:rPr lang="ar-SA" dirty="0" smtClean="0"/>
              <a:t>يمكن </a:t>
            </a:r>
            <a:r>
              <a:rPr lang="ar-SA" dirty="0"/>
              <a:t>ادارة المقابلة الشخصية باساليب مختلفة مثل فرد مقابل فرد او لجنة من الافراد يتولون ادارة المقابلة قد تكون عبر الحاسب الالي او بصورة شخصية. </a:t>
            </a:r>
            <a:endParaRPr lang="en-US" dirty="0"/>
          </a:p>
          <a:p>
            <a:pPr algn="r" rtl="1"/>
            <a:r>
              <a:rPr lang="ar-SA" dirty="0"/>
              <a:t>تنتمي معظم المقابلات انمط فرد مقابل فرد وتتسم بالتعاقب وتتسم بالتعاقب في مقابلات فرد مقابل فر يلتي شخصان بمفريهما ,ويتولى احدها اداره المقابله مع اللاخر عبر السعي للحصول على اجابه شفهيه على اسئله شفهيه.خلال المقابلات التعاقبيه ,يقابل عده مسؤلين المرشح لللعمل بالتعاقب كفرد مقابل فرد وذلك قبل التوصل الى قرار .</a:t>
            </a:r>
            <a:endParaRPr lang="en-US" dirty="0"/>
          </a:p>
        </p:txBody>
      </p:sp>
    </p:spTree>
    <p:extLst>
      <p:ext uri="{BB962C8B-B14F-4D97-AF65-F5344CB8AC3E}">
        <p14:creationId xmlns:p14="http://schemas.microsoft.com/office/powerpoint/2010/main" val="2840865972"/>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7772400" cy="6477000"/>
          </a:xfrm>
        </p:spPr>
        <p:txBody>
          <a:bodyPr>
            <a:noAutofit/>
          </a:bodyPr>
          <a:lstStyle/>
          <a:p>
            <a:pPr algn="r" rtl="1"/>
            <a:r>
              <a:rPr lang="ar-SA" dirty="0">
                <a:solidFill>
                  <a:srgbClr val="FF0000"/>
                </a:solidFill>
              </a:rPr>
              <a:t>المقابلات الشخصيه عبرالهاتف و الفيديو </a:t>
            </a:r>
            <a:endParaRPr lang="en-US" dirty="0">
              <a:solidFill>
                <a:srgbClr val="FF0000"/>
              </a:solidFill>
            </a:endParaRPr>
          </a:p>
          <a:p>
            <a:pPr marL="36576" indent="0" algn="r" rtl="1">
              <a:buNone/>
            </a:pPr>
            <a:r>
              <a:rPr lang="ar-SA" dirty="0"/>
              <a:t>يتم الاعتماد كليا على الهاتف في اجراء بعض المقابلات .وقد تتسم هذه المقابلات بدقه اكبر عن الا خرى التي تتم وجه لوجه في الحكم على ذكاء المرشح ومهاراته  في التعامل مع الاخرين في هذه المقابلات يستريح الجانبين من عبء الاهتمام بالمظهر والمجاملات العاديه مثل المصافحه .وينصب اهتمامهم على </a:t>
            </a:r>
            <a:r>
              <a:rPr lang="ar-SA" dirty="0" smtClean="0"/>
              <a:t>الاجابات</a:t>
            </a:r>
            <a:endParaRPr lang="en-US" dirty="0"/>
          </a:p>
        </p:txBody>
      </p:sp>
    </p:spTree>
    <p:extLst>
      <p:ext uri="{BB962C8B-B14F-4D97-AF65-F5344CB8AC3E}">
        <p14:creationId xmlns:p14="http://schemas.microsoft.com/office/powerpoint/2010/main" val="587802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001000" cy="6670964"/>
          </a:xfrm>
        </p:spPr>
        <p:txBody>
          <a:bodyPr>
            <a:noAutofit/>
          </a:bodyPr>
          <a:lstStyle/>
          <a:p>
            <a:pPr algn="r" rtl="1"/>
            <a:r>
              <a:rPr lang="ar-SA" dirty="0" smtClean="0">
                <a:solidFill>
                  <a:srgbClr val="FF0000"/>
                </a:solidFill>
              </a:rPr>
              <a:t>المقابلات </a:t>
            </a:r>
            <a:r>
              <a:rPr lang="ar-SA" dirty="0">
                <a:solidFill>
                  <a:srgbClr val="FF0000"/>
                </a:solidFill>
              </a:rPr>
              <a:t>الكمبيوتريه </a:t>
            </a:r>
            <a:endParaRPr lang="en-US" dirty="0">
              <a:solidFill>
                <a:srgbClr val="FF0000"/>
              </a:solidFill>
            </a:endParaRPr>
          </a:p>
          <a:p>
            <a:pPr marL="36576" indent="0" algn="r" rtl="1">
              <a:buNone/>
            </a:pPr>
            <a:r>
              <a:rPr lang="ar-SA" dirty="0"/>
              <a:t>وتطرح قابليه المقابلات الكمبيوتريه على المرشح للعمل سلسله من الاسئله عن خلفيته وخبرته وتعليمه ومهاراته وتوجهاتهالعلميه المرتبطه بالوظيفه المتقدم لها </a:t>
            </a:r>
            <a:r>
              <a:rPr lang="ar-IQ" dirty="0" smtClean="0"/>
              <a:t>،</a:t>
            </a:r>
          </a:p>
          <a:p>
            <a:pPr marL="36576" indent="0" algn="r" rtl="1">
              <a:buNone/>
            </a:pPr>
            <a:r>
              <a:rPr lang="ar-SA" dirty="0" smtClean="0"/>
              <a:t>مثال </a:t>
            </a:r>
            <a:r>
              <a:rPr lang="ar-SA" dirty="0"/>
              <a:t>متاجر( بكين باي ):وهي سلسله من محلات لبيع الاحذيه مقرها نورث كارولينا تتبع نظام خدمه الغميل لنفسه .تستخدم برنامج يمكنها من عقد مقابلات كمبيوتريه مع الراغبين في العمل لديها لدى التصالهم برقم800 وتحتوي المقابله 100سؤال وتستمر لمده عشر دقائق  يمر كل متقدم بمقابلات هاتفيه حيه يديرهاواحد من سته مسؤلين بالشركه مختصين باجرات </a:t>
            </a:r>
            <a:r>
              <a:rPr lang="ar-SA" dirty="0" smtClean="0"/>
              <a:t>مقابلات</a:t>
            </a:r>
            <a:endParaRPr lang="en-US" dirty="0"/>
          </a:p>
        </p:txBody>
      </p:sp>
    </p:spTree>
    <p:extLst>
      <p:ext uri="{BB962C8B-B14F-4D97-AF65-F5344CB8AC3E}">
        <p14:creationId xmlns:p14="http://schemas.microsoft.com/office/powerpoint/2010/main" val="3981692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6576" indent="0" algn="r" rtl="1">
              <a:buNone/>
            </a:pPr>
            <a:endParaRPr lang="ar-IQ" sz="3200" dirty="0"/>
          </a:p>
          <a:p>
            <a:pPr algn="r" rtl="1"/>
            <a:r>
              <a:rPr lang="ar-SA" sz="3200" b="1" dirty="0">
                <a:solidFill>
                  <a:srgbClr val="FF0000"/>
                </a:solidFill>
              </a:rPr>
              <a:t>المقابلات على النت  </a:t>
            </a:r>
            <a:endParaRPr lang="en-US" sz="3200" b="1" dirty="0">
              <a:solidFill>
                <a:srgbClr val="FF0000"/>
              </a:solidFill>
            </a:endParaRPr>
          </a:p>
          <a:p>
            <a:pPr marL="36576" indent="0" algn="r" rtl="1">
              <a:buNone/>
            </a:pPr>
            <a:r>
              <a:rPr lang="ar-SA" sz="3200" dirty="0"/>
              <a:t>تستخدم الكثير من الشركات شبكات الانترنيت من اجل عقد مقابلات المرشحين </a:t>
            </a:r>
            <a:endParaRPr lang="en-US" sz="3200" dirty="0"/>
          </a:p>
          <a:p>
            <a:endParaRPr lang="en-US" dirty="0"/>
          </a:p>
        </p:txBody>
      </p:sp>
    </p:spTree>
    <p:extLst>
      <p:ext uri="{BB962C8B-B14F-4D97-AF65-F5344CB8AC3E}">
        <p14:creationId xmlns:p14="http://schemas.microsoft.com/office/powerpoint/2010/main" val="3192502953"/>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210</TotalTime>
  <Words>774</Words>
  <Application>Microsoft Office PowerPoint</Application>
  <PresentationFormat>On-screen Show (4:3)</PresentationFormat>
  <Paragraphs>37</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Franklin Gothic Book</vt:lpstr>
      <vt:lpstr>Tahoma</vt:lpstr>
      <vt:lpstr>Wingdings 2</vt:lpstr>
      <vt:lpstr>Technic</vt:lpstr>
      <vt:lpstr>المقابلة الشخصية  Interview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الذات Self MANGEMANT نبذه تاريخيه عن ادارة الذات </dc:title>
  <dc:creator>lenovo</dc:creator>
  <cp:lastModifiedBy>Maher</cp:lastModifiedBy>
  <cp:revision>55</cp:revision>
  <dcterms:created xsi:type="dcterms:W3CDTF">2018-11-06T19:56:41Z</dcterms:created>
  <dcterms:modified xsi:type="dcterms:W3CDTF">2019-07-28T16:38:44Z</dcterms:modified>
</cp:coreProperties>
</file>