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6"/>
  </p:notesMasterIdLst>
  <p:sldIdLst>
    <p:sldId id="256" r:id="rId2"/>
    <p:sldId id="259" r:id="rId3"/>
    <p:sldId id="276" r:id="rId4"/>
    <p:sldId id="277" r:id="rId5"/>
    <p:sldId id="260" r:id="rId6"/>
    <p:sldId id="275" r:id="rId7"/>
    <p:sldId id="278" r:id="rId8"/>
    <p:sldId id="279" r:id="rId9"/>
    <p:sldId id="287" r:id="rId10"/>
    <p:sldId id="288" r:id="rId11"/>
    <p:sldId id="289" r:id="rId12"/>
    <p:sldId id="290" r:id="rId13"/>
    <p:sldId id="291" r:id="rId14"/>
    <p:sldId id="29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660"/>
  </p:normalViewPr>
  <p:slideViewPr>
    <p:cSldViewPr>
      <p:cViewPr varScale="1">
        <p:scale>
          <a:sx n="53" d="100"/>
          <a:sy n="53" d="100"/>
        </p:scale>
        <p:origin x="135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658688-29DE-435F-A823-5DA9388C5C32}" type="datetimeFigureOut">
              <a:rPr lang="en-US" smtClean="0"/>
              <a:t>7/28/2019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52DBF8-8932-46EF-AFF4-214DBB2FFAFB}" type="slidenum">
              <a:rPr lang="en-US" smtClean="0"/>
              <a:t>‹#›</a:t>
            </a:fld>
            <a:endParaRPr lang="en-US"/>
          </a:p>
        </p:txBody>
      </p:sp>
    </p:spTree>
    <p:extLst>
      <p:ext uri="{BB962C8B-B14F-4D97-AF65-F5344CB8AC3E}">
        <p14:creationId xmlns:p14="http://schemas.microsoft.com/office/powerpoint/2010/main" val="3359343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99D916F-7E59-4918-9459-A1EEBF76CC00}" type="datetimeFigureOut">
              <a:rPr lang="en-US" smtClean="0"/>
              <a:t>7/28/2019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7/28/2019</a:t>
            </a:fld>
            <a:endParaRPr lang="en-US"/>
          </a:p>
        </p:txBody>
      </p:sp>
      <p:sp>
        <p:nvSpPr>
          <p:cNvPr id="8" name="Slide Number Placeholder 7"/>
          <p:cNvSpPr>
            <a:spLocks noGrp="1"/>
          </p:cNvSpPr>
          <p:nvPr>
            <p:ph type="sldNum" sz="quarter" idx="11"/>
          </p:nvPr>
        </p:nvSpPr>
        <p:spPr/>
        <p:txBody>
          <a:bodyPr/>
          <a:lstStyle/>
          <a:p>
            <a:fld id="{4DF1BEEB-C758-49B4-A6B4-2FB691294F3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D916F-7E59-4918-9459-A1EEBF76CC00}" type="datetimeFigureOut">
              <a:rPr lang="en-US" smtClean="0"/>
              <a:t>7/28/2019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4DF1BEEB-C758-49B4-A6B4-2FB691294F3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99D916F-7E59-4918-9459-A1EEBF76CC00}" type="datetimeFigureOut">
              <a:rPr lang="en-US" smtClean="0"/>
              <a:t>7/28/2019</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DF1BEEB-C758-49B4-A6B4-2FB691294F3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276600"/>
            <a:ext cx="7772400" cy="2209800"/>
          </a:xfrm>
        </p:spPr>
        <p:txBody>
          <a:bodyPr>
            <a:normAutofit/>
          </a:bodyPr>
          <a:lstStyle/>
          <a:p>
            <a:pPr algn="ctr"/>
            <a:r>
              <a:rPr lang="ar-IQ" sz="2800" dirty="0" smtClean="0"/>
              <a:t>خطوات التدريب المهني وطرق تدريب العاملين</a:t>
            </a:r>
            <a:br>
              <a:rPr lang="ar-IQ" sz="2800" dirty="0" smtClean="0"/>
            </a:br>
            <a:r>
              <a:rPr lang="ar-IQ" sz="2800" dirty="0" smtClean="0"/>
              <a:t/>
            </a:r>
            <a:br>
              <a:rPr lang="ar-IQ" sz="2800" dirty="0" smtClean="0"/>
            </a:br>
            <a:r>
              <a:rPr lang="en-US" sz="2800" dirty="0"/>
              <a:t>Vocational training steps and methods of training workers</a:t>
            </a:r>
          </a:p>
        </p:txBody>
      </p:sp>
      <p:sp>
        <p:nvSpPr>
          <p:cNvPr id="3" name="Subtitle 2"/>
          <p:cNvSpPr>
            <a:spLocks noGrp="1"/>
          </p:cNvSpPr>
          <p:nvPr>
            <p:ph type="subTitle" idx="1"/>
          </p:nvPr>
        </p:nvSpPr>
        <p:spPr>
          <a:xfrm>
            <a:off x="2274455" y="533400"/>
            <a:ext cx="6400800" cy="2209800"/>
          </a:xfrm>
        </p:spPr>
        <p:txBody>
          <a:bodyPr>
            <a:normAutofit/>
          </a:bodyPr>
          <a:lstStyle/>
          <a:p>
            <a:pPr rtl="1"/>
            <a:r>
              <a:rPr lang="ar-IQ" b="1" dirty="0"/>
              <a:t>الجامعة المستنصرية</a:t>
            </a:r>
            <a:endParaRPr lang="en-US" dirty="0"/>
          </a:p>
          <a:p>
            <a:pPr rtl="1"/>
            <a:r>
              <a:rPr lang="ar-IQ" b="1" dirty="0"/>
              <a:t>كلية الإدارة والاقتصاد</a:t>
            </a:r>
            <a:endParaRPr lang="en-US" dirty="0"/>
          </a:p>
          <a:p>
            <a:pPr rtl="1"/>
            <a:r>
              <a:rPr lang="ar-IQ" b="1" dirty="0"/>
              <a:t>قسم إدارة اعمال</a:t>
            </a:r>
            <a:endParaRPr lang="en-US" dirty="0"/>
          </a:p>
          <a:p>
            <a:pPr rtl="1"/>
            <a:r>
              <a:rPr lang="ar-IQ" b="1"/>
              <a:t>الدراسات </a:t>
            </a:r>
            <a:r>
              <a:rPr lang="ar-IQ" b="1" smtClean="0"/>
              <a:t>العليا/الماجستير</a:t>
            </a:r>
            <a:endParaRPr lang="ar-IQ" b="1" dirty="0" smtClean="0"/>
          </a:p>
          <a:p>
            <a:pPr rtl="1"/>
            <a:r>
              <a:rPr lang="ar-IQ" b="1" dirty="0" smtClean="0"/>
              <a:t>إدارة الموارد البشرية</a:t>
            </a:r>
            <a:endParaRPr lang="en-US" dirty="0"/>
          </a:p>
          <a:p>
            <a:endParaRPr lang="en-US" dirty="0">
              <a:solidFill>
                <a:schemeClr val="tx1"/>
              </a:solidFill>
            </a:endParaRPr>
          </a:p>
        </p:txBody>
      </p:sp>
    </p:spTree>
    <p:extLst>
      <p:ext uri="{BB962C8B-B14F-4D97-AF65-F5344CB8AC3E}">
        <p14:creationId xmlns:p14="http://schemas.microsoft.com/office/powerpoint/2010/main" val="2768722910"/>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553200"/>
          </a:xfrm>
        </p:spPr>
        <p:txBody>
          <a:bodyPr>
            <a:normAutofit/>
          </a:bodyPr>
          <a:lstStyle/>
          <a:p>
            <a:pPr marL="36576" indent="0" algn="r" rtl="1">
              <a:buNone/>
            </a:pPr>
            <a:r>
              <a:rPr lang="ar-IQ" b="1" dirty="0">
                <a:solidFill>
                  <a:srgbClr val="FF0000"/>
                </a:solidFill>
              </a:rPr>
              <a:t>التدريب على ادارة العمل وتطوير التقنيات :</a:t>
            </a:r>
            <a:endParaRPr lang="en-US" b="1" dirty="0">
              <a:solidFill>
                <a:srgbClr val="FF0000"/>
              </a:solidFill>
            </a:endParaRPr>
          </a:p>
          <a:p>
            <a:pPr algn="r" rtl="1"/>
            <a:r>
              <a:rPr lang="ar-IQ" dirty="0"/>
              <a:t>هناك ايضا العديد من اساليب تدريب وتطوير المديرين تتم خارج العمل وتشمل</a:t>
            </a:r>
            <a:endParaRPr lang="en-US" dirty="0"/>
          </a:p>
          <a:p>
            <a:pPr algn="r" rtl="1"/>
            <a:r>
              <a:rPr lang="ar-IQ" dirty="0">
                <a:solidFill>
                  <a:schemeClr val="accent2">
                    <a:lumMod val="60000"/>
                    <a:lumOff val="40000"/>
                  </a:schemeClr>
                </a:solidFill>
              </a:rPr>
              <a:t>1-عقد حلقات نقاشية</a:t>
            </a:r>
            <a:r>
              <a:rPr lang="ar-IQ" u="sng" dirty="0"/>
              <a:t>: </a:t>
            </a:r>
            <a:endParaRPr lang="ar-IQ" u="sng" dirty="0" smtClean="0"/>
          </a:p>
          <a:p>
            <a:pPr marL="36576" indent="0" algn="r" rtl="1">
              <a:buNone/>
            </a:pPr>
            <a:r>
              <a:rPr lang="ar-IQ" dirty="0" smtClean="0"/>
              <a:t>تقدم </a:t>
            </a:r>
            <a:r>
              <a:rPr lang="ar-IQ" dirty="0"/>
              <a:t>الكثير من الشركات</a:t>
            </a:r>
            <a:r>
              <a:rPr lang="ar-IQ" u="sng" dirty="0"/>
              <a:t> </a:t>
            </a:r>
            <a:r>
              <a:rPr lang="ar-IQ" dirty="0"/>
              <a:t>والجامعات ندوات ومؤتمرات لتطوير الادارة  تعتمد على الشبكة الالكترونية واخرى تقليدية داخل فصول الدراسية .على سبيل المثال تقدم جمعية ادارة الاعمال الامريكية الاف الدورات التدريبية في مجالات متنوعة تتراوح بين المحاسبة والرقابة وحتى التدريب على الحزم و المهارات المالية الاساسية ،ونظم المعلومات،وادارة الجودة الشاملة .</a:t>
            </a:r>
            <a:endParaRPr lang="en-US" dirty="0"/>
          </a:p>
        </p:txBody>
      </p:sp>
    </p:spTree>
    <p:extLst>
      <p:ext uri="{BB962C8B-B14F-4D97-AF65-F5344CB8AC3E}">
        <p14:creationId xmlns:p14="http://schemas.microsoft.com/office/powerpoint/2010/main" val="3416744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6248400"/>
          </a:xfrm>
        </p:spPr>
        <p:txBody>
          <a:bodyPr>
            <a:normAutofit fontScale="85000" lnSpcReduction="20000"/>
          </a:bodyPr>
          <a:lstStyle/>
          <a:p>
            <a:pPr algn="r" rtl="1"/>
            <a:r>
              <a:rPr lang="ar-IQ" dirty="0" smtClean="0">
                <a:solidFill>
                  <a:schemeClr val="accent2">
                    <a:lumMod val="60000"/>
                    <a:lumOff val="40000"/>
                  </a:schemeClr>
                </a:solidFill>
              </a:rPr>
              <a:t>2-البرامج </a:t>
            </a:r>
            <a:r>
              <a:rPr lang="ar-IQ" dirty="0">
                <a:solidFill>
                  <a:schemeClr val="accent2">
                    <a:lumMod val="60000"/>
                    <a:lumOff val="40000"/>
                  </a:schemeClr>
                </a:solidFill>
              </a:rPr>
              <a:t>الجامعية ذات الصلة:</a:t>
            </a:r>
            <a:r>
              <a:rPr lang="ar-IQ" u="sng" dirty="0">
                <a:solidFill>
                  <a:schemeClr val="accent2">
                    <a:lumMod val="60000"/>
                    <a:lumOff val="40000"/>
                  </a:schemeClr>
                </a:solidFill>
              </a:rPr>
              <a:t> </a:t>
            </a:r>
            <a:endParaRPr lang="ar-IQ" u="sng" dirty="0" smtClean="0">
              <a:solidFill>
                <a:schemeClr val="accent2">
                  <a:lumMod val="60000"/>
                  <a:lumOff val="40000"/>
                </a:schemeClr>
              </a:solidFill>
            </a:endParaRPr>
          </a:p>
          <a:p>
            <a:pPr marL="36576" indent="0" algn="r" rtl="1">
              <a:buNone/>
            </a:pPr>
            <a:r>
              <a:rPr lang="ar-IQ" dirty="0" smtClean="0"/>
              <a:t>تقدم </a:t>
            </a:r>
            <a:r>
              <a:rPr lang="ar-IQ" dirty="0"/>
              <a:t>العديد من الجامعات بالاضافة الى برامجها الاكاديمية المتعارف عليها برامج التعليم المستمر في مجالات القيادو والاشراف وماشابه ذلك .ويمكن ان تتراوح بين برامج ليوم او اربعة ايام الى تنفيذ برامج تطوير تنفيذية تستغرق شهرا او اربعة اشهر وهناك عدد متزايد منها على شبكة الانترنت .</a:t>
            </a:r>
            <a:endParaRPr lang="en-US" dirty="0"/>
          </a:p>
          <a:p>
            <a:pPr algn="r" rtl="1"/>
            <a:r>
              <a:rPr lang="ar-IQ" dirty="0">
                <a:solidFill>
                  <a:schemeClr val="accent2">
                    <a:lumMod val="60000"/>
                    <a:lumOff val="40000"/>
                  </a:schemeClr>
                </a:solidFill>
              </a:rPr>
              <a:t>3-تمثيل الادوار: </a:t>
            </a:r>
            <a:endParaRPr lang="ar-IQ" dirty="0" smtClean="0">
              <a:solidFill>
                <a:schemeClr val="accent2">
                  <a:lumMod val="60000"/>
                  <a:lumOff val="40000"/>
                </a:schemeClr>
              </a:solidFill>
            </a:endParaRPr>
          </a:p>
          <a:p>
            <a:pPr marL="36576" indent="0" algn="r" rtl="1">
              <a:buNone/>
            </a:pPr>
            <a:r>
              <a:rPr lang="ar-IQ" dirty="0" smtClean="0"/>
              <a:t>يستهدف </a:t>
            </a:r>
            <a:r>
              <a:rPr lang="ar-IQ" dirty="0"/>
              <a:t>اسلوب تمثيل الادوار استحداث موقف واقعي  ويطلب من المتدربين تمثيل ادوار الافراد الذين يشملهم الموقف  .ويمكن ان تثير تمثيل الادوار مناقشات جريئة  بين ممثلي الادوار والمتدربين .يتمثل الهدف من وراء ذلك  في تطوير مهارات المتدربين في مجالات القيادة والتفويض .وعلى سبيل المثال ،يمكن ان يجرب مشرف اسلوب القيادة والحذر والاتوقراطي ،بينما في الحياة الواقعية قد لاتسمح الفرصة امامه للتمتع برفاهية خوض تلك التجربة ويمكن ايضا ان يوفراسلوب تمثيل الادوار تدريبا لفرد ما على ان يصبح اكثر وعيا وحساسية بمشاعر الاخرين</a:t>
            </a:r>
            <a:endParaRPr lang="en-US" dirty="0"/>
          </a:p>
        </p:txBody>
      </p:sp>
    </p:spTree>
    <p:extLst>
      <p:ext uri="{BB962C8B-B14F-4D97-AF65-F5344CB8AC3E}">
        <p14:creationId xmlns:p14="http://schemas.microsoft.com/office/powerpoint/2010/main" val="3930680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8610600" cy="6705600"/>
          </a:xfrm>
        </p:spPr>
        <p:txBody>
          <a:bodyPr>
            <a:normAutofit lnSpcReduction="10000"/>
          </a:bodyPr>
          <a:lstStyle/>
          <a:p>
            <a:pPr marL="36576" indent="0" algn="r" rtl="1">
              <a:buNone/>
            </a:pPr>
            <a:r>
              <a:rPr lang="ar-IQ" b="1" dirty="0">
                <a:solidFill>
                  <a:srgbClr val="FF0000"/>
                </a:solidFill>
              </a:rPr>
              <a:t>ادارة التغيير والتطوير التنظيمي:</a:t>
            </a:r>
            <a:endParaRPr lang="en-US" dirty="0">
              <a:solidFill>
                <a:srgbClr val="FF0000"/>
              </a:solidFill>
            </a:endParaRPr>
          </a:p>
          <a:p>
            <a:pPr algn="r" rtl="1"/>
            <a:r>
              <a:rPr lang="ar-IQ" dirty="0"/>
              <a:t>يعد التغلب على مقاومة  العاملين للتغيير اكثر الاجزاء التي تتطلب براعه خلال اي تغيير تنظيمي وقد يتطلب التغيير تعاون العشرات او حتى المئات من المديرين والمشرفين حيث قد ينظر الكثير منهم الى التغيير على انه امر مثير للقلق وغير مرغوب فيه لذا فان مقاومة التغيير تعتبر امرا يجب ان يؤخذ في الحسبان .</a:t>
            </a:r>
            <a:endParaRPr lang="en-US" dirty="0"/>
          </a:p>
          <a:p>
            <a:pPr algn="r" rtl="1"/>
            <a:r>
              <a:rPr lang="ar-IQ" dirty="0"/>
              <a:t> تفسيرا كلاسيكيا لكيفية تنفيذ التغيير مع ما يواجهة من مقاومة </a:t>
            </a:r>
            <a:r>
              <a:rPr lang="en-US" dirty="0"/>
              <a:t>(Kurt </a:t>
            </a:r>
            <a:r>
              <a:rPr lang="en-US" dirty="0" err="1"/>
              <a:t>lewin</a:t>
            </a:r>
            <a:r>
              <a:rPr lang="en-US" dirty="0"/>
              <a:t>)</a:t>
            </a:r>
            <a:r>
              <a:rPr lang="ar-IQ" dirty="0"/>
              <a:t>لقد قام عالم النفس</a:t>
            </a:r>
            <a:endParaRPr lang="en-US" dirty="0"/>
          </a:p>
          <a:p>
            <a:pPr algn="r" rtl="1"/>
            <a:r>
              <a:rPr lang="ar-IQ" dirty="0"/>
              <a:t>حيث يرى ليون ان السلوك الناتج في اي منظمة  انما هو محصلة نوعين من القوى هما</a:t>
            </a:r>
            <a:endParaRPr lang="en-US" dirty="0"/>
          </a:p>
          <a:p>
            <a:pPr algn="r" rtl="1"/>
            <a:r>
              <a:rPr lang="ar-IQ" dirty="0"/>
              <a:t>أ-مجموعة القوى التي تحاول التمسك بالوضع القائم</a:t>
            </a:r>
            <a:endParaRPr lang="en-US" dirty="0"/>
          </a:p>
          <a:p>
            <a:pPr algn="r" rtl="1"/>
            <a:r>
              <a:rPr lang="ar-IQ" dirty="0"/>
              <a:t>ب- مجموعة القوى التي ترغب في احداث التغيير</a:t>
            </a:r>
            <a:endParaRPr lang="en-US" dirty="0"/>
          </a:p>
        </p:txBody>
      </p:sp>
    </p:spTree>
    <p:extLst>
      <p:ext uri="{BB962C8B-B14F-4D97-AF65-F5344CB8AC3E}">
        <p14:creationId xmlns:p14="http://schemas.microsoft.com/office/powerpoint/2010/main" val="2121985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382000" cy="6477000"/>
          </a:xfrm>
        </p:spPr>
        <p:txBody>
          <a:bodyPr>
            <a:normAutofit fontScale="85000" lnSpcReduction="20000"/>
          </a:bodyPr>
          <a:lstStyle/>
          <a:p>
            <a:pPr marL="36576" indent="0" algn="r" rtl="1">
              <a:buNone/>
            </a:pPr>
            <a:r>
              <a:rPr lang="ar-IQ" dirty="0"/>
              <a:t>لذا فان ليون اقترح ثلاث خطوات اساسية لاحداث التغييرتتمثل فيما يلي</a:t>
            </a:r>
            <a:endParaRPr lang="en-US" dirty="0"/>
          </a:p>
          <a:p>
            <a:pPr algn="r" rtl="1"/>
            <a:r>
              <a:rPr lang="ar-IQ" dirty="0">
                <a:solidFill>
                  <a:srgbClr val="00B050"/>
                </a:solidFill>
              </a:rPr>
              <a:t>1-عدم التجميد: </a:t>
            </a:r>
            <a:r>
              <a:rPr lang="ar-IQ" dirty="0"/>
              <a:t>يعني عدم الجمود وتخفيض القوى الساعية للحفاظ على الوضع القائم وفي العادة يتم ذلك من خلال تقديم وعروض استفزازية او واقعية مترتبة على الوضع القائم ومحاولة اقناع الافراد اهمية احداث التغيير بحثا عن حلول لهذه المشكلات.</a:t>
            </a:r>
            <a:endParaRPr lang="en-US" dirty="0"/>
          </a:p>
          <a:p>
            <a:pPr algn="r" rtl="1"/>
            <a:r>
              <a:rPr lang="ar-IQ" dirty="0"/>
              <a:t>2</a:t>
            </a:r>
            <a:r>
              <a:rPr lang="ar-IQ" dirty="0">
                <a:solidFill>
                  <a:srgbClr val="00B050"/>
                </a:solidFill>
              </a:rPr>
              <a:t>-التحرك</a:t>
            </a:r>
            <a:r>
              <a:rPr lang="ar-IQ" dirty="0"/>
              <a:t>:يعني تطوير  وتبني سلوكيات وقيم واتجاهات جديدة احيانا من خلال انواع من اساليب التغيير والتطوير التنظيمي التي تركز على الموارد البشرية والهدف من وراء ذلك هو تغيير سلوك الافراد.</a:t>
            </a:r>
            <a:endParaRPr lang="en-US" dirty="0"/>
          </a:p>
          <a:p>
            <a:pPr algn="r" rtl="1"/>
            <a:r>
              <a:rPr lang="ar-IQ" dirty="0">
                <a:solidFill>
                  <a:srgbClr val="00B050"/>
                </a:solidFill>
              </a:rPr>
              <a:t>3-اعادة التجميد</a:t>
            </a:r>
            <a:r>
              <a:rPr lang="ar-IQ" u="sng" dirty="0"/>
              <a:t>:</a:t>
            </a:r>
            <a:r>
              <a:rPr lang="ar-IQ" dirty="0">
                <a:solidFill>
                  <a:srgbClr val="00B050"/>
                </a:solidFill>
              </a:rPr>
              <a:t> </a:t>
            </a:r>
            <a:r>
              <a:rPr lang="ar-IQ" dirty="0"/>
              <a:t>افترض لوين ان منظمات الاعمال تميل نحو الرجوع الى طرقها واساليبها السابقة في اداء الاعمال مالم تتمكن المنظمات  من تعزيز ودعم التغييرات الجديدة  كيف تفعل ذلك من خلال اعادة تجميد وتمسك المنظمة بالسلوكيات والاتجاهات الجديدة  والتي احدثت توازن بالمنظمة والهدف من ذلك هو تدعيم والمحافظة على ماتم من تغييرات.</a:t>
            </a:r>
            <a:endParaRPr lang="en-US" dirty="0"/>
          </a:p>
        </p:txBody>
      </p:sp>
    </p:spTree>
    <p:extLst>
      <p:ext uri="{BB962C8B-B14F-4D97-AF65-F5344CB8AC3E}">
        <p14:creationId xmlns:p14="http://schemas.microsoft.com/office/powerpoint/2010/main" val="914798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9144000" cy="6934200"/>
          </a:xfrm>
        </p:spPr>
        <p:txBody>
          <a:bodyPr>
            <a:noAutofit/>
          </a:bodyPr>
          <a:lstStyle/>
          <a:p>
            <a:pPr marL="36576" indent="0" algn="r" rtl="1">
              <a:buNone/>
            </a:pPr>
            <a:r>
              <a:rPr lang="ar-IQ" sz="2300" b="1" dirty="0">
                <a:solidFill>
                  <a:srgbClr val="FF0000"/>
                </a:solidFill>
              </a:rPr>
              <a:t>تطوير المهارات القيادية</a:t>
            </a:r>
            <a:r>
              <a:rPr lang="ar-IQ" sz="2300" b="1" u="sng" dirty="0">
                <a:solidFill>
                  <a:srgbClr val="FF0000"/>
                </a:solidFill>
              </a:rPr>
              <a:t>:</a:t>
            </a:r>
            <a:endParaRPr lang="en-US" sz="2300" dirty="0">
              <a:solidFill>
                <a:srgbClr val="FF0000"/>
              </a:solidFill>
            </a:endParaRPr>
          </a:p>
          <a:p>
            <a:pPr algn="r" rtl="1"/>
            <a:r>
              <a:rPr lang="ar-IQ" sz="2300" dirty="0"/>
              <a:t>ومن المعروف أن تطوير القيادة في جنرال إلكتريك جنرال نجاحها في تطوير مواهبها التنفيذية. توضح مجموعة برامج التطوير التنفيذي التي تقدمها "جنرال إلكتريك" ما تقدمه: برامج القيادة: تقوم هذه البرامج التدريبية متعددة السنوات بتدوير حوالي 3000 موظف سنويًا من خلال وظائف متنوعة بهدف تمكين الأشخاص من إدارة جلسة عمل</a:t>
            </a:r>
            <a:r>
              <a:rPr lang="en-US" sz="2300" dirty="0"/>
              <a:t> GE </a:t>
            </a:r>
            <a:r>
              <a:rPr lang="ar-IQ" sz="2300" dirty="0"/>
              <a:t>الكبيرة: هذا هو الأداء المكثف المكثّف لشركة</a:t>
            </a:r>
            <a:r>
              <a:rPr lang="en-US" sz="2300" dirty="0"/>
              <a:t> GE. </a:t>
            </a:r>
            <a:r>
              <a:rPr lang="ar-IQ" sz="2300" dirty="0"/>
              <a:t>عملية التقييم. يستعرض المدير التنفيذي شخصياً أفضل 625 ضابطا من جنرال إلكتريك كل عام</a:t>
            </a:r>
            <a:r>
              <a:rPr lang="en-US" sz="2300" dirty="0"/>
              <a:t>. </a:t>
            </a:r>
            <a:r>
              <a:rPr lang="en-US" sz="2300" dirty="0" err="1"/>
              <a:t>Crotonville</a:t>
            </a:r>
            <a:r>
              <a:rPr lang="en-US" sz="2300" dirty="0"/>
              <a:t>: </a:t>
            </a:r>
            <a:r>
              <a:rPr lang="ar-IQ" sz="2300" dirty="0"/>
              <a:t>هذا هو حرم التدريب المؤسسي لشركة جنرال إلكتريك في نيويورك ، ويقدم مزيجا من التعلم التقليدي في الفصول الدراسية والتدريب على فريق ورحلات ثقافية بوكا راتون: في هذا الاجتماع السنوي لأكبر 625 ضابطا من جنرال إلكتريك ، يتواصلون ويتبادلون أفضل أفكارهم ويصلون إلى فهم استراتيجية الشركة للسنة القادمة: أهم شيء: سواء كانت الإنتاجية أو تحسين الجودة من خلال سيجما "أو" الابتكار ". تركز جنرال إلكتريك موظفيها على موضوعات أساسية أو مبادرات عشاء شهرية: جلفري إيميلت ، الرئيس التنفيذي لشركة جنرال إلكتريك ، يجتمع دوريًا على العشاء و تناول وجبات الإفطار لمعرفة المزيد عن كبار التنفيذيين لديه ولتعزيز علاقاته مع أفضل فريق له.</a:t>
            </a:r>
            <a:endParaRPr lang="en-US" sz="2300" dirty="0"/>
          </a:p>
        </p:txBody>
      </p:sp>
    </p:spTree>
    <p:extLst>
      <p:ext uri="{BB962C8B-B14F-4D97-AF65-F5344CB8AC3E}">
        <p14:creationId xmlns:p14="http://schemas.microsoft.com/office/powerpoint/2010/main" val="3175516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162800" cy="5592763"/>
          </a:xfrm>
        </p:spPr>
        <p:txBody>
          <a:bodyPr>
            <a:normAutofit lnSpcReduction="10000"/>
          </a:bodyPr>
          <a:lstStyle/>
          <a:p>
            <a:pPr marL="36576" indent="0" algn="r" rtl="1">
              <a:buNone/>
            </a:pPr>
            <a:r>
              <a:rPr lang="ar-IQ" b="1" u="sng" dirty="0">
                <a:solidFill>
                  <a:srgbClr val="FF0000"/>
                </a:solidFill>
              </a:rPr>
              <a:t>الخطوة الاولى</a:t>
            </a:r>
            <a:r>
              <a:rPr lang="ar-IQ" b="1" dirty="0">
                <a:solidFill>
                  <a:srgbClr val="FF0000"/>
                </a:solidFill>
              </a:rPr>
              <a:t>:اعداد وتهيئة المتعلم </a:t>
            </a:r>
            <a:endParaRPr lang="en-US" b="1" dirty="0">
              <a:solidFill>
                <a:srgbClr val="FF0000"/>
              </a:solidFill>
            </a:endParaRPr>
          </a:p>
          <a:p>
            <a:pPr algn="r" rtl="1"/>
            <a:r>
              <a:rPr lang="ar-IQ" dirty="0"/>
              <a:t>1-ابعد المتعلم عن التوتر </a:t>
            </a:r>
            <a:endParaRPr lang="en-US" dirty="0"/>
          </a:p>
          <a:p>
            <a:pPr algn="r" rtl="1"/>
            <a:r>
              <a:rPr lang="ar-IQ" dirty="0"/>
              <a:t>2-اشرح له اولا لماذا يعلم </a:t>
            </a:r>
            <a:endParaRPr lang="en-US" dirty="0"/>
          </a:p>
          <a:p>
            <a:pPr algn="r" rtl="1"/>
            <a:r>
              <a:rPr lang="ar-IQ" dirty="0"/>
              <a:t>3-اخلق لديه الرغبة في التعلم، واكتشف مايعرفه بالفعل عن مهنته </a:t>
            </a:r>
            <a:endParaRPr lang="en-US" dirty="0"/>
          </a:p>
          <a:p>
            <a:pPr algn="r" rtl="1"/>
            <a:r>
              <a:rPr lang="ar-IQ" dirty="0"/>
              <a:t>4-اشرح الوظيفة بكاملها واربط بينها وبين الوظائف الاخرى التي يعرفها العامل فعليا</a:t>
            </a:r>
            <a:endParaRPr lang="en-US" dirty="0"/>
          </a:p>
          <a:p>
            <a:pPr algn="r" rtl="1"/>
            <a:r>
              <a:rPr lang="ar-IQ" dirty="0"/>
              <a:t>5-اجعل المتعلم بقدر المستطاع قريبا من موقع العمل المعتاد</a:t>
            </a:r>
            <a:endParaRPr lang="en-US" dirty="0"/>
          </a:p>
          <a:p>
            <a:pPr algn="r" rtl="1"/>
            <a:r>
              <a:rPr lang="ar-IQ" dirty="0"/>
              <a:t>6-اجعل هناك الفة بين العامل والاجهزة والمعدات الخاصة بمهنته وكذلك المصطلحات المتعلقة به</a:t>
            </a:r>
            <a:endParaRPr lang="en-US" dirty="0"/>
          </a:p>
        </p:txBody>
      </p:sp>
    </p:spTree>
    <p:extLst>
      <p:ext uri="{BB962C8B-B14F-4D97-AF65-F5344CB8AC3E}">
        <p14:creationId xmlns:p14="http://schemas.microsoft.com/office/powerpoint/2010/main" val="2659280269"/>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001000" cy="6248400"/>
          </a:xfrm>
        </p:spPr>
        <p:txBody>
          <a:bodyPr>
            <a:noAutofit/>
          </a:bodyPr>
          <a:lstStyle/>
          <a:p>
            <a:pPr marL="36576" indent="0" algn="r" rtl="1">
              <a:buNone/>
            </a:pPr>
            <a:r>
              <a:rPr lang="ar-IQ" u="sng" dirty="0">
                <a:solidFill>
                  <a:srgbClr val="FF0000"/>
                </a:solidFill>
              </a:rPr>
              <a:t>الخطوه الثانية</a:t>
            </a:r>
            <a:r>
              <a:rPr lang="ar-IQ" dirty="0">
                <a:solidFill>
                  <a:srgbClr val="FF0000"/>
                </a:solidFill>
              </a:rPr>
              <a:t> :اجراء العملية التدريبية </a:t>
            </a:r>
            <a:endParaRPr lang="en-US" dirty="0">
              <a:solidFill>
                <a:srgbClr val="FF0000"/>
              </a:solidFill>
            </a:endParaRPr>
          </a:p>
          <a:p>
            <a:pPr algn="r" rtl="1"/>
            <a:r>
              <a:rPr lang="ar-IQ" dirty="0"/>
              <a:t>1-اشرح المتطلبات الكمية والكيفية </a:t>
            </a:r>
            <a:endParaRPr lang="en-US" dirty="0"/>
          </a:p>
          <a:p>
            <a:pPr algn="r" rtl="1"/>
            <a:r>
              <a:rPr lang="ar-IQ" dirty="0"/>
              <a:t>2-قم باداء المهمة بالسرعه المعتاده للعمل</a:t>
            </a:r>
            <a:endParaRPr lang="en-US" dirty="0"/>
          </a:p>
          <a:p>
            <a:pPr algn="r" rtl="1"/>
            <a:r>
              <a:rPr lang="ar-IQ" dirty="0"/>
              <a:t>3-قم باداء المهمة بسرعة بطيئة عدة مرات مع شرح مضمون كل خطوة من خطوات اداء المهمة وبين العمليات والاجزاء الصعبة والاخطاء المحتمل الوقوع فيها</a:t>
            </a:r>
            <a:endParaRPr lang="en-US" dirty="0"/>
          </a:p>
          <a:p>
            <a:pPr algn="r" rtl="1"/>
            <a:r>
              <a:rPr lang="ar-IQ" dirty="0"/>
              <a:t>4-قم باعادة اداء المهمة ببطء مع التركيز على النقاط الرئيسه</a:t>
            </a:r>
            <a:endParaRPr lang="en-US" dirty="0"/>
          </a:p>
          <a:p>
            <a:pPr algn="r" rtl="1"/>
            <a:r>
              <a:rPr lang="ar-IQ" dirty="0"/>
              <a:t>5-دع المتعلم يشرح الخطوات وقم انت باداء المهمة ببطء</a:t>
            </a:r>
            <a:endParaRPr lang="en-US" dirty="0"/>
          </a:p>
        </p:txBody>
      </p:sp>
    </p:spTree>
    <p:extLst>
      <p:ext uri="{BB962C8B-B14F-4D97-AF65-F5344CB8AC3E}">
        <p14:creationId xmlns:p14="http://schemas.microsoft.com/office/powerpoint/2010/main" val="3852873747"/>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153400" cy="6858000"/>
          </a:xfrm>
        </p:spPr>
        <p:txBody>
          <a:bodyPr>
            <a:noAutofit/>
          </a:bodyPr>
          <a:lstStyle/>
          <a:p>
            <a:pPr marL="36576" indent="0" algn="r" rtl="1">
              <a:buNone/>
            </a:pPr>
            <a:r>
              <a:rPr lang="ar-IQ" b="1" u="sng" dirty="0">
                <a:solidFill>
                  <a:srgbClr val="FF0000"/>
                </a:solidFill>
              </a:rPr>
              <a:t>الخطوة الثالثة</a:t>
            </a:r>
            <a:r>
              <a:rPr lang="ar-IQ" b="1" dirty="0">
                <a:solidFill>
                  <a:srgbClr val="FF0000"/>
                </a:solidFill>
              </a:rPr>
              <a:t>:تجريب الاداء</a:t>
            </a:r>
            <a:endParaRPr lang="en-US" b="1" dirty="0">
              <a:solidFill>
                <a:srgbClr val="FF0000"/>
              </a:solidFill>
            </a:endParaRPr>
          </a:p>
          <a:p>
            <a:pPr algn="r" rtl="1"/>
            <a:r>
              <a:rPr lang="ar-IQ" dirty="0"/>
              <a:t>1-اجعل المتعلم يقوم بخطوات المهمة عدة مرات ببطء وهويشرح كل خطوة لك .صحح الاخطاء وعند الضرورة قم انت ببعض الخطوات المعقدة </a:t>
            </a:r>
            <a:endParaRPr lang="en-US" dirty="0"/>
          </a:p>
          <a:p>
            <a:pPr algn="r" rtl="1"/>
            <a:r>
              <a:rPr lang="ar-IQ" dirty="0"/>
              <a:t>2-قم انت والمتعلم باداء المهمة بالسرعة العادية </a:t>
            </a:r>
            <a:endParaRPr lang="en-US" dirty="0"/>
          </a:p>
          <a:p>
            <a:pPr algn="r" rtl="1"/>
            <a:r>
              <a:rPr lang="ar-IQ" dirty="0"/>
              <a:t>3-دع المتعلم يقوم بالمهمة ليكتسب المهارة والسرعه المطلوبة </a:t>
            </a:r>
            <a:endParaRPr lang="en-US" dirty="0"/>
          </a:p>
          <a:p>
            <a:pPr algn="r" rtl="1"/>
            <a:r>
              <a:rPr lang="ar-IQ" dirty="0"/>
              <a:t>4- بمجرد ان تظهر المتعلم القدرة على اداء المهمة ابدا العمل ولكن لاتتخل عن المتعلم اوتتركه</a:t>
            </a:r>
            <a:endParaRPr lang="en-US" dirty="0"/>
          </a:p>
        </p:txBody>
      </p:sp>
    </p:spTree>
    <p:extLst>
      <p:ext uri="{BB962C8B-B14F-4D97-AF65-F5344CB8AC3E}">
        <p14:creationId xmlns:p14="http://schemas.microsoft.com/office/powerpoint/2010/main" val="4012906378"/>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7315200" cy="6553200"/>
          </a:xfrm>
        </p:spPr>
        <p:txBody>
          <a:bodyPr>
            <a:noAutofit/>
          </a:bodyPr>
          <a:lstStyle/>
          <a:p>
            <a:pPr marL="36576" indent="0" algn="r" rtl="1">
              <a:buNone/>
            </a:pPr>
            <a:r>
              <a:rPr lang="ar-IQ" b="1" u="sng" dirty="0">
                <a:solidFill>
                  <a:srgbClr val="FF0000"/>
                </a:solidFill>
              </a:rPr>
              <a:t>الخطوة الرابعة</a:t>
            </a:r>
            <a:r>
              <a:rPr lang="ar-IQ" b="1" dirty="0">
                <a:solidFill>
                  <a:srgbClr val="FF0000"/>
                </a:solidFill>
              </a:rPr>
              <a:t>: المتابعة </a:t>
            </a:r>
            <a:endParaRPr lang="en-US" b="1" dirty="0">
              <a:solidFill>
                <a:srgbClr val="FF0000"/>
              </a:solidFill>
            </a:endParaRPr>
          </a:p>
          <a:p>
            <a:pPr algn="r" rtl="1"/>
            <a:r>
              <a:rPr lang="ar-IQ" dirty="0"/>
              <a:t>1-حدد الى من يلجا المتعلم طالبا العون والمساعدة </a:t>
            </a:r>
            <a:endParaRPr lang="en-US" dirty="0"/>
          </a:p>
          <a:p>
            <a:pPr algn="r" rtl="1"/>
            <a:r>
              <a:rPr lang="ar-IQ" dirty="0"/>
              <a:t>2-قلل من الاشراف تدريجيا وافحص العمل من وقت لاخر</a:t>
            </a:r>
            <a:endParaRPr lang="en-US" dirty="0"/>
          </a:p>
          <a:p>
            <a:pPr algn="r" rtl="1"/>
            <a:r>
              <a:rPr lang="ar-IQ" dirty="0"/>
              <a:t>3-صحح الاخطاء في انماط العمل قبل ان تتحول الى عادة غير مقبولة وبين الاهمية الوظيفية للعملية التدريبية والتعلم </a:t>
            </a:r>
            <a:endParaRPr lang="en-US" dirty="0"/>
          </a:p>
          <a:p>
            <a:pPr algn="r" rtl="1"/>
            <a:r>
              <a:rPr lang="ar-IQ" dirty="0"/>
              <a:t>4-امدح العمل الجيد</a:t>
            </a:r>
            <a:endParaRPr lang="en-US" dirty="0"/>
          </a:p>
        </p:txBody>
      </p:sp>
    </p:spTree>
    <p:extLst>
      <p:ext uri="{BB962C8B-B14F-4D97-AF65-F5344CB8AC3E}">
        <p14:creationId xmlns:p14="http://schemas.microsoft.com/office/powerpoint/2010/main" val="1928191222"/>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
            <a:ext cx="8686800" cy="6553200"/>
          </a:xfrm>
        </p:spPr>
        <p:txBody>
          <a:bodyPr>
            <a:noAutofit/>
          </a:bodyPr>
          <a:lstStyle/>
          <a:p>
            <a:pPr marL="36576" indent="0" algn="r" rtl="1">
              <a:buNone/>
            </a:pPr>
            <a:r>
              <a:rPr lang="ar-IQ" b="1" dirty="0">
                <a:solidFill>
                  <a:srgbClr val="FF0000"/>
                </a:solidFill>
              </a:rPr>
              <a:t>مرحله تقويم ومتابعة فعالية التدريب</a:t>
            </a:r>
            <a:endParaRPr lang="en-US" b="1" dirty="0">
              <a:solidFill>
                <a:srgbClr val="FF0000"/>
              </a:solidFill>
            </a:endParaRPr>
          </a:p>
          <a:p>
            <a:pPr algn="r" rtl="1"/>
            <a:r>
              <a:rPr lang="ar-IQ" dirty="0"/>
              <a:t>يمكن تعريف تقويم ومتابعة التدريب بانه الاجراءات التي تستخدمه الادارة من اجل قياس كفاءه البرنامج التدريبي ومدى نجاحه في تحقيق الاهداف  المحدده وقياس كفاءه المتدربين ومدى التغير الذي احدثه التدريب فيهم وكذلك لقياس كفاءه المدربين الذين قاموا بتنفيذ العمل التدريبي.</a:t>
            </a:r>
            <a:endParaRPr lang="en-US" dirty="0"/>
          </a:p>
          <a:p>
            <a:pPr algn="r" rtl="1"/>
            <a:r>
              <a:rPr lang="ar-IQ" dirty="0"/>
              <a:t>وهناك الربعة معاير يمكن للا داره استخدامها في تقويم مدى فعاليه البرنامج التدريبي</a:t>
            </a:r>
            <a:endParaRPr lang="en-US" dirty="0"/>
          </a:p>
          <a:p>
            <a:pPr algn="r" rtl="1"/>
            <a:r>
              <a:rPr lang="ar-IQ" dirty="0"/>
              <a:t>1-ردود افعال المتدربين </a:t>
            </a:r>
            <a:endParaRPr lang="en-US" dirty="0"/>
          </a:p>
          <a:p>
            <a:pPr algn="r" rtl="1"/>
            <a:r>
              <a:rPr lang="ar-IQ" dirty="0"/>
              <a:t>2-التعلم الذي اكتسبه المتدرب </a:t>
            </a:r>
            <a:endParaRPr lang="en-US" dirty="0"/>
          </a:p>
          <a:p>
            <a:pPr algn="r" rtl="1"/>
            <a:r>
              <a:rPr lang="ar-IQ" dirty="0"/>
              <a:t>3-سلوك المتدرب في العمل </a:t>
            </a:r>
            <a:endParaRPr lang="en-US" dirty="0"/>
          </a:p>
        </p:txBody>
      </p:sp>
    </p:spTree>
    <p:extLst>
      <p:ext uri="{BB962C8B-B14F-4D97-AF65-F5344CB8AC3E}">
        <p14:creationId xmlns:p14="http://schemas.microsoft.com/office/powerpoint/2010/main" val="2840865972"/>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77000"/>
          </a:xfrm>
        </p:spPr>
        <p:txBody>
          <a:bodyPr>
            <a:noAutofit/>
          </a:bodyPr>
          <a:lstStyle/>
          <a:p>
            <a:pPr marL="36576" indent="0" algn="r" rtl="1">
              <a:buNone/>
            </a:pPr>
            <a:r>
              <a:rPr lang="ar-IQ" sz="4000" b="1" dirty="0">
                <a:solidFill>
                  <a:srgbClr val="FF0000"/>
                </a:solidFill>
              </a:rPr>
              <a:t>طرق تدريب العاملين</a:t>
            </a:r>
            <a:endParaRPr lang="en-US" sz="4000" b="1" dirty="0">
              <a:solidFill>
                <a:srgbClr val="FF0000"/>
              </a:solidFill>
            </a:endParaRPr>
          </a:p>
          <a:p>
            <a:pPr algn="r" rtl="1"/>
            <a:r>
              <a:rPr lang="ar-IQ" dirty="0"/>
              <a:t>التدريب الاداري داخل العمل تتضمن اساليب التدريب الاداري داخل العمل ،التناوب الوظيفي ،والتدريب من خلال منهج اعداد البديل ،والتعلم بالممارسة .</a:t>
            </a:r>
            <a:endParaRPr lang="en-US" dirty="0"/>
          </a:p>
        </p:txBody>
      </p:sp>
    </p:spTree>
    <p:extLst>
      <p:ext uri="{BB962C8B-B14F-4D97-AF65-F5344CB8AC3E}">
        <p14:creationId xmlns:p14="http://schemas.microsoft.com/office/powerpoint/2010/main" val="587802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705600"/>
          </a:xfrm>
        </p:spPr>
        <p:txBody>
          <a:bodyPr>
            <a:noAutofit/>
          </a:bodyPr>
          <a:lstStyle/>
          <a:p>
            <a:pPr algn="r" rtl="1"/>
            <a:r>
              <a:rPr lang="ar-IQ" sz="2800" u="sng" dirty="0" smtClean="0">
                <a:solidFill>
                  <a:schemeClr val="accent2">
                    <a:lumMod val="60000"/>
                    <a:lumOff val="40000"/>
                  </a:schemeClr>
                </a:solidFill>
              </a:rPr>
              <a:t>1-التناوب </a:t>
            </a:r>
            <a:r>
              <a:rPr lang="ar-IQ" sz="2800" u="sng" dirty="0">
                <a:solidFill>
                  <a:schemeClr val="accent2">
                    <a:lumMod val="60000"/>
                    <a:lumOff val="40000"/>
                  </a:schemeClr>
                </a:solidFill>
              </a:rPr>
              <a:t>الوظيفي  </a:t>
            </a:r>
            <a:endParaRPr lang="ar-IQ" sz="2800" u="sng" dirty="0" smtClean="0">
              <a:solidFill>
                <a:schemeClr val="accent2">
                  <a:lumMod val="60000"/>
                  <a:lumOff val="40000"/>
                </a:schemeClr>
              </a:solidFill>
            </a:endParaRPr>
          </a:p>
          <a:p>
            <a:pPr marL="36576" indent="0" algn="r" rtl="1">
              <a:buNone/>
            </a:pPr>
            <a:r>
              <a:rPr lang="ar-IQ" sz="2800" dirty="0" smtClean="0"/>
              <a:t>يعني </a:t>
            </a:r>
            <a:r>
              <a:rPr lang="ar-IQ" sz="2800" dirty="0"/>
              <a:t>تنقل متدربي الادارة من قسم لاخر بهدف توسيع فهمهم وادراكهم لجميع الاقسام الموجودة بالمنظمة واختبار قدراتهم .لذا فان المتدرب قد يقضي غالبا مايكو نخريج جامعي حديث –عدة شهور بكل قسم  ويشارك بشكل كامل في عمليات تلك الاقسام  وهكذا يتعلم المتدرب عمليات وانشطة القسم من خلال الممارسات الفعلية لها وفي نفس الوقت يتعرف على توعية الوظيفة التي يفضل العمل بها.</a:t>
            </a:r>
            <a:endParaRPr lang="en-US" sz="2800" dirty="0"/>
          </a:p>
          <a:p>
            <a:pPr algn="r" rtl="1"/>
            <a:r>
              <a:rPr lang="ar-IQ" sz="2800" u="sng" dirty="0">
                <a:solidFill>
                  <a:schemeClr val="accent2">
                    <a:lumMod val="60000"/>
                    <a:lumOff val="40000"/>
                  </a:schemeClr>
                </a:solidFill>
              </a:rPr>
              <a:t>2-التدريب من خلال منهج اعداد البديل</a:t>
            </a:r>
            <a:r>
              <a:rPr lang="ar-IQ" sz="2800" dirty="0" smtClean="0">
                <a:solidFill>
                  <a:schemeClr val="accent2">
                    <a:lumMod val="60000"/>
                    <a:lumOff val="40000"/>
                  </a:schemeClr>
                </a:solidFill>
              </a:rPr>
              <a:t>:</a:t>
            </a:r>
          </a:p>
          <a:p>
            <a:pPr marL="36576" indent="0" algn="r" rtl="1">
              <a:buNone/>
            </a:pPr>
            <a:r>
              <a:rPr lang="ar-IQ" sz="2800" dirty="0" smtClean="0"/>
              <a:t>يقوم </a:t>
            </a:r>
            <a:r>
              <a:rPr lang="ar-IQ" sz="2800" dirty="0"/>
              <a:t>المتدرب بالعمل مباشرة مع رئيسه المباشر او مع الشخص الذي سيحل محله حيث يصبح الشخص الاخير مسئولا عن تدريب الفرد وممايمنح المتدرب فرصة التعلم القيام بواجبات الوظيفة.</a:t>
            </a:r>
            <a:endParaRPr lang="en-US" sz="2800" dirty="0"/>
          </a:p>
        </p:txBody>
      </p:sp>
    </p:spTree>
    <p:extLst>
      <p:ext uri="{BB962C8B-B14F-4D97-AF65-F5344CB8AC3E}">
        <p14:creationId xmlns:p14="http://schemas.microsoft.com/office/powerpoint/2010/main" val="845344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05800" cy="5897563"/>
          </a:xfrm>
        </p:spPr>
        <p:txBody>
          <a:bodyPr>
            <a:normAutofit fontScale="92500" lnSpcReduction="10000"/>
          </a:bodyPr>
          <a:lstStyle/>
          <a:p>
            <a:pPr marL="36576" indent="0" algn="r" rtl="1">
              <a:buNone/>
            </a:pPr>
            <a:r>
              <a:rPr lang="ar-IQ" u="sng" dirty="0">
                <a:solidFill>
                  <a:schemeClr val="accent2">
                    <a:lumMod val="60000"/>
                    <a:lumOff val="40000"/>
                  </a:schemeClr>
                </a:solidFill>
              </a:rPr>
              <a:t>3-التعلم بالممارسة</a:t>
            </a:r>
            <a:r>
              <a:rPr lang="ar-IQ" dirty="0">
                <a:solidFill>
                  <a:schemeClr val="accent2">
                    <a:lumMod val="60000"/>
                    <a:lumOff val="40000"/>
                  </a:schemeClr>
                </a:solidFill>
              </a:rPr>
              <a:t>: </a:t>
            </a:r>
            <a:endParaRPr lang="ar-IQ" dirty="0" smtClean="0">
              <a:solidFill>
                <a:schemeClr val="accent2">
                  <a:lumMod val="60000"/>
                  <a:lumOff val="40000"/>
                </a:schemeClr>
              </a:solidFill>
            </a:endParaRPr>
          </a:p>
          <a:p>
            <a:pPr algn="r" rtl="1"/>
            <a:r>
              <a:rPr lang="ar-IQ" dirty="0" smtClean="0"/>
              <a:t>تمنح </a:t>
            </a:r>
            <a:r>
              <a:rPr lang="ar-IQ" dirty="0"/>
              <a:t>برامج التعلم بالممارسة للمديرين واخرون الفرصة للتحرر من الاعباء اليومية الصغيرة لقضاء جميع وقت العمل في تحليل ايجاد حلول للمشكلات التي قد تنشا في اقسام غير اقسامهم تتضمن الاساسيات:تكوين فرق مختارة بعناية من خمسة الى خمسة وعشرون فردا ثم وضع عددمن مشكلات العمل الحقيقية امام الفرق والتي قد تتعدى  نطاق خبراتهم المعتادة ثم تكون هناك عملية تعلم مهيكله من خلال مدرب خاص وتغذية مرتدة .وعادة مايقوم مديرو الادارة العليا باختيار المشروعات وتستخدم شركات عديدة كبيرة في كل انحاء العالم مثل شركة جنرال اليكتريك وسامسونك وبنك دوتشى اسلوب التعلم بالممارسة</a:t>
            </a:r>
            <a:endParaRPr lang="en-US" dirty="0"/>
          </a:p>
        </p:txBody>
      </p:sp>
    </p:spTree>
    <p:extLst>
      <p:ext uri="{BB962C8B-B14F-4D97-AF65-F5344CB8AC3E}">
        <p14:creationId xmlns:p14="http://schemas.microsoft.com/office/powerpoint/2010/main" val="2613994191"/>
      </p:ext>
    </p:extLst>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197</TotalTime>
  <Words>1178</Words>
  <Application>Microsoft Office PowerPoint</Application>
  <PresentationFormat>On-screen Show (4:3)</PresentationFormat>
  <Paragraphs>63</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Franklin Gothic Book</vt:lpstr>
      <vt:lpstr>Tahoma</vt:lpstr>
      <vt:lpstr>Wingdings 2</vt:lpstr>
      <vt:lpstr>Technic</vt:lpstr>
      <vt:lpstr>خطوات التدريب المهني وطرق تدريب العاملين  Vocational training steps and methods of training workers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إدارة الذات Self MANGEMANT نبذه تاريخيه عن ادارة الذات </dc:title>
  <dc:creator>lenovo</dc:creator>
  <cp:lastModifiedBy>Maher</cp:lastModifiedBy>
  <cp:revision>52</cp:revision>
  <dcterms:created xsi:type="dcterms:W3CDTF">2018-11-06T19:56:41Z</dcterms:created>
  <dcterms:modified xsi:type="dcterms:W3CDTF">2019-07-28T16:36:51Z</dcterms:modified>
</cp:coreProperties>
</file>