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9"/>
  </p:notesMasterIdLst>
  <p:sldIdLst>
    <p:sldId id="256" r:id="rId2"/>
    <p:sldId id="259" r:id="rId3"/>
    <p:sldId id="276" r:id="rId4"/>
    <p:sldId id="277" r:id="rId5"/>
    <p:sldId id="260" r:id="rId6"/>
    <p:sldId id="275" r:id="rId7"/>
    <p:sldId id="278" r:id="rId8"/>
    <p:sldId id="279" r:id="rId9"/>
    <p:sldId id="287" r:id="rId10"/>
    <p:sldId id="288" r:id="rId11"/>
    <p:sldId id="289" r:id="rId12"/>
    <p:sldId id="290" r:id="rId13"/>
    <p:sldId id="291" r:id="rId14"/>
    <p:sldId id="292" r:id="rId15"/>
    <p:sldId id="293" r:id="rId16"/>
    <p:sldId id="294" r:id="rId17"/>
    <p:sldId id="29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4660"/>
  </p:normalViewPr>
  <p:slideViewPr>
    <p:cSldViewPr>
      <p:cViewPr varScale="1">
        <p:scale>
          <a:sx n="53" d="100"/>
          <a:sy n="53" d="100"/>
        </p:scale>
        <p:origin x="135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7/28/2019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dominknow.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76600"/>
            <a:ext cx="7772400" cy="2209800"/>
          </a:xfrm>
        </p:spPr>
        <p:txBody>
          <a:bodyPr>
            <a:normAutofit/>
          </a:bodyPr>
          <a:lstStyle/>
          <a:p>
            <a:pPr algn="ctr"/>
            <a:r>
              <a:rPr lang="ar-IQ" sz="2800" dirty="0" smtClean="0"/>
              <a:t>التدريب المهني</a:t>
            </a:r>
            <a:br>
              <a:rPr lang="ar-IQ" sz="2800" dirty="0" smtClean="0"/>
            </a:br>
            <a:r>
              <a:rPr lang="ar-IQ" sz="2800" dirty="0" smtClean="0"/>
              <a:t/>
            </a:r>
            <a:br>
              <a:rPr lang="ar-IQ" sz="2800" dirty="0" smtClean="0"/>
            </a:br>
            <a:r>
              <a:rPr lang="en-US" sz="2800" dirty="0" smtClean="0"/>
              <a:t>Vocational training</a:t>
            </a:r>
            <a:endParaRPr lang="en-US" sz="2800" dirty="0"/>
          </a:p>
        </p:txBody>
      </p:sp>
      <p:sp>
        <p:nvSpPr>
          <p:cNvPr id="3" name="Subtitle 2"/>
          <p:cNvSpPr>
            <a:spLocks noGrp="1"/>
          </p:cNvSpPr>
          <p:nvPr>
            <p:ph type="subTitle" idx="1"/>
          </p:nvPr>
        </p:nvSpPr>
        <p:spPr>
          <a:xfrm>
            <a:off x="2274455" y="533400"/>
            <a:ext cx="6400800" cy="22098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dirty="0"/>
              <a:t>الدراسات </a:t>
            </a:r>
            <a:r>
              <a:rPr lang="ar-IQ" b="1" dirty="0" smtClean="0"/>
              <a:t>العليا/ الماجستير</a:t>
            </a:r>
          </a:p>
          <a:p>
            <a:pPr rtl="1"/>
            <a:r>
              <a:rPr lang="ar-IQ" b="1" smtClean="0"/>
              <a:t>إدارة الموارد البشرية</a:t>
            </a:r>
            <a:endParaRPr lang="en-US" dirty="0"/>
          </a:p>
          <a:p>
            <a:endParaRPr lang="en-US" dirty="0">
              <a:solidFill>
                <a:schemeClr val="tx1"/>
              </a:solidFill>
            </a:endParaRPr>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553200"/>
          </a:xfrm>
        </p:spPr>
        <p:txBody>
          <a:bodyPr>
            <a:normAutofit fontScale="70000" lnSpcReduction="20000"/>
          </a:bodyPr>
          <a:lstStyle/>
          <a:p>
            <a:pPr marL="36576" indent="0" algn="r" rtl="1">
              <a:buNone/>
            </a:pPr>
            <a:r>
              <a:rPr lang="ar-IQ" b="1" dirty="0">
                <a:solidFill>
                  <a:schemeClr val="accent2">
                    <a:lumMod val="60000"/>
                    <a:lumOff val="40000"/>
                  </a:schemeClr>
                </a:solidFill>
              </a:rPr>
              <a:t>ب-المحاضرات</a:t>
            </a:r>
            <a:r>
              <a:rPr lang="ar-IQ" b="1" u="sng" dirty="0">
                <a:solidFill>
                  <a:schemeClr val="accent2">
                    <a:lumMod val="60000"/>
                    <a:lumOff val="40000"/>
                  </a:schemeClr>
                </a:solidFill>
              </a:rPr>
              <a:t>:</a:t>
            </a:r>
            <a:endParaRPr lang="en-US" dirty="0">
              <a:solidFill>
                <a:schemeClr val="accent2">
                  <a:lumMod val="60000"/>
                  <a:lumOff val="40000"/>
                </a:schemeClr>
              </a:solidFill>
            </a:endParaRPr>
          </a:p>
          <a:p>
            <a:pPr algn="r" rtl="1"/>
            <a:r>
              <a:rPr lang="ar-IQ" dirty="0"/>
              <a:t>لها عدة فوائد منها السرعة والبساطة في تقديم المعرفة لاعداد كبيرة من المتدربين كما هو الحال في تدريب مندوبي المبيعات على خصائص منتج جديد ورغم ان البعض يرى ان المحاضرات مملة وغير فعالة  الا ان الدراسات والخبرة العملية توحي بانها يمكن ان تكون فعالة حقيقية .</a:t>
            </a:r>
            <a:endParaRPr lang="en-US" dirty="0"/>
          </a:p>
          <a:p>
            <a:pPr algn="r" rtl="1"/>
            <a:r>
              <a:rPr lang="ar-IQ" dirty="0"/>
              <a:t>1-كن منتبها لمستمعيك من الحضور ولاحظ اشارات لغة الجسم التي تظهر السلبية مثل الذراعين المعقودتين والتململ</a:t>
            </a:r>
            <a:endParaRPr lang="en-US" dirty="0"/>
          </a:p>
          <a:p>
            <a:pPr algn="r" rtl="1"/>
            <a:r>
              <a:rPr lang="ar-IQ" dirty="0"/>
              <a:t>2-الحفاظ على الاتصال عيني مع الجمهو</a:t>
            </a:r>
            <a:r>
              <a:rPr lang="ar-IQ" b="1" u="sng" dirty="0"/>
              <a:t>ر</a:t>
            </a:r>
            <a:endParaRPr lang="en-US" dirty="0"/>
          </a:p>
          <a:p>
            <a:pPr algn="r" rtl="1"/>
            <a:r>
              <a:rPr lang="ar-IQ" dirty="0" smtClean="0"/>
              <a:t>3-تاكد </a:t>
            </a:r>
            <a:r>
              <a:rPr lang="ar-IQ" dirty="0"/>
              <a:t>من قدرة كل شخص على ان يسمع صوتك .واعد الاسئلة التي تتلقاها من المتدربين قبل ان تجيب</a:t>
            </a:r>
            <a:endParaRPr lang="en-US" dirty="0"/>
          </a:p>
          <a:p>
            <a:pPr algn="r" rtl="1"/>
            <a:r>
              <a:rPr lang="ar-IQ" dirty="0"/>
              <a:t>4-تحكم في حركة يديك اثناء الكلام .واجعلهما في الوضع الطبيعي مسترخين في جانبك </a:t>
            </a:r>
            <a:endParaRPr lang="en-US" dirty="0"/>
          </a:p>
          <a:p>
            <a:pPr algn="r" rtl="1"/>
            <a:r>
              <a:rPr lang="ar-IQ" dirty="0"/>
              <a:t>5-تحدث من خلال مذكرات صغيرة بدلا من نص اوكتاب .ولتكن كتابتك واضحه واستخدم ماامكنك  لتوضيح الخطوط العريضة</a:t>
            </a:r>
            <a:r>
              <a:rPr lang="en-US" dirty="0"/>
              <a:t>power points</a:t>
            </a:r>
            <a:r>
              <a:rPr lang="ar-IQ" dirty="0"/>
              <a:t>من</a:t>
            </a:r>
            <a:endParaRPr lang="en-US" dirty="0"/>
          </a:p>
          <a:p>
            <a:pPr algn="r" rtl="1"/>
            <a:r>
              <a:rPr lang="ar-IQ" dirty="0"/>
              <a:t>6-قسم الحديث الطويل الى سلسلة من احاديث قصيرة تستغرق كل منها10 دقائق غالبا مايعطي المتحدثون مقدمة بنظرة شاملة مختصرة ثم يقضون ماتبقى من الساعه المخصصة للمحاضرة في الانتقال من نقطة الى نقطة في مادتهم التدريبية ولسوءالحظ يفقد معظم الافراد سريعا اهتمامهم بالمحاضرة  يقترح الخبراء تجزئة الحديث الطويل الى احاديث قصيرة تستغرق 10 دقائق وكل جزء لة مقدمته الخاصة استخدم شرائح بوربوينت وكل مقدمة تعرض سريعا لماسوف تتم مناقشته </a:t>
            </a:r>
            <a:endParaRPr lang="en-US" dirty="0"/>
          </a:p>
          <a:p>
            <a:pPr algn="r" rtl="1"/>
            <a:r>
              <a:rPr lang="ar-IQ" dirty="0"/>
              <a:t>7-تدرب  واذا كان ذلك ممكنا وذلك من خلال تكرار محاضرتك في ظل ظروف تتشابه مع تلك التي سوف تلقي في ضوئها</a:t>
            </a:r>
            <a:endParaRPr lang="en-US" dirty="0"/>
          </a:p>
          <a:p>
            <a:pPr marL="36576" indent="0" algn="r" rtl="1">
              <a:buNone/>
            </a:pPr>
            <a:endParaRPr lang="en-US" dirty="0"/>
          </a:p>
        </p:txBody>
      </p:sp>
    </p:spTree>
    <p:extLst>
      <p:ext uri="{BB962C8B-B14F-4D97-AF65-F5344CB8AC3E}">
        <p14:creationId xmlns:p14="http://schemas.microsoft.com/office/powerpoint/2010/main" val="3416744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normAutofit/>
          </a:bodyPr>
          <a:lstStyle/>
          <a:p>
            <a:pPr marL="36576" indent="0" algn="r" rtl="1">
              <a:buNone/>
            </a:pPr>
            <a:r>
              <a:rPr lang="ar-IQ" b="1" dirty="0">
                <a:solidFill>
                  <a:schemeClr val="accent2">
                    <a:lumMod val="60000"/>
                    <a:lumOff val="40000"/>
                  </a:schemeClr>
                </a:solidFill>
              </a:rPr>
              <a:t>ج-التعلم المبرمج</a:t>
            </a:r>
            <a:endParaRPr lang="en-US" dirty="0">
              <a:solidFill>
                <a:schemeClr val="accent2">
                  <a:lumMod val="60000"/>
                  <a:lumOff val="40000"/>
                </a:schemeClr>
              </a:solidFill>
            </a:endParaRPr>
          </a:p>
          <a:p>
            <a:pPr algn="r" rtl="1"/>
            <a:r>
              <a:rPr lang="ar-IQ" dirty="0"/>
              <a:t>سواء اكان الوسيط كتابا ام حاسبا ام شبكة الانترنت ،فان التعلم المبرمج هو طريقة تعلم ذاتية  تتم خطوه بخطوة، وتتكون من ثلاثة اجزاء هي:</a:t>
            </a:r>
            <a:endParaRPr lang="en-US" dirty="0"/>
          </a:p>
          <a:p>
            <a:pPr algn="r" rtl="1"/>
            <a:r>
              <a:rPr lang="ar-IQ" dirty="0"/>
              <a:t>1-تقديم الاسئلة والحقائق او المشكلات الى المتعلم </a:t>
            </a:r>
            <a:endParaRPr lang="en-US" dirty="0"/>
          </a:p>
          <a:p>
            <a:pPr algn="r" rtl="1"/>
            <a:r>
              <a:rPr lang="ar-IQ" dirty="0"/>
              <a:t>2-اعطاء الفرصة للمتعلم للاجابة لذلك</a:t>
            </a:r>
            <a:endParaRPr lang="en-US" dirty="0"/>
          </a:p>
          <a:p>
            <a:pPr algn="r" rtl="1"/>
            <a:r>
              <a:rPr lang="ar-IQ" dirty="0"/>
              <a:t>3-اعطاء الاجابات الصحيحة وبيان دقتها من خلال المعلومات المرتدة او( العكسية)</a:t>
            </a:r>
            <a:endParaRPr lang="en-US" dirty="0"/>
          </a:p>
        </p:txBody>
      </p:sp>
    </p:spTree>
    <p:extLst>
      <p:ext uri="{BB962C8B-B14F-4D97-AF65-F5344CB8AC3E}">
        <p14:creationId xmlns:p14="http://schemas.microsoft.com/office/powerpoint/2010/main" val="3930680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8610600" cy="6705600"/>
          </a:xfrm>
        </p:spPr>
        <p:txBody>
          <a:bodyPr>
            <a:normAutofit fontScale="62500" lnSpcReduction="20000"/>
          </a:bodyPr>
          <a:lstStyle/>
          <a:p>
            <a:pPr marL="36576" indent="0" algn="r" rtl="1">
              <a:buNone/>
            </a:pPr>
            <a:r>
              <a:rPr lang="ar-IQ" b="1" dirty="0">
                <a:solidFill>
                  <a:schemeClr val="accent2">
                    <a:lumMod val="60000"/>
                    <a:lumOff val="40000"/>
                  </a:schemeClr>
                </a:solidFill>
              </a:rPr>
              <a:t>د-نمذجة السلوك</a:t>
            </a:r>
            <a:r>
              <a:rPr lang="ar-IQ" b="1" u="sng" dirty="0">
                <a:solidFill>
                  <a:schemeClr val="accent2">
                    <a:lumMod val="60000"/>
                    <a:lumOff val="40000"/>
                  </a:schemeClr>
                </a:solidFill>
              </a:rPr>
              <a:t>:</a:t>
            </a:r>
            <a:endParaRPr lang="en-US" dirty="0">
              <a:solidFill>
                <a:schemeClr val="accent2">
                  <a:lumMod val="60000"/>
                  <a:lumOff val="40000"/>
                </a:schemeClr>
              </a:solidFill>
            </a:endParaRPr>
          </a:p>
          <a:p>
            <a:pPr algn="r" rtl="1"/>
            <a:r>
              <a:rPr lang="ar-IQ" dirty="0"/>
              <a:t>تنطوي نمذجة السلوك </a:t>
            </a:r>
            <a:r>
              <a:rPr lang="ar-IQ" dirty="0" smtClean="0"/>
              <a:t>على</a:t>
            </a:r>
            <a:endParaRPr lang="en-US" dirty="0"/>
          </a:p>
          <a:p>
            <a:pPr algn="r" rtl="1"/>
            <a:r>
              <a:rPr lang="ar-IQ" dirty="0"/>
              <a:t>1-بيان الاسلوب الصحيح امام المتدربين لاداء عمل معين</a:t>
            </a:r>
            <a:endParaRPr lang="en-US" dirty="0"/>
          </a:p>
          <a:p>
            <a:pPr algn="r" rtl="1"/>
            <a:r>
              <a:rPr lang="ar-IQ" dirty="0"/>
              <a:t>2-اتاحة الفرصة امام المتدربين لممارسة الاسلوب السليم في اداء معين</a:t>
            </a:r>
            <a:endParaRPr lang="en-US" dirty="0"/>
          </a:p>
          <a:p>
            <a:pPr algn="r" rtl="1"/>
            <a:r>
              <a:rPr lang="ar-IQ" dirty="0"/>
              <a:t>3-توفير المعلومات المرتدة على مستوى اداء كل متدرب</a:t>
            </a:r>
            <a:endParaRPr lang="en-US" dirty="0"/>
          </a:p>
          <a:p>
            <a:pPr algn="r" rtl="1"/>
            <a:r>
              <a:rPr lang="ar-IQ" dirty="0"/>
              <a:t> ويعد تدريب نمذجة السلوك احد اكثر وسائل التدريب التداخلية استخداما والتي تحظى بتقدير سيكولوجي عال من قبل المتخصصين .وتمر نمذجة السلوك بالمراحل التالية </a:t>
            </a:r>
            <a:endParaRPr lang="en-US" dirty="0"/>
          </a:p>
          <a:p>
            <a:pPr algn="r" rtl="1"/>
            <a:r>
              <a:rPr lang="ar-IQ" dirty="0">
                <a:solidFill>
                  <a:srgbClr val="00B050"/>
                </a:solidFill>
              </a:rPr>
              <a:t>1-</a:t>
            </a:r>
            <a:r>
              <a:rPr lang="ar-IQ" b="1" dirty="0">
                <a:solidFill>
                  <a:srgbClr val="00B050"/>
                </a:solidFill>
              </a:rPr>
              <a:t>النمذجة</a:t>
            </a:r>
            <a:r>
              <a:rPr lang="ar-IQ" b="1" dirty="0"/>
              <a:t>:</a:t>
            </a:r>
            <a:r>
              <a:rPr lang="ar-IQ" dirty="0"/>
              <a:t>حيث يشاهد المتدربون عبر البث الحي او الفيديو امثلة التي تظهر السلوك النموذجي الفعال عند التعرض لمشكلة او موقف ما ربما يظهر الفيديو يقوم بضبط سلوك احد المرؤوسين بفعالية اذا ماكان هدف البرنامج التدريبي هو تعلم او تدريس كيفية ضبط السلوك عند المرؤوسين</a:t>
            </a:r>
            <a:endParaRPr lang="en-US" dirty="0"/>
          </a:p>
          <a:p>
            <a:pPr algn="r" rtl="1"/>
            <a:r>
              <a:rPr lang="ar-IQ" dirty="0">
                <a:solidFill>
                  <a:srgbClr val="00B050"/>
                </a:solidFill>
              </a:rPr>
              <a:t>2-</a:t>
            </a:r>
            <a:r>
              <a:rPr lang="ar-IQ" b="1" dirty="0">
                <a:solidFill>
                  <a:srgbClr val="00B050"/>
                </a:solidFill>
              </a:rPr>
              <a:t>تمثيل الدور</a:t>
            </a:r>
            <a:r>
              <a:rPr lang="ar-IQ" dirty="0"/>
              <a:t>:هذه المرحلة يمنح المتدربون ادوارا لكي يؤدوها في موقف محاكاة او مشابه </a:t>
            </a:r>
            <a:endParaRPr lang="en-US" dirty="0"/>
          </a:p>
          <a:p>
            <a:pPr algn="r" rtl="1"/>
            <a:r>
              <a:rPr lang="ar-IQ" dirty="0"/>
              <a:t>وهنا يمارس ويتدرب المتدربون على السلوكيات الفعالة التي تم عرضها من خلال النماذج</a:t>
            </a:r>
            <a:endParaRPr lang="en-US" dirty="0"/>
          </a:p>
          <a:p>
            <a:pPr algn="r" rtl="1"/>
            <a:r>
              <a:rPr lang="ar-IQ" dirty="0">
                <a:solidFill>
                  <a:srgbClr val="00B050"/>
                </a:solidFill>
              </a:rPr>
              <a:t>3</a:t>
            </a:r>
            <a:r>
              <a:rPr lang="ar-IQ" b="1" dirty="0">
                <a:solidFill>
                  <a:srgbClr val="00B050"/>
                </a:solidFill>
              </a:rPr>
              <a:t>- تقديم التعزيز الاجتماعي:</a:t>
            </a:r>
            <a:r>
              <a:rPr lang="ar-IQ" b="1" u="sng" dirty="0"/>
              <a:t>  </a:t>
            </a:r>
            <a:r>
              <a:rPr lang="ar-IQ" dirty="0"/>
              <a:t>ويمكن ان يقدم المدرب ذلك التعزيز من خلال الثناء او التغذية المرتدة البناء اعتمادا على اداء المتدرب في موقف تمثيل الادوار</a:t>
            </a:r>
            <a:endParaRPr lang="en-US" dirty="0"/>
          </a:p>
          <a:p>
            <a:pPr algn="r" rtl="1"/>
            <a:r>
              <a:rPr lang="ar-IQ" dirty="0">
                <a:solidFill>
                  <a:srgbClr val="00B050"/>
                </a:solidFill>
              </a:rPr>
              <a:t>4-</a:t>
            </a:r>
            <a:r>
              <a:rPr lang="ar-IQ" b="1" dirty="0">
                <a:solidFill>
                  <a:srgbClr val="00B050"/>
                </a:solidFill>
              </a:rPr>
              <a:t>نقل ماتعلمه المتدرب الى بيئة العمل:</a:t>
            </a:r>
            <a:r>
              <a:rPr lang="ar-IQ" dirty="0"/>
              <a:t>في النهاية يتم تشجيع المتدربين على تطبيق ما تعلموه من مهارات جديدة عندما يعودون </a:t>
            </a:r>
            <a:r>
              <a:rPr lang="ar-IQ" dirty="0" smtClean="0"/>
              <a:t>لاعمالهم</a:t>
            </a:r>
            <a:r>
              <a:rPr lang="ar-IQ" b="1" dirty="0"/>
              <a:t> </a:t>
            </a:r>
            <a:endParaRPr lang="ar-IQ" dirty="0"/>
          </a:p>
          <a:p>
            <a:pPr algn="r" rtl="1"/>
            <a:r>
              <a:rPr lang="ar-IQ" b="1" dirty="0" smtClean="0">
                <a:solidFill>
                  <a:srgbClr val="00B050"/>
                </a:solidFill>
              </a:rPr>
              <a:t>ه-التدريب </a:t>
            </a:r>
            <a:r>
              <a:rPr lang="ar-IQ" b="1" dirty="0">
                <a:solidFill>
                  <a:srgbClr val="00B050"/>
                </a:solidFill>
              </a:rPr>
              <a:t>باستخدام التقنيات السمعية والبصرية</a:t>
            </a:r>
            <a:r>
              <a:rPr lang="ar-IQ" b="1" dirty="0" smtClean="0">
                <a:solidFill>
                  <a:srgbClr val="00B050"/>
                </a:solidFill>
              </a:rPr>
              <a:t>:</a:t>
            </a:r>
            <a:r>
              <a:rPr lang="ar-IQ" dirty="0" smtClean="0"/>
              <a:t> </a:t>
            </a:r>
            <a:r>
              <a:rPr lang="ar-IQ" dirty="0"/>
              <a:t>ومؤتمرات الفيديو  والشرائط السمعية والبصرية ،</a:t>
            </a:r>
            <a:r>
              <a:rPr lang="en-US" dirty="0"/>
              <a:t>Power points ,DVDs</a:t>
            </a:r>
            <a:r>
              <a:rPr lang="ar-IQ" dirty="0"/>
              <a:t>  وتشمل </a:t>
            </a:r>
            <a:r>
              <a:rPr lang="ar-IQ" dirty="0" smtClean="0"/>
              <a:t>الافلام</a:t>
            </a:r>
            <a:r>
              <a:rPr lang="ar-IQ" dirty="0"/>
              <a:t> </a:t>
            </a:r>
            <a:r>
              <a:rPr lang="ar-IQ" dirty="0" smtClean="0"/>
              <a:t>وهي </a:t>
            </a:r>
            <a:r>
              <a:rPr lang="ar-IQ" dirty="0"/>
              <a:t>مستعملة على نطاق واسع وذات فعالية كبيرة ولقد قامت شركة(فورد موتور)باستخدام افلام الفيديو في عمليات التدريب لمندوبي خدمة العملاء لمحاكاة المشكلات وردود الافعال تجاه شكاوي العملاء</a:t>
            </a:r>
            <a:r>
              <a:rPr lang="ar-IQ" dirty="0" smtClean="0"/>
              <a:t>.</a:t>
            </a:r>
            <a:endParaRPr lang="en-US" dirty="0"/>
          </a:p>
        </p:txBody>
      </p:sp>
    </p:spTree>
    <p:extLst>
      <p:ext uri="{BB962C8B-B14F-4D97-AF65-F5344CB8AC3E}">
        <p14:creationId xmlns:p14="http://schemas.microsoft.com/office/powerpoint/2010/main" val="2121985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382000" cy="6477000"/>
          </a:xfrm>
        </p:spPr>
        <p:txBody>
          <a:bodyPr>
            <a:normAutofit fontScale="77500" lnSpcReduction="20000"/>
          </a:bodyPr>
          <a:lstStyle/>
          <a:p>
            <a:pPr marL="36576" indent="0" algn="r" rtl="1">
              <a:buNone/>
            </a:pPr>
            <a:r>
              <a:rPr lang="ar-IQ" b="1" dirty="0">
                <a:solidFill>
                  <a:schemeClr val="accent2">
                    <a:lumMod val="60000"/>
                    <a:lumOff val="40000"/>
                  </a:schemeClr>
                </a:solidFill>
              </a:rPr>
              <a:t>و-مؤتمرات الفيديو </a:t>
            </a:r>
            <a:endParaRPr lang="en-US" dirty="0">
              <a:solidFill>
                <a:schemeClr val="accent2">
                  <a:lumMod val="60000"/>
                  <a:lumOff val="40000"/>
                </a:schemeClr>
              </a:solidFill>
            </a:endParaRPr>
          </a:p>
          <a:p>
            <a:pPr algn="r" rtl="1"/>
            <a:r>
              <a:rPr lang="ar-IQ" dirty="0"/>
              <a:t>تتيح مؤتمرات الفيديو للافراد في مكان ما الاتصال مباشرة باستخدام تقنية سمعية وبصرية بافراد في مدينة او دولة اخرى او مجموعات في مدن متعددة .وقد يتضمن ذلك ببساطة استخدام كاميرات فيديو متصلة بالحاسبات الشخصية ومتدربين عديدين في اماكن بعيدة او اثنى عشر متعلما اواكثر يتلقون درسا في قاعة محاضرات باستخدام مؤتمرات الفيديو .كما تسمح انظمة مقدمة مثل </a:t>
            </a:r>
            <a:r>
              <a:rPr lang="ar-IQ" dirty="0" smtClean="0"/>
              <a:t>بالتفاعل </a:t>
            </a:r>
            <a:r>
              <a:rPr lang="ar-IQ" dirty="0"/>
              <a:t>المتبادل بين المستمعين.</a:t>
            </a:r>
            <a:r>
              <a:rPr lang="en-US" dirty="0"/>
              <a:t>keypad</a:t>
            </a:r>
          </a:p>
          <a:p>
            <a:pPr marL="36576" indent="0" algn="r" rtl="1">
              <a:buNone/>
            </a:pPr>
            <a:endParaRPr lang="ar-IQ" b="1" dirty="0" smtClean="0">
              <a:solidFill>
                <a:schemeClr val="accent2">
                  <a:lumMod val="60000"/>
                  <a:lumOff val="40000"/>
                </a:schemeClr>
              </a:solidFill>
            </a:endParaRPr>
          </a:p>
          <a:p>
            <a:pPr marL="36576" indent="0" algn="r" rtl="1">
              <a:buNone/>
            </a:pPr>
            <a:r>
              <a:rPr lang="ar-IQ" b="1" dirty="0" smtClean="0">
                <a:solidFill>
                  <a:schemeClr val="accent2">
                    <a:lumMod val="60000"/>
                    <a:lumOff val="40000"/>
                  </a:schemeClr>
                </a:solidFill>
              </a:rPr>
              <a:t>ز-التدريب </a:t>
            </a:r>
            <a:r>
              <a:rPr lang="ar-IQ" b="1" dirty="0">
                <a:solidFill>
                  <a:schemeClr val="accent2">
                    <a:lumMod val="60000"/>
                    <a:lumOff val="40000"/>
                  </a:schemeClr>
                </a:solidFill>
              </a:rPr>
              <a:t>من خلال المحاكاة </a:t>
            </a:r>
            <a:r>
              <a:rPr lang="ar-IQ" dirty="0">
                <a:solidFill>
                  <a:schemeClr val="accent2">
                    <a:lumMod val="60000"/>
                    <a:lumOff val="40000"/>
                  </a:schemeClr>
                </a:solidFill>
              </a:rPr>
              <a:t>:</a:t>
            </a:r>
            <a:endParaRPr lang="en-US" dirty="0">
              <a:solidFill>
                <a:schemeClr val="accent2">
                  <a:lumMod val="60000"/>
                  <a:lumOff val="40000"/>
                </a:schemeClr>
              </a:solidFill>
            </a:endParaRPr>
          </a:p>
          <a:p>
            <a:pPr algn="r" rtl="1"/>
            <a:r>
              <a:rPr lang="ar-IQ" dirty="0"/>
              <a:t>يعتبر التدريب من خلال المحاكاة ضروريا عندما يكون تدريب العاملين اثناء الوظيفة مكلفا او يمثل خطورة عليهم .فادخال عمال التجميع الجددمباشرة على خطوط الانتاج قد يؤدي الى تعطيل او ابطاء الانتاج ،وعلى سبيل المثال عندما يكون عامل الامان لة اعتباراته –كما في حالة الطيارين فان التدريب من خلال المحاكاة ربما يكون البديل الوحيد العملي. ويستخدم طلبة الطب في جامعة ستانفورد في قاعة التدريب الواقع الافتراضي ،التدريب من خلال المحاكاة بالرغم من ان التدريب يتم ايضا خارج نطاق الوظيفة (غالبا مايتم ذلك في قاعة مستقلة ولكن يتم خلق او محاكاة الظروف التي سوف يعمل في ظلها الفرد)</a:t>
            </a:r>
            <a:endParaRPr lang="en-US" dirty="0"/>
          </a:p>
          <a:p>
            <a:pPr algn="r" rtl="1"/>
            <a:endParaRPr lang="en-US" dirty="0"/>
          </a:p>
        </p:txBody>
      </p:sp>
    </p:spTree>
    <p:extLst>
      <p:ext uri="{BB962C8B-B14F-4D97-AF65-F5344CB8AC3E}">
        <p14:creationId xmlns:p14="http://schemas.microsoft.com/office/powerpoint/2010/main" val="914798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382000" cy="6477000"/>
          </a:xfrm>
        </p:spPr>
        <p:txBody>
          <a:bodyPr>
            <a:normAutofit fontScale="77500" lnSpcReduction="20000"/>
          </a:bodyPr>
          <a:lstStyle/>
          <a:p>
            <a:pPr marL="36576" indent="0" algn="r" rtl="1">
              <a:buNone/>
            </a:pPr>
            <a:r>
              <a:rPr lang="ar-IQ" b="1" dirty="0">
                <a:solidFill>
                  <a:schemeClr val="accent2">
                    <a:lumMod val="60000"/>
                    <a:lumOff val="40000"/>
                  </a:schemeClr>
                </a:solidFill>
              </a:rPr>
              <a:t>ح-تقنيات التدريب مدى الحياة ومعرفة القراءة والكتابة:</a:t>
            </a:r>
            <a:endParaRPr lang="en-US" dirty="0">
              <a:solidFill>
                <a:schemeClr val="accent2">
                  <a:lumMod val="60000"/>
                  <a:lumOff val="40000"/>
                </a:schemeClr>
              </a:solidFill>
            </a:endParaRPr>
          </a:p>
          <a:p>
            <a:pPr algn="r" rtl="1"/>
            <a:r>
              <a:rPr lang="ar-IQ" dirty="0"/>
              <a:t>تعتبر الامية الوظيفة العجز عن التعامل مع مهام القراءة والكتابة والمسائل الحسابية الاساسية مشكلة خطيرة في العمل.ووفقا لاحد تقديرات فان نحو39مليون فرد  في الولايات المتحدة يعانون من اعاقة تعلم القراءة والكتابة والقيام بعمليات الحسابية مسالة تحد كبيرة ,لذلك ينبغي ان يكون المديرون والمدربون</a:t>
            </a:r>
            <a:endParaRPr lang="en-US" dirty="0"/>
          </a:p>
          <a:p>
            <a:pPr algn="r" rtl="1"/>
            <a:r>
              <a:rPr lang="ar-IQ" dirty="0"/>
              <a:t>على الاستعداد لاعداد وتهيئة هؤلاء الافراد على سبيل المثال ,مع برامج تدريبية اعدادية اضافية او من خلال استخدام وسائل تدريبية مختلفة </a:t>
            </a:r>
            <a:endParaRPr lang="ar-IQ" dirty="0" smtClean="0"/>
          </a:p>
          <a:p>
            <a:pPr marL="36576" indent="0" algn="r" rtl="1">
              <a:buNone/>
            </a:pPr>
            <a:endParaRPr lang="en-US" dirty="0"/>
          </a:p>
          <a:p>
            <a:pPr algn="r" rtl="1"/>
            <a:r>
              <a:rPr lang="ar-IQ" dirty="0"/>
              <a:t>ولقد تعامل اصحاب الاعمال مع هذه المشكلة بطريقتين</a:t>
            </a:r>
            <a:endParaRPr lang="en-US" dirty="0"/>
          </a:p>
          <a:p>
            <a:pPr algn="r" rtl="1"/>
            <a:r>
              <a:rPr lang="ar-IQ" dirty="0"/>
              <a:t> </a:t>
            </a:r>
            <a:r>
              <a:rPr lang="ar-IQ" dirty="0">
                <a:solidFill>
                  <a:srgbClr val="00B050"/>
                </a:solidFill>
              </a:rPr>
              <a:t>ا</a:t>
            </a:r>
            <a:r>
              <a:rPr lang="ar-IQ" b="1" dirty="0">
                <a:solidFill>
                  <a:srgbClr val="00B050"/>
                </a:solidFill>
              </a:rPr>
              <a:t>ولا</a:t>
            </a:r>
            <a:r>
              <a:rPr lang="ar-IQ" dirty="0"/>
              <a:t>:القيام باختيار مدى توافر المهارات الاساسية للمرشحين للوظيفة.</a:t>
            </a:r>
            <a:endParaRPr lang="en-US" dirty="0"/>
          </a:p>
          <a:p>
            <a:pPr algn="r" rtl="1"/>
            <a:r>
              <a:rPr lang="ar-IQ" dirty="0"/>
              <a:t> </a:t>
            </a:r>
            <a:r>
              <a:rPr lang="ar-IQ" b="1" dirty="0">
                <a:solidFill>
                  <a:srgbClr val="00B050"/>
                </a:solidFill>
              </a:rPr>
              <a:t>ثانيا</a:t>
            </a:r>
            <a:r>
              <a:rPr lang="ar-IQ" b="1" dirty="0"/>
              <a:t>:</a:t>
            </a:r>
            <a:r>
              <a:rPr lang="ar-IQ" dirty="0"/>
              <a:t>اعداد ووضع برامج محو امية وتعليم المهارات الاساسية. وقد يكون الموظفون ذوو المهارات الضعيفة في القراءة والكتابة او المسائل الحسابية غير ميالين للاعتراف بتلك المشكلة لذلك ينبغي على المشرفين مراقبة الموظفين الذين يتجنبون اداء وظيفة معينة او لايتبعون توجيهات او تعليمات مكتوبة او لايتلقون رسائل هاتفية مكتوبة او انهم يصطحبون بعض الاستمارات للمنزل لاكمالها او الذين يكررون نفس الاخطاء.</a:t>
            </a:r>
            <a:endParaRPr lang="en-US" dirty="0"/>
          </a:p>
          <a:p>
            <a:pPr algn="r" rtl="1"/>
            <a:endParaRPr lang="en-US" dirty="0"/>
          </a:p>
        </p:txBody>
      </p:sp>
    </p:spTree>
    <p:extLst>
      <p:ext uri="{BB962C8B-B14F-4D97-AF65-F5344CB8AC3E}">
        <p14:creationId xmlns:p14="http://schemas.microsoft.com/office/powerpoint/2010/main" val="3175516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144000" cy="6553200"/>
          </a:xfrm>
        </p:spPr>
        <p:txBody>
          <a:bodyPr>
            <a:noAutofit/>
          </a:bodyPr>
          <a:lstStyle/>
          <a:p>
            <a:pPr marL="36576" indent="0" algn="r" rtl="1">
              <a:buNone/>
            </a:pPr>
            <a:r>
              <a:rPr lang="ar-IQ" sz="2200" b="1" dirty="0">
                <a:solidFill>
                  <a:schemeClr val="accent2">
                    <a:lumMod val="60000"/>
                    <a:lumOff val="40000"/>
                  </a:schemeClr>
                </a:solidFill>
              </a:rPr>
              <a:t>ط-التدريب المعتمد على الانترنت:</a:t>
            </a:r>
            <a:endParaRPr lang="en-US" sz="2200" dirty="0">
              <a:solidFill>
                <a:schemeClr val="accent2">
                  <a:lumMod val="60000"/>
                  <a:lumOff val="40000"/>
                </a:schemeClr>
              </a:solidFill>
            </a:endParaRPr>
          </a:p>
          <a:p>
            <a:pPr algn="r" rtl="1"/>
            <a:r>
              <a:rPr lang="ar-IQ" sz="2200" dirty="0"/>
              <a:t>هناك استخدام كثيف من قبل اصحاب الاعمال للتدريب الذي يعتمد على استخدام الانترنت. فان الكثير من الشركات تترك ا لفرصة  لموظفيها لكي يحصلوا على دورات تدريبية عبر الانترنت والتي يتم توفيرها من قبل بعض الجهات المتخصصة </a:t>
            </a:r>
            <a:r>
              <a:rPr lang="ar-IQ" sz="2200" dirty="0" smtClean="0"/>
              <a:t>مثل </a:t>
            </a:r>
            <a:r>
              <a:rPr lang="en-US" sz="2200" dirty="0" smtClean="0"/>
              <a:t>(</a:t>
            </a:r>
            <a:r>
              <a:rPr lang="en-US" sz="2200" u="sng" dirty="0" smtClean="0">
                <a:hlinkClick r:id="rId2"/>
              </a:rPr>
              <a:t>www.dominknow.com</a:t>
            </a:r>
            <a:r>
              <a:rPr lang="en-US" sz="2200" dirty="0" smtClean="0"/>
              <a:t>)</a:t>
            </a:r>
            <a:r>
              <a:rPr lang="ar-IQ" sz="2200" dirty="0" smtClean="0"/>
              <a:t> بينما </a:t>
            </a:r>
            <a:r>
              <a:rPr lang="ar-IQ" sz="2200" dirty="0"/>
              <a:t>يستخدم اخرون شبكاتها الداخلية الخاصة لتسيير عملية </a:t>
            </a:r>
            <a:r>
              <a:rPr lang="ar-IQ" sz="2200" dirty="0" smtClean="0"/>
              <a:t>التدريبالمعتمد </a:t>
            </a:r>
            <a:r>
              <a:rPr lang="ar-IQ" sz="2200" dirty="0"/>
              <a:t>على الحاسب الالي.وفي الوقت الحاظر هناك منتجات متنوعة مثل (السبورة وويبكت) تدعم مساعي او محاولات عملية التعلم الالكتروني فمثلا يقوم( ويبكت) بعملية لتقديم محتوى لبرنامج تدريبي عبر شرائح البوربوينت يمكن المتعلمين والمرشدين من التفاعل مباشرة وليش بالضرورة في نفس الوقت عبر غرفة الدردشة الالكترونية  وكذلك تجميعها  وتصنيفها وتصحيحها .وفي ظل </a:t>
            </a:r>
            <a:r>
              <a:rPr lang="ar-IQ" sz="2200" dirty="0" smtClean="0"/>
              <a:t>استخدام </a:t>
            </a:r>
            <a:r>
              <a:rPr lang="ar-IQ" sz="2200" dirty="0"/>
              <a:t>التعلم القائم على الانترنت اصبح الكثير من الطلاب على دراية </a:t>
            </a:r>
            <a:r>
              <a:rPr lang="ar-IQ" sz="2200" dirty="0" smtClean="0"/>
              <a:t>بمزاياه.</a:t>
            </a:r>
            <a:endParaRPr lang="en-US" sz="2200" dirty="0"/>
          </a:p>
          <a:p>
            <a:pPr algn="r" rtl="1"/>
            <a:r>
              <a:rPr lang="ar-IQ" sz="2200" b="1" dirty="0"/>
              <a:t>على سبيل المثال</a:t>
            </a:r>
            <a:r>
              <a:rPr lang="ar-IQ" sz="2200" dirty="0"/>
              <a:t>  يحصل موظفون خدمة العملاء في( شركة دلتا)  للخطوط الجوية على حوالي %70من عمليات تدريبهم المطلوبة من قبل هيئة( فا)عبر الانترنت ولقد وجت شركة دلتا ضالتها نظرا لانه قبل ظهور التدريب عبر الانترنت  كان يتحتم على الموظفين الانتقال لاحد مراكز التدريب الخمسة ممايترتب عليه تغييبهم عن اعمالهم لمدة يوم واحد على الاقل في </a:t>
            </a:r>
            <a:r>
              <a:rPr lang="ar-IQ" sz="2200" dirty="0" smtClean="0"/>
              <a:t>الاسبوع</a:t>
            </a:r>
            <a:endParaRPr lang="en-US" sz="2200" dirty="0"/>
          </a:p>
        </p:txBody>
      </p:sp>
    </p:spTree>
    <p:extLst>
      <p:ext uri="{BB962C8B-B14F-4D97-AF65-F5344CB8AC3E}">
        <p14:creationId xmlns:p14="http://schemas.microsoft.com/office/powerpoint/2010/main" val="4188320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382000" cy="6477000"/>
          </a:xfrm>
        </p:spPr>
        <p:txBody>
          <a:bodyPr>
            <a:normAutofit fontScale="77500" lnSpcReduction="20000"/>
          </a:bodyPr>
          <a:lstStyle/>
          <a:p>
            <a:pPr marL="36576" indent="0" algn="r" rtl="1">
              <a:buNone/>
            </a:pPr>
            <a:r>
              <a:rPr lang="ar-IQ" b="1" dirty="0">
                <a:solidFill>
                  <a:schemeClr val="accent2">
                    <a:lumMod val="60000"/>
                    <a:lumOff val="40000"/>
                  </a:schemeClr>
                </a:solidFill>
              </a:rPr>
              <a:t>ي-انواع التدريب اثناء العمل: </a:t>
            </a:r>
            <a:endParaRPr lang="ar-IQ" b="1" dirty="0" smtClean="0">
              <a:solidFill>
                <a:schemeClr val="accent2">
                  <a:lumMod val="60000"/>
                  <a:lumOff val="40000"/>
                </a:schemeClr>
              </a:solidFill>
            </a:endParaRPr>
          </a:p>
          <a:p>
            <a:pPr algn="r" rtl="1"/>
            <a:r>
              <a:rPr lang="ar-IQ" b="1" dirty="0" smtClean="0"/>
              <a:t> </a:t>
            </a:r>
            <a:r>
              <a:rPr lang="ar-IQ" dirty="0"/>
              <a:t>ان اشهر انواع التدريب اثناء القيام بالوظيفة مايلي</a:t>
            </a:r>
            <a:endParaRPr lang="en-US" dirty="0"/>
          </a:p>
          <a:p>
            <a:pPr algn="r" rtl="1"/>
            <a:r>
              <a:rPr lang="ar-IQ" dirty="0"/>
              <a:t>1-اسلوب التدريب على يد مدرب خصوصي او اسلوب البديل الجاهز .وهنا يقوم احد العاملين ذوي الخبرة او المشرف على المتدرب بتدريب الموظف.وهذه الطريقه قد تتضمن اكتساب المهارات عن طريق ملاحظة المشرف ان يوضح المشرف او الخبير مبادى التعلم للموظف الجديد خطوة تلو الخطوة .وقد استخدمت شركة(ملابس الرجال)التي تمتلك اكثر 455متجرا تلك الطريقة على نطاق واسع ،فهي لديها عدد قليل من المتدربين الذين يعملون بدوام كامل  فكل مدير مسئول رسميا عن تنمية وتطوير قدرات مرؤؤسية المباشرين</a:t>
            </a:r>
            <a:endParaRPr lang="en-US" dirty="0"/>
          </a:p>
          <a:p>
            <a:pPr algn="r" rtl="1"/>
            <a:r>
              <a:rPr lang="ar-IQ" dirty="0"/>
              <a:t>2-التناوب الوظيفي..وفيه ينتقل الموظف (عادة الموظف الاداري من وظيفة لاخرى على فترات زمنية مخططة ،وهو يعد اسلوبا اخر للتدريب اثناء القيام بالوظيفة.</a:t>
            </a:r>
            <a:endParaRPr lang="en-US" dirty="0"/>
          </a:p>
          <a:p>
            <a:pPr algn="r" rtl="1"/>
            <a:r>
              <a:rPr lang="ar-IQ" dirty="0"/>
              <a:t>وقد تقدم اداء شركة (جفرسي لميلت)وتحسن من خلال تلك العملية حتى اصبحت الرئيس التنفيذي الجديد لشركة جنرال اليكتريك كما ان مهام وواجبات محددة ممائلة تعطي موظفي المستوى الاول الخبره الاولية في التعامل مع المشكلات الواقعية</a:t>
            </a:r>
            <a:endParaRPr lang="en-US" dirty="0"/>
          </a:p>
          <a:p>
            <a:pPr algn="r" rtl="1"/>
            <a:endParaRPr lang="en-US" dirty="0"/>
          </a:p>
        </p:txBody>
      </p:sp>
    </p:spTree>
    <p:extLst>
      <p:ext uri="{BB962C8B-B14F-4D97-AF65-F5344CB8AC3E}">
        <p14:creationId xmlns:p14="http://schemas.microsoft.com/office/powerpoint/2010/main" val="2401811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382000" cy="6477000"/>
          </a:xfrm>
        </p:spPr>
        <p:txBody>
          <a:bodyPr/>
          <a:lstStyle/>
          <a:p>
            <a:pPr marL="36576" indent="0" algn="r" rtl="1">
              <a:buNone/>
            </a:pPr>
            <a:r>
              <a:rPr lang="ar-IQ" b="1" dirty="0">
                <a:solidFill>
                  <a:schemeClr val="accent2">
                    <a:lumMod val="60000"/>
                    <a:lumOff val="40000"/>
                  </a:schemeClr>
                </a:solidFill>
              </a:rPr>
              <a:t>ك-التدريب المهني او التدريب بالورش</a:t>
            </a:r>
            <a:r>
              <a:rPr lang="ar-IQ" b="1" u="sng" dirty="0">
                <a:solidFill>
                  <a:schemeClr val="accent2">
                    <a:lumMod val="60000"/>
                    <a:lumOff val="40000"/>
                  </a:schemeClr>
                </a:solidFill>
              </a:rPr>
              <a:t>:</a:t>
            </a:r>
            <a:endParaRPr lang="en-US" dirty="0">
              <a:solidFill>
                <a:schemeClr val="accent2">
                  <a:lumMod val="60000"/>
                  <a:lumOff val="40000"/>
                </a:schemeClr>
              </a:solidFill>
            </a:endParaRPr>
          </a:p>
          <a:p>
            <a:pPr algn="r" rtl="1"/>
            <a:r>
              <a:rPr lang="ar-IQ" dirty="0"/>
              <a:t>لقد بدا برامج التدريب المهني منذ العصور الوسطى وهذا النوع من التدريب ماهو الاعملية من خلالها يصبح الافراد عمالا مهرة ،عادة مايتم ذلك من خلال المزيج مابين التعلم الرسمي والتدريب اثناء العمل لمدة طويلة .فحينما اكتشف مصنع الصلب ان العديد من الموظفين سيتم استئجارهم من خلال فترة من 5-10سنوات قررت الشركة احياء برنامج التدريب بالورش  حيث تتم تصفية المتقدمين للوظائف ثم يقضي الاختيار للعمل 32شهرا في برنامج تدريبي داخلي يركز على اسلوب التدريب بالورش ومن خلاله يتم تعلم مهن متنوعة تحت وصاية موظفين ذوي خبرة </a:t>
            </a:r>
            <a:endParaRPr lang="en-US" dirty="0"/>
          </a:p>
          <a:p>
            <a:pPr algn="r" rtl="1"/>
            <a:endParaRPr lang="en-US" dirty="0"/>
          </a:p>
        </p:txBody>
      </p:sp>
    </p:spTree>
    <p:extLst>
      <p:ext uri="{BB962C8B-B14F-4D97-AF65-F5344CB8AC3E}">
        <p14:creationId xmlns:p14="http://schemas.microsoft.com/office/powerpoint/2010/main" val="2981296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162800" cy="5592763"/>
          </a:xfrm>
        </p:spPr>
        <p:txBody>
          <a:bodyPr>
            <a:normAutofit/>
          </a:bodyPr>
          <a:lstStyle/>
          <a:p>
            <a:pPr marL="36576" indent="0" algn="r" rtl="1">
              <a:buNone/>
            </a:pPr>
            <a:r>
              <a:rPr lang="ar-IQ" b="1" dirty="0">
                <a:solidFill>
                  <a:srgbClr val="FF0000"/>
                </a:solidFill>
              </a:rPr>
              <a:t>مرحله تنفيذ التدريب </a:t>
            </a:r>
            <a:endParaRPr lang="en-US" dirty="0">
              <a:solidFill>
                <a:srgbClr val="FF0000"/>
              </a:solidFill>
            </a:endParaRPr>
          </a:p>
          <a:p>
            <a:pPr algn="r" rtl="1"/>
            <a:r>
              <a:rPr lang="ar-IQ" dirty="0"/>
              <a:t>1-تصميم البرنامج التدريبي </a:t>
            </a:r>
            <a:endParaRPr lang="en-US" dirty="0"/>
          </a:p>
          <a:p>
            <a:pPr algn="r" rtl="1"/>
            <a:r>
              <a:rPr lang="ar-IQ" dirty="0"/>
              <a:t>2-اداره البرنامج التدريبي </a:t>
            </a:r>
            <a:endParaRPr lang="en-US" dirty="0"/>
          </a:p>
          <a:p>
            <a:pPr algn="r" rtl="1"/>
            <a:r>
              <a:rPr lang="ar-IQ" dirty="0"/>
              <a:t>3-تحديد الطرق المستخدمة في التدريب </a:t>
            </a:r>
            <a:endParaRPr lang="en-US"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6248400"/>
          </a:xfrm>
        </p:spPr>
        <p:txBody>
          <a:bodyPr>
            <a:noAutofit/>
          </a:bodyPr>
          <a:lstStyle/>
          <a:p>
            <a:pPr marL="36576" indent="0" algn="r" rtl="1">
              <a:buNone/>
            </a:pPr>
            <a:r>
              <a:rPr lang="ar-IQ" sz="2500" b="1" dirty="0">
                <a:solidFill>
                  <a:srgbClr val="FF0000"/>
                </a:solidFill>
              </a:rPr>
              <a:t>1-تصميم البرنامج التدريبي</a:t>
            </a:r>
            <a:endParaRPr lang="en-US" sz="2500" dirty="0">
              <a:solidFill>
                <a:srgbClr val="FF0000"/>
              </a:solidFill>
            </a:endParaRPr>
          </a:p>
          <a:p>
            <a:pPr algn="r" rtl="1"/>
            <a:r>
              <a:rPr lang="ar-IQ" sz="2500" dirty="0"/>
              <a:t>يتزود المدير مع برنامج تحليل الاحتياجات ، بالتصميم التالي لبرنامج التدريب. (التصميم) يعني التخطيط لبرنامج التدريب الشامل بما في ذلك أهداف التدريب وأساليب التسليم وتقييم البرنامج. تتضمن الخطوات الفرعية تحديد أهداف لكل شكل من أشكال إنشاء مخطط تفصيلي للتدريب (كل برامج التدريب من البداية إلى النهاية) ، واختيار طريقة توصيل البرنامج (مثل المحاضرات أو الويب) والتحقق من التصميم العام للبرنامج مع الإدارة. يشمل التصميم الشمولي ملخصات لكيفية تخطيطك لبيئة تدريبية تحفز المتدربين على التعلم ونقل ما يتعلمونه</a:t>
            </a:r>
            <a:r>
              <a:rPr lang="ar-IQ" sz="2500" b="1" u="sng" dirty="0"/>
              <a:t> </a:t>
            </a:r>
            <a:r>
              <a:rPr lang="ar-IQ" sz="2500" dirty="0"/>
              <a:t>إلى الوظيفة. كما أن المدير يقوم بمراجعة محتوى برنامج التدريب المحتملين (بما في ذلك تمارين والأنشطة)</a:t>
            </a:r>
            <a:r>
              <a:rPr lang="ar-IQ" sz="2500" b="1" dirty="0"/>
              <a:t> </a:t>
            </a:r>
            <a:r>
              <a:rPr lang="ar-IQ" sz="2500" dirty="0"/>
              <a:t>وتكوين ميزانية لبرنامج التدريب.ما اذا  البرنامج استخدامه التكنولوجيا ، ويجب أن يضمن المدير مراجعة للتقنية بشكل أدق.</a:t>
            </a:r>
            <a:endParaRPr lang="en-US" sz="2500" dirty="0"/>
          </a:p>
          <a:p>
            <a:pPr algn="r" rtl="1"/>
            <a:endParaRPr lang="en-US" sz="2500" dirty="0"/>
          </a:p>
        </p:txBody>
      </p:sp>
    </p:spTree>
    <p:extLst>
      <p:ext uri="{BB962C8B-B14F-4D97-AF65-F5344CB8AC3E}">
        <p14:creationId xmlns:p14="http://schemas.microsoft.com/office/powerpoint/2010/main" val="385287374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8991600" cy="6858000"/>
          </a:xfrm>
        </p:spPr>
        <p:txBody>
          <a:bodyPr>
            <a:noAutofit/>
          </a:bodyPr>
          <a:lstStyle/>
          <a:p>
            <a:pPr algn="r" rtl="1"/>
            <a:r>
              <a:rPr lang="ar-IQ" sz="2800" b="1" dirty="0">
                <a:solidFill>
                  <a:schemeClr val="accent2">
                    <a:lumMod val="60000"/>
                    <a:lumOff val="40000"/>
                  </a:schemeClr>
                </a:solidFill>
              </a:rPr>
              <a:t>متطلبات التصميم التدريبي</a:t>
            </a:r>
            <a:endParaRPr lang="en-US" sz="2800" dirty="0">
              <a:solidFill>
                <a:schemeClr val="accent2">
                  <a:lumMod val="60000"/>
                  <a:lumOff val="40000"/>
                </a:schemeClr>
              </a:solidFill>
            </a:endParaRPr>
          </a:p>
          <a:p>
            <a:pPr algn="r" rtl="1"/>
            <a:r>
              <a:rPr lang="ar-IQ" sz="2800" b="1" dirty="0">
                <a:solidFill>
                  <a:srgbClr val="00B050"/>
                </a:solidFill>
              </a:rPr>
              <a:t>أ-جعل التعلم ذا مغزى:</a:t>
            </a:r>
            <a:endParaRPr lang="en-US" sz="2800" dirty="0">
              <a:solidFill>
                <a:srgbClr val="00B050"/>
              </a:solidFill>
            </a:endParaRPr>
          </a:p>
          <a:p>
            <a:pPr algn="r" rtl="1"/>
            <a:r>
              <a:rPr lang="ar-IQ" sz="2800" dirty="0"/>
              <a:t>من السهل على المتدرب ان يفهم ويتذكر المادة ذا مغزى وعلى هذا:</a:t>
            </a:r>
            <a:endParaRPr lang="en-US" sz="2800" dirty="0"/>
          </a:p>
          <a:p>
            <a:pPr algn="r" rtl="1"/>
            <a:r>
              <a:rPr lang="ar-IQ" sz="2800" dirty="0"/>
              <a:t>1-عند بداية عملية التدريب ،قم باعطاء المتدرب فكرة سريعة عن المادة التدريبية فمعرفة الصورة الكلية تسهل عملية التعلم</a:t>
            </a:r>
            <a:endParaRPr lang="en-US" sz="2800" dirty="0"/>
          </a:p>
          <a:p>
            <a:pPr algn="r" rtl="1"/>
            <a:r>
              <a:rPr lang="ar-IQ" sz="2800" dirty="0"/>
              <a:t>2-استعمل امثلة عديدة عند تقديم المادة التدريبية </a:t>
            </a:r>
            <a:endParaRPr lang="en-US" sz="2800" dirty="0"/>
          </a:p>
          <a:p>
            <a:pPr algn="r" rtl="1"/>
            <a:r>
              <a:rPr lang="ar-IQ" sz="2800" dirty="0"/>
              <a:t>3-رتب المادة في شكل منطقي واجعلها في وحدا ت تدريبية ذات معنى</a:t>
            </a:r>
            <a:endParaRPr lang="en-US" sz="2800" dirty="0"/>
          </a:p>
          <a:p>
            <a:pPr algn="r" rtl="1"/>
            <a:r>
              <a:rPr lang="ar-IQ" sz="2800" dirty="0"/>
              <a:t>4-استعمل المصطلحات والمفاهيم التي يدركها المتدربون </a:t>
            </a:r>
            <a:endParaRPr lang="en-US" sz="2800" dirty="0"/>
          </a:p>
          <a:p>
            <a:pPr algn="r" rtl="1"/>
            <a:r>
              <a:rPr lang="ar-IQ" sz="2800" dirty="0"/>
              <a:t>5-استعمل وسائل بصرية </a:t>
            </a:r>
            <a:endParaRPr lang="en-US" sz="2800" dirty="0"/>
          </a:p>
          <a:p>
            <a:pPr algn="r" rtl="1"/>
            <a:r>
              <a:rPr lang="ar-IQ" sz="2800" dirty="0"/>
              <a:t>6-خلق حاجة تدريبية مدركة في عقول المتدربين </a:t>
            </a:r>
            <a:endParaRPr lang="en-US" sz="2800" dirty="0"/>
          </a:p>
        </p:txBody>
      </p:sp>
    </p:spTree>
    <p:extLst>
      <p:ext uri="{BB962C8B-B14F-4D97-AF65-F5344CB8AC3E}">
        <p14:creationId xmlns:p14="http://schemas.microsoft.com/office/powerpoint/2010/main" val="401290637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534400" cy="6553200"/>
          </a:xfrm>
        </p:spPr>
        <p:txBody>
          <a:bodyPr>
            <a:noAutofit/>
          </a:bodyPr>
          <a:lstStyle/>
          <a:p>
            <a:pPr algn="r" rtl="1"/>
            <a:r>
              <a:rPr lang="ar-IQ" sz="2700" b="1" dirty="0" smtClean="0">
                <a:solidFill>
                  <a:srgbClr val="00B050"/>
                </a:solidFill>
              </a:rPr>
              <a:t>ب-جعل عملية نقل المهارات( سهلة)</a:t>
            </a:r>
            <a:endParaRPr lang="en-US" sz="2700" dirty="0" smtClean="0">
              <a:solidFill>
                <a:srgbClr val="00B050"/>
              </a:solidFill>
            </a:endParaRPr>
          </a:p>
          <a:p>
            <a:pPr algn="r" rtl="1"/>
            <a:r>
              <a:rPr lang="ar-IQ" sz="2700" dirty="0" smtClean="0"/>
              <a:t>1-زد مقدار التشابه بين مكان التدريب والعمل</a:t>
            </a:r>
            <a:endParaRPr lang="en-US" sz="2700" dirty="0" smtClean="0"/>
          </a:p>
          <a:p>
            <a:pPr algn="r" rtl="1"/>
            <a:r>
              <a:rPr lang="ar-IQ" sz="2700" dirty="0" smtClean="0"/>
              <a:t>2-وفر قدرا كافيا من الممارسة العملية</a:t>
            </a:r>
            <a:endParaRPr lang="en-US" sz="2700" dirty="0" smtClean="0"/>
          </a:p>
          <a:p>
            <a:pPr algn="r" rtl="1"/>
            <a:r>
              <a:rPr lang="ar-IQ" sz="2700" dirty="0" smtClean="0"/>
              <a:t>3-عرف كل جزء من اجزاء الالة او الخطوة في العملية </a:t>
            </a:r>
            <a:endParaRPr lang="en-US" sz="2700" dirty="0" smtClean="0"/>
          </a:p>
          <a:p>
            <a:pPr algn="r" rtl="1"/>
            <a:r>
              <a:rPr lang="ar-IQ" sz="2700" dirty="0" smtClean="0"/>
              <a:t>4-وجه انتباه المتدرب الى الاوجه المهمه من الوظيفة </a:t>
            </a:r>
            <a:r>
              <a:rPr lang="ar-IQ" sz="2700" b="1" dirty="0" smtClean="0"/>
              <a:t>.</a:t>
            </a:r>
          </a:p>
          <a:p>
            <a:pPr algn="r" rtl="1"/>
            <a:r>
              <a:rPr lang="ar-IQ" sz="2700" b="1" dirty="0" smtClean="0">
                <a:solidFill>
                  <a:schemeClr val="accent2">
                    <a:lumMod val="20000"/>
                    <a:lumOff val="80000"/>
                  </a:schemeClr>
                </a:solidFill>
              </a:rPr>
              <a:t>فعلى سبيل المثال</a:t>
            </a:r>
            <a:r>
              <a:rPr lang="ar-IQ" sz="2700" dirty="0" smtClean="0">
                <a:solidFill>
                  <a:schemeClr val="accent2">
                    <a:lumMod val="20000"/>
                    <a:lumOff val="80000"/>
                  </a:schemeClr>
                </a:solidFill>
              </a:rPr>
              <a:t> </a:t>
            </a:r>
            <a:r>
              <a:rPr lang="ar-IQ" sz="2700" dirty="0" smtClean="0"/>
              <a:t>،كنت تقوم بتدريب مندوبي خدمة العلاء على كيفية التعامل مع المكالمات الواردة اشرح اولا الانواع المختلفة من المكالمات وكيفية التعرف عليها</a:t>
            </a:r>
            <a:endParaRPr lang="en-US" sz="2700" dirty="0" smtClean="0"/>
          </a:p>
          <a:p>
            <a:pPr algn="r" rtl="1"/>
            <a:r>
              <a:rPr lang="ar-IQ" sz="2700" dirty="0" smtClean="0"/>
              <a:t>5-وفر معلومات اولية تساهم في وضع توقعات للمتدربين  حول مجموعة الاحداث والنتائج المتوقع حدوثها داخل قاعة التدريب </a:t>
            </a:r>
            <a:endParaRPr lang="en-US" sz="2700" dirty="0" smtClean="0"/>
          </a:p>
          <a:p>
            <a:pPr algn="r" rtl="1"/>
            <a:r>
              <a:rPr lang="ar-IQ" sz="2700" dirty="0" smtClean="0"/>
              <a:t>6-يتعلم المتدربون بشكل افضل في سرعتهم الخاصة اذا امكن  السماح لهم بتوصيل انفسهم</a:t>
            </a:r>
            <a:endParaRPr lang="en-US" sz="2700" dirty="0"/>
          </a:p>
        </p:txBody>
      </p:sp>
    </p:spTree>
    <p:extLst>
      <p:ext uri="{BB962C8B-B14F-4D97-AF65-F5344CB8AC3E}">
        <p14:creationId xmlns:p14="http://schemas.microsoft.com/office/powerpoint/2010/main" val="192819122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
            <a:ext cx="8686800" cy="6553200"/>
          </a:xfrm>
        </p:spPr>
        <p:txBody>
          <a:bodyPr>
            <a:noAutofit/>
          </a:bodyPr>
          <a:lstStyle/>
          <a:p>
            <a:pPr algn="r" rtl="1"/>
            <a:r>
              <a:rPr lang="ar-IQ" sz="2700" b="1" dirty="0">
                <a:solidFill>
                  <a:srgbClr val="00B050"/>
                </a:solidFill>
              </a:rPr>
              <a:t>ج-تعزيزالتعلم</a:t>
            </a:r>
            <a:r>
              <a:rPr lang="ar-IQ" sz="2700" b="1" dirty="0"/>
              <a:t>:</a:t>
            </a:r>
            <a:endParaRPr lang="en-US" sz="2700" dirty="0"/>
          </a:p>
          <a:p>
            <a:pPr algn="r" rtl="1"/>
            <a:r>
              <a:rPr lang="ar-IQ" sz="2700" dirty="0"/>
              <a:t>تاكد من حصول المتعلم على الكثير من التغذية العكسية</a:t>
            </a:r>
            <a:endParaRPr lang="en-US" sz="2700" dirty="0"/>
          </a:p>
          <a:p>
            <a:pPr algn="r" rtl="1"/>
            <a:r>
              <a:rPr lang="ar-IQ" sz="2700" dirty="0"/>
              <a:t>1-يتحدث المتدربون بشكل افضل عندما يعززالمدربون فورا الاستجابات الصحيحة</a:t>
            </a:r>
            <a:endParaRPr lang="en-US" sz="2700" dirty="0"/>
          </a:p>
          <a:p>
            <a:pPr algn="r" rtl="1"/>
            <a:r>
              <a:rPr lang="ar-IQ" sz="2700" dirty="0"/>
              <a:t>2-ينخفض منحني التعلم في وقت متاخر من اليوم عندما يكون التدريب الجزئي يوميا بشكل عام</a:t>
            </a:r>
            <a:endParaRPr lang="en-US" sz="2700" dirty="0"/>
          </a:p>
          <a:p>
            <a:pPr algn="r" rtl="1"/>
            <a:r>
              <a:rPr lang="ar-IQ" sz="2700" dirty="0"/>
              <a:t>3-توفير مهام المتابعة في نهاية التدريب حتى يتم تعزيز المتدربين</a:t>
            </a:r>
            <a:endParaRPr lang="en-US" sz="2700" dirty="0"/>
          </a:p>
          <a:p>
            <a:pPr algn="r" rtl="1"/>
            <a:r>
              <a:rPr lang="ar-IQ" sz="2700" dirty="0"/>
              <a:t> قد تكون في الهواء الطلق مع سرعة الانجاز </a:t>
            </a:r>
            <a:r>
              <a:rPr lang="en-US" sz="2700" dirty="0"/>
              <a:t>Hudson Trail Outfitters</a:t>
            </a:r>
            <a:r>
              <a:rPr lang="ar-IQ" sz="2700" dirty="0"/>
              <a:t> 4-بعض الشركات مثل </a:t>
            </a:r>
            <a:endParaRPr lang="en-US" sz="2700" dirty="0"/>
          </a:p>
          <a:p>
            <a:pPr algn="r" rtl="1"/>
            <a:r>
              <a:rPr lang="ar-IQ" sz="2700" dirty="0"/>
              <a:t>متفوقة على التدريب ليوم كامل خلال الاضطرار الى تقديم طلب الى الوظيفة ماتعلموه .تقدم متاجر التجزئة حوافز للمتدربين من المعدات في الهواء الطلق لاستكمال كل جزء من برنامج التدريب</a:t>
            </a:r>
            <a:endParaRPr lang="en-US" sz="2700" dirty="0"/>
          </a:p>
        </p:txBody>
      </p:sp>
    </p:spTree>
    <p:extLst>
      <p:ext uri="{BB962C8B-B14F-4D97-AF65-F5344CB8AC3E}">
        <p14:creationId xmlns:p14="http://schemas.microsoft.com/office/powerpoint/2010/main" val="284086597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77000"/>
          </a:xfrm>
        </p:spPr>
        <p:txBody>
          <a:bodyPr>
            <a:noAutofit/>
          </a:bodyPr>
          <a:lstStyle/>
          <a:p>
            <a:pPr marL="36576" indent="0" algn="r" rtl="1">
              <a:buNone/>
            </a:pPr>
            <a:r>
              <a:rPr lang="ar-IQ" sz="2400" b="1" dirty="0" smtClean="0">
                <a:solidFill>
                  <a:srgbClr val="FF0000"/>
                </a:solidFill>
              </a:rPr>
              <a:t>2- </a:t>
            </a:r>
            <a:r>
              <a:rPr lang="ar-IQ" sz="2400" b="1" dirty="0">
                <a:solidFill>
                  <a:srgbClr val="FF0000"/>
                </a:solidFill>
              </a:rPr>
              <a:t>اداره البرنامج التدريبي</a:t>
            </a:r>
            <a:endParaRPr lang="en-US" sz="2400" dirty="0">
              <a:solidFill>
                <a:srgbClr val="FF0000"/>
              </a:solidFill>
            </a:endParaRPr>
          </a:p>
          <a:p>
            <a:pPr algn="r" rtl="1"/>
            <a:r>
              <a:rPr lang="ar-IQ" sz="2400" dirty="0"/>
              <a:t>المقصود بادارة البرنامج التدريبي مجموعه من التحضيرات والاجراءات والاعمال التي تتطلبها طبيعية اقامه البرامج التدريبة </a:t>
            </a:r>
            <a:endParaRPr lang="en-US" sz="2400" dirty="0"/>
          </a:p>
          <a:p>
            <a:pPr algn="r" rtl="1"/>
            <a:r>
              <a:rPr lang="ar-IQ" sz="2400" dirty="0"/>
              <a:t>وعلى اداره البرامج التدريبية مراعاه القيام بامور عديده من اجل حسن تنفيذ البرنامج التدريبي اهمها </a:t>
            </a:r>
            <a:endParaRPr lang="en-US" sz="2400" dirty="0"/>
          </a:p>
          <a:p>
            <a:pPr algn="r" rtl="1"/>
            <a:r>
              <a:rPr lang="ar-IQ" sz="2400" dirty="0"/>
              <a:t>1-بالنسبه للمتدربين :-التأكد من العمل على وصول دعوات الاشتراك لديهم والموافقة من الجهات ذات العلاقة على اشتراكهم</a:t>
            </a:r>
            <a:endParaRPr lang="en-US" sz="2400" dirty="0"/>
          </a:p>
          <a:p>
            <a:pPr algn="r" rtl="1"/>
            <a:r>
              <a:rPr lang="ar-IQ" sz="2400" dirty="0"/>
              <a:t>2-بلنسبه للمدربين :-التأكد من العمل وسلامه الاتصالات بين المدرب والجهات المنظمة للبرنامج ووصول المدرب في الوقت المحدد</a:t>
            </a:r>
            <a:endParaRPr lang="en-US" sz="2400" dirty="0"/>
          </a:p>
          <a:p>
            <a:pPr algn="r" rtl="1"/>
            <a:r>
              <a:rPr lang="ar-IQ" sz="2400" dirty="0"/>
              <a:t>3-بالنسبه لتسهيلات التدريبة :-التأكد من العمل على وجود اماكن مناسبه للتدريب </a:t>
            </a:r>
            <a:endParaRPr lang="en-US" sz="2400" dirty="0"/>
          </a:p>
          <a:p>
            <a:pPr algn="r" rtl="1"/>
            <a:r>
              <a:rPr lang="ar-IQ" sz="2400" dirty="0"/>
              <a:t>4-بالنسبه لنعقاد البرنامج التأكد على افتتاح البرنامج في الوقت المناسب</a:t>
            </a:r>
            <a:endParaRPr lang="en-US" sz="2400" dirty="0"/>
          </a:p>
          <a:p>
            <a:pPr algn="r"/>
            <a:r>
              <a:rPr lang="ar-IQ" sz="2400" dirty="0"/>
              <a:t>5 –بالنسبة لما بعد انتهاء البرنامج التاكد من العمل على كتابه التقارير النهائية للبرنامج</a:t>
            </a:r>
            <a:endParaRPr lang="en-US" sz="2400" dirty="0"/>
          </a:p>
        </p:txBody>
      </p:sp>
    </p:spTree>
    <p:extLst>
      <p:ext uri="{BB962C8B-B14F-4D97-AF65-F5344CB8AC3E}">
        <p14:creationId xmlns:p14="http://schemas.microsoft.com/office/powerpoint/2010/main" val="58780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705600"/>
          </a:xfrm>
        </p:spPr>
        <p:txBody>
          <a:bodyPr>
            <a:noAutofit/>
          </a:bodyPr>
          <a:lstStyle/>
          <a:p>
            <a:pPr marL="36576" indent="0" algn="r" rtl="1">
              <a:buNone/>
            </a:pPr>
            <a:r>
              <a:rPr lang="ar-IQ" sz="2800" b="1" dirty="0">
                <a:solidFill>
                  <a:srgbClr val="FF0000"/>
                </a:solidFill>
              </a:rPr>
              <a:t>ث</a:t>
            </a:r>
            <a:r>
              <a:rPr lang="ar-IQ" sz="2800" b="1" dirty="0" smtClean="0">
                <a:solidFill>
                  <a:srgbClr val="FF0000"/>
                </a:solidFill>
              </a:rPr>
              <a:t>الثا </a:t>
            </a:r>
            <a:r>
              <a:rPr lang="ar-IQ" sz="2800" b="1" dirty="0">
                <a:solidFill>
                  <a:srgbClr val="FF0000"/>
                </a:solidFill>
              </a:rPr>
              <a:t>:-تحديد الطرق المستخدمة في التدريب </a:t>
            </a:r>
            <a:endParaRPr lang="en-US" sz="2800" dirty="0">
              <a:solidFill>
                <a:srgbClr val="FF0000"/>
              </a:solidFill>
            </a:endParaRPr>
          </a:p>
          <a:p>
            <a:pPr algn="r" rtl="1"/>
            <a:r>
              <a:rPr lang="ar-IQ" sz="2800" dirty="0"/>
              <a:t>قدرت استبيانات الجمعية الامريكية للتدريب والتنمية بان نحو80%مما يتعلمه الموظفون لايتعلمون من خلال برامج التدريب الرسمية ولكن من خلال وسائل غير رسمية بما في ذلك القيام باداء وظائفهم يوميا بالتعاون مع زملائهم. ورغم عدم قيام المديرين بتنظيم التعلم غير الرسمي الا ان هناك الكثير الذين يمكنهم القيام به لضمان حدوث هذا التعلم .</a:t>
            </a:r>
            <a:r>
              <a:rPr lang="ar-IQ" sz="2800" b="1" dirty="0"/>
              <a:t>فعلى سبيل المثال </a:t>
            </a:r>
            <a:r>
              <a:rPr lang="ar-IQ" sz="2800" dirty="0"/>
              <a:t>قامت( شركة سمينز لتوزيع ونقل الطاقة)في شمال كاليفورنيا بوضع ادوات ومعدات في ساحات الكافتيريا لتحقيق ميزة من وراء المناقشات المتعلقة بالعمل داخل الكافتيريا .فحتى تركيب الواح بيضاء والاحتفاظ بها مزودة بعلامات يمكن ان تسهل التعليم غير الرسمي</a:t>
            </a:r>
            <a:endParaRPr lang="en-US" sz="2800" dirty="0"/>
          </a:p>
        </p:txBody>
      </p:sp>
    </p:spTree>
    <p:extLst>
      <p:ext uri="{BB962C8B-B14F-4D97-AF65-F5344CB8AC3E}">
        <p14:creationId xmlns:p14="http://schemas.microsoft.com/office/powerpoint/2010/main" val="84534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467600" cy="5897563"/>
          </a:xfrm>
        </p:spPr>
        <p:txBody>
          <a:bodyPr>
            <a:normAutofit/>
          </a:bodyPr>
          <a:lstStyle/>
          <a:p>
            <a:pPr marL="36576" indent="0" algn="r" rtl="1">
              <a:buNone/>
            </a:pPr>
            <a:r>
              <a:rPr lang="ar-IQ" b="1" dirty="0">
                <a:solidFill>
                  <a:schemeClr val="accent2">
                    <a:lumMod val="60000"/>
                    <a:lumOff val="40000"/>
                  </a:schemeClr>
                </a:solidFill>
              </a:rPr>
              <a:t>أ</a:t>
            </a:r>
            <a:r>
              <a:rPr lang="ar-IQ" b="1" dirty="0" smtClean="0">
                <a:solidFill>
                  <a:schemeClr val="accent2">
                    <a:lumMod val="60000"/>
                    <a:lumOff val="40000"/>
                  </a:schemeClr>
                </a:solidFill>
              </a:rPr>
              <a:t>-التدريب </a:t>
            </a:r>
            <a:r>
              <a:rPr lang="ar-IQ" b="1" dirty="0">
                <a:solidFill>
                  <a:schemeClr val="accent2">
                    <a:lumMod val="60000"/>
                    <a:lumOff val="40000"/>
                  </a:schemeClr>
                </a:solidFill>
              </a:rPr>
              <a:t>المهني</a:t>
            </a:r>
            <a:endParaRPr lang="en-US" dirty="0">
              <a:solidFill>
                <a:schemeClr val="accent2">
                  <a:lumMod val="60000"/>
                  <a:lumOff val="40000"/>
                </a:schemeClr>
              </a:solidFill>
            </a:endParaRPr>
          </a:p>
          <a:p>
            <a:pPr algn="r" rtl="1"/>
            <a:r>
              <a:rPr lang="ar-IQ" dirty="0"/>
              <a:t>هناك وظائف كثيرة تتكون من تتابع منطقي لعدد من الخطوات وافضل شي لمثل هذه الوظائف ان يتم تعليمها والتدريب  عليها من خلال عملية خطوه بخطوة وتلك العملية تسمى التدريب التوجيهي ولكي تبدا تلك العملية عليك اداراج كل الخطوات الضرورية في الوظيفة بترتيبها الملائم .</a:t>
            </a:r>
            <a:endParaRPr lang="en-US" dirty="0"/>
          </a:p>
        </p:txBody>
      </p:sp>
    </p:spTree>
    <p:extLst>
      <p:ext uri="{BB962C8B-B14F-4D97-AF65-F5344CB8AC3E}">
        <p14:creationId xmlns:p14="http://schemas.microsoft.com/office/powerpoint/2010/main" val="2613994191"/>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187</TotalTime>
  <Words>1871</Words>
  <Application>Microsoft Office PowerPoint</Application>
  <PresentationFormat>On-screen Show (4:3)</PresentationFormat>
  <Paragraphs>96</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Franklin Gothic Book</vt:lpstr>
      <vt:lpstr>Tahoma</vt:lpstr>
      <vt:lpstr>Wingdings 2</vt:lpstr>
      <vt:lpstr>Technic</vt:lpstr>
      <vt:lpstr>التدريب المهني  Vocational training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45</cp:revision>
  <dcterms:created xsi:type="dcterms:W3CDTF">2018-11-06T19:56:41Z</dcterms:created>
  <dcterms:modified xsi:type="dcterms:W3CDTF">2019-07-28T16:36:11Z</dcterms:modified>
</cp:coreProperties>
</file>