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3"/>
  </p:notesMasterIdLst>
  <p:sldIdLst>
    <p:sldId id="256" r:id="rId2"/>
    <p:sldId id="259" r:id="rId3"/>
    <p:sldId id="276" r:id="rId4"/>
    <p:sldId id="277" r:id="rId5"/>
    <p:sldId id="260" r:id="rId6"/>
    <p:sldId id="275" r:id="rId7"/>
    <p:sldId id="278" r:id="rId8"/>
    <p:sldId id="279" r:id="rId9"/>
    <p:sldId id="287" r:id="rId10"/>
    <p:sldId id="288" r:id="rId11"/>
    <p:sldId id="28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1339"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658688-29DE-435F-A823-5DA9388C5C32}" type="datetimeFigureOut">
              <a:rPr lang="en-US" smtClean="0"/>
              <a:t>7/28/2019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52DBF8-8932-46EF-AFF4-214DBB2FFAFB}" type="slidenum">
              <a:rPr lang="en-US" smtClean="0"/>
              <a:t>‹#›</a:t>
            </a:fld>
            <a:endParaRPr lang="en-US"/>
          </a:p>
        </p:txBody>
      </p:sp>
    </p:spTree>
    <p:extLst>
      <p:ext uri="{BB962C8B-B14F-4D97-AF65-F5344CB8AC3E}">
        <p14:creationId xmlns:p14="http://schemas.microsoft.com/office/powerpoint/2010/main" val="3359343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99D916F-7E59-4918-9459-A1EEBF76CC00}" type="datetimeFigureOut">
              <a:rPr lang="en-US" smtClean="0"/>
              <a:t>7/28/2019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DF1BEEB-C758-49B4-A6B4-2FB691294F3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9D916F-7E59-4918-9459-A1EEBF76CC00}"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99D916F-7E59-4918-9459-A1EEBF76CC00}" type="datetimeFigureOut">
              <a:rPr lang="en-US" smtClean="0"/>
              <a:t>7/28/2019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99D916F-7E59-4918-9459-A1EEBF76CC00}" type="datetimeFigureOut">
              <a:rPr lang="en-US" smtClean="0"/>
              <a:t>7/28/2019</a:t>
            </a:fld>
            <a:endParaRPr lang="en-US"/>
          </a:p>
        </p:txBody>
      </p:sp>
      <p:sp>
        <p:nvSpPr>
          <p:cNvPr id="8" name="Slide Number Placeholder 7"/>
          <p:cNvSpPr>
            <a:spLocks noGrp="1"/>
          </p:cNvSpPr>
          <p:nvPr>
            <p:ph type="sldNum" sz="quarter" idx="11"/>
          </p:nvPr>
        </p:nvSpPr>
        <p:spPr/>
        <p:txBody>
          <a:bodyPr/>
          <a:lstStyle/>
          <a:p>
            <a:fld id="{4DF1BEEB-C758-49B4-A6B4-2FB691294F36}"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D916F-7E59-4918-9459-A1EEBF76CC00}" type="datetimeFigureOut">
              <a:rPr lang="en-US" smtClean="0"/>
              <a:t>7/28/2019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9D916F-7E59-4918-9459-A1EEBF76CC00}"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4DF1BEEB-C758-49B4-A6B4-2FB691294F3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499D916F-7E59-4918-9459-A1EEBF76CC00}"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499D916F-7E59-4918-9459-A1EEBF76CC00}" type="datetimeFigureOut">
              <a:rPr lang="en-US" smtClean="0"/>
              <a:t>7/28/2019</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4DF1BEEB-C758-49B4-A6B4-2FB691294F3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276600"/>
            <a:ext cx="7772400" cy="2209800"/>
          </a:xfrm>
        </p:spPr>
        <p:txBody>
          <a:bodyPr>
            <a:normAutofit/>
          </a:bodyPr>
          <a:lstStyle/>
          <a:p>
            <a:pPr algn="ctr"/>
            <a:r>
              <a:rPr lang="ar-IQ" sz="2800" dirty="0" smtClean="0"/>
              <a:t>التدريب</a:t>
            </a:r>
            <a:br>
              <a:rPr lang="ar-IQ" sz="2800" dirty="0" smtClean="0"/>
            </a:br>
            <a:r>
              <a:rPr lang="en-US" sz="2800" dirty="0"/>
              <a:t/>
            </a:r>
            <a:br>
              <a:rPr lang="en-US" sz="2800" dirty="0"/>
            </a:br>
            <a:r>
              <a:rPr lang="en-US" sz="2800" dirty="0" smtClean="0"/>
              <a:t>Training</a:t>
            </a:r>
            <a:endParaRPr lang="en-US" sz="2800" dirty="0"/>
          </a:p>
        </p:txBody>
      </p:sp>
      <p:sp>
        <p:nvSpPr>
          <p:cNvPr id="3" name="Subtitle 2"/>
          <p:cNvSpPr>
            <a:spLocks noGrp="1"/>
          </p:cNvSpPr>
          <p:nvPr>
            <p:ph type="subTitle" idx="1"/>
          </p:nvPr>
        </p:nvSpPr>
        <p:spPr>
          <a:xfrm>
            <a:off x="2274455" y="533400"/>
            <a:ext cx="6400800" cy="2209800"/>
          </a:xfrm>
        </p:spPr>
        <p:txBody>
          <a:bodyPr>
            <a:normAutofit/>
          </a:bodyPr>
          <a:lstStyle/>
          <a:p>
            <a:pPr rtl="1"/>
            <a:r>
              <a:rPr lang="ar-IQ" b="1" dirty="0"/>
              <a:t>الجامعة المستنصرية</a:t>
            </a:r>
            <a:endParaRPr lang="en-US" dirty="0"/>
          </a:p>
          <a:p>
            <a:pPr rtl="1"/>
            <a:r>
              <a:rPr lang="ar-IQ" b="1" dirty="0"/>
              <a:t>كلية الإدارة والاقتصاد</a:t>
            </a:r>
            <a:endParaRPr lang="en-US" dirty="0"/>
          </a:p>
          <a:p>
            <a:pPr rtl="1"/>
            <a:r>
              <a:rPr lang="ar-IQ" b="1" dirty="0"/>
              <a:t>قسم إدارة اعمال</a:t>
            </a:r>
            <a:endParaRPr lang="en-US" dirty="0"/>
          </a:p>
          <a:p>
            <a:pPr rtl="1"/>
            <a:r>
              <a:rPr lang="ar-IQ" b="1" dirty="0"/>
              <a:t>الدراسات </a:t>
            </a:r>
            <a:r>
              <a:rPr lang="ar-IQ" b="1" dirty="0" smtClean="0"/>
              <a:t>العليا</a:t>
            </a:r>
            <a:r>
              <a:rPr lang="ar-IQ" b="1" dirty="0" smtClean="0"/>
              <a:t>/الماجستير</a:t>
            </a:r>
          </a:p>
          <a:p>
            <a:pPr rtl="1"/>
            <a:r>
              <a:rPr lang="ar-IQ" b="1" dirty="0" smtClean="0"/>
              <a:t>إدارة الموارد البشرية</a:t>
            </a:r>
            <a:endParaRPr lang="ar-IQ" b="1" dirty="0" smtClean="0"/>
          </a:p>
        </p:txBody>
      </p:sp>
    </p:spTree>
    <p:extLst>
      <p:ext uri="{BB962C8B-B14F-4D97-AF65-F5344CB8AC3E}">
        <p14:creationId xmlns:p14="http://schemas.microsoft.com/office/powerpoint/2010/main" val="2768722910"/>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001000" cy="5638800"/>
          </a:xfrm>
        </p:spPr>
        <p:txBody>
          <a:bodyPr>
            <a:normAutofit/>
          </a:bodyPr>
          <a:lstStyle/>
          <a:p>
            <a:pPr marL="36576" indent="0" algn="r" rtl="1">
              <a:buNone/>
            </a:pPr>
            <a:r>
              <a:rPr lang="ar-IQ" dirty="0" smtClean="0">
                <a:solidFill>
                  <a:schemeClr val="accent2">
                    <a:lumMod val="60000"/>
                    <a:lumOff val="40000"/>
                  </a:schemeClr>
                </a:solidFill>
              </a:rPr>
              <a:t>3</a:t>
            </a:r>
            <a:r>
              <a:rPr lang="ar-IQ" b="1" dirty="0" smtClean="0">
                <a:solidFill>
                  <a:schemeClr val="accent2">
                    <a:lumMod val="60000"/>
                    <a:lumOff val="40000"/>
                  </a:schemeClr>
                </a:solidFill>
              </a:rPr>
              <a:t>- </a:t>
            </a:r>
            <a:r>
              <a:rPr lang="ar-IQ" b="1" dirty="0">
                <a:solidFill>
                  <a:schemeClr val="accent2">
                    <a:lumMod val="60000"/>
                    <a:lumOff val="40000"/>
                  </a:schemeClr>
                </a:solidFill>
              </a:rPr>
              <a:t>التحليل على مستوى الفرد</a:t>
            </a:r>
            <a:r>
              <a:rPr lang="ar-IQ" b="1" dirty="0" smtClean="0">
                <a:solidFill>
                  <a:schemeClr val="accent2">
                    <a:lumMod val="60000"/>
                    <a:lumOff val="40000"/>
                  </a:schemeClr>
                </a:solidFill>
              </a:rPr>
              <a:t>:-</a:t>
            </a:r>
          </a:p>
          <a:p>
            <a:pPr algn="r" rtl="1"/>
            <a:r>
              <a:rPr lang="ar-IQ" dirty="0" smtClean="0"/>
              <a:t>تنصب </a:t>
            </a:r>
            <a:r>
              <a:rPr lang="ar-IQ" dirty="0"/>
              <a:t>عمليه التحليل هنا على الموظف نفسه وليس على العمل حيث تقوم الادارة بتحليل قدرات الفرد الحالية والقدرات والمهارات الجديدة التي يمكنه تعلمها </a:t>
            </a:r>
            <a:endParaRPr lang="en-US" dirty="0"/>
          </a:p>
          <a:p>
            <a:pPr algn="r" rtl="1"/>
            <a:r>
              <a:rPr lang="ar-IQ" dirty="0"/>
              <a:t>واستيعابها وتطبيقها </a:t>
            </a:r>
            <a:endParaRPr lang="en-US" dirty="0"/>
          </a:p>
          <a:p>
            <a:pPr algn="r" rtl="1"/>
            <a:r>
              <a:rPr lang="ar-IQ" dirty="0"/>
              <a:t>ولتقدير الاحتياجات  التدريبة في اي مستوى من المستويات الثلاثة سواء كانت انيه ام مستقبليه ,يمكن استخدام عده اساليب لجمع البيانات المعلومات والتي من بينها المقابلة الاستبانة والملاحظة وتقارير العمل </a:t>
            </a:r>
            <a:endParaRPr lang="en-US" dirty="0"/>
          </a:p>
        </p:txBody>
      </p:sp>
    </p:spTree>
    <p:extLst>
      <p:ext uri="{BB962C8B-B14F-4D97-AF65-F5344CB8AC3E}">
        <p14:creationId xmlns:p14="http://schemas.microsoft.com/office/powerpoint/2010/main" val="3416744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467600" cy="5897563"/>
          </a:xfrm>
        </p:spPr>
        <p:txBody>
          <a:bodyPr>
            <a:normAutofit fontScale="85000" lnSpcReduction="10000"/>
          </a:bodyPr>
          <a:lstStyle/>
          <a:p>
            <a:pPr algn="r" rtl="1"/>
            <a:r>
              <a:rPr lang="ar-IQ" b="1" dirty="0">
                <a:solidFill>
                  <a:schemeClr val="accent2">
                    <a:lumMod val="60000"/>
                    <a:lumOff val="40000"/>
                  </a:schemeClr>
                </a:solidFill>
              </a:rPr>
              <a:t>ثانيا :-مرحله تحديد الاهداف من البرامج التدريبة</a:t>
            </a:r>
            <a:endParaRPr lang="en-US" dirty="0">
              <a:solidFill>
                <a:schemeClr val="accent2">
                  <a:lumMod val="60000"/>
                  <a:lumOff val="40000"/>
                </a:schemeClr>
              </a:solidFill>
            </a:endParaRPr>
          </a:p>
          <a:p>
            <a:pPr algn="r" rtl="1"/>
            <a:r>
              <a:rPr lang="ar-IQ" dirty="0"/>
              <a:t>عندما تحدد الحاجه الفعلية للتدريب ويتضح للادارة انه هناك عدم قدره على الاداء(وليس عدم رغبه)تبدا المرحلة الثانية من مداخل عمليه تصميم التدريب وهي مرحله تحديد الاهداف المرجوة من التدريب المزمع تنفيذه تحديد الاهداف بشكل واضح وقابل للقياس من اجل تنفيذ المراحل اللاحقة من عمليه التدريب </a:t>
            </a:r>
            <a:endParaRPr lang="en-US" dirty="0"/>
          </a:p>
          <a:p>
            <a:pPr algn="r" rtl="1"/>
            <a:r>
              <a:rPr lang="ar-IQ" dirty="0"/>
              <a:t> لابد ان تحدد اهداف التدريب وفق معاير </a:t>
            </a:r>
            <a:endParaRPr lang="en-US" dirty="0"/>
          </a:p>
          <a:p>
            <a:pPr algn="r" rtl="1"/>
            <a:r>
              <a:rPr lang="ar-IQ" dirty="0"/>
              <a:t>1-لابد ان تساهم في تصحيح القرارات المستقبلية</a:t>
            </a:r>
            <a:endParaRPr lang="en-US" dirty="0"/>
          </a:p>
          <a:p>
            <a:pPr algn="r" rtl="1"/>
            <a:r>
              <a:rPr lang="ar-IQ" dirty="0"/>
              <a:t>2- لا بد ان تكون في حد ذاتها معيار يقاس عمليه الاداء المطلوب بعد التدريب </a:t>
            </a:r>
            <a:endParaRPr lang="en-US" dirty="0"/>
          </a:p>
          <a:p>
            <a:pPr algn="r" rtl="1"/>
            <a:r>
              <a:rPr lang="ar-IQ" dirty="0"/>
              <a:t>3-لابد ان تكون قابله للقياس كما ونوعا سواء من حيث الوقت او التكلفة او جودة الادارة</a:t>
            </a:r>
            <a:endParaRPr lang="en-US" dirty="0"/>
          </a:p>
        </p:txBody>
      </p:sp>
    </p:spTree>
    <p:extLst>
      <p:ext uri="{BB962C8B-B14F-4D97-AF65-F5344CB8AC3E}">
        <p14:creationId xmlns:p14="http://schemas.microsoft.com/office/powerpoint/2010/main" val="3930680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162800" cy="5592763"/>
          </a:xfrm>
        </p:spPr>
        <p:txBody>
          <a:bodyPr>
            <a:normAutofit/>
          </a:bodyPr>
          <a:lstStyle/>
          <a:p>
            <a:pPr algn="r" rtl="1"/>
            <a:r>
              <a:rPr lang="ar-SA" b="1" u="sng" dirty="0">
                <a:solidFill>
                  <a:srgbClr val="FF0000"/>
                </a:solidFill>
              </a:rPr>
              <a:t>مقدمة</a:t>
            </a:r>
            <a:r>
              <a:rPr lang="ar-SA" b="1" u="sng" dirty="0"/>
              <a:t> </a:t>
            </a:r>
            <a:endParaRPr lang="en-US" dirty="0"/>
          </a:p>
          <a:p>
            <a:pPr algn="r" rtl="1"/>
            <a:r>
              <a:rPr lang="ar-IQ" dirty="0" smtClean="0"/>
              <a:t>التدريب : هو </a:t>
            </a:r>
            <a:r>
              <a:rPr lang="ar-IQ" dirty="0"/>
              <a:t>العمليه التي يتم من خلالها تغير سلوكيات ومشاعر العاملين من اجل زياده تحسين فعاليتهم وادائهم.</a:t>
            </a:r>
            <a:endParaRPr lang="en-US" dirty="0"/>
          </a:p>
        </p:txBody>
      </p:sp>
    </p:spTree>
    <p:extLst>
      <p:ext uri="{BB962C8B-B14F-4D97-AF65-F5344CB8AC3E}">
        <p14:creationId xmlns:p14="http://schemas.microsoft.com/office/powerpoint/2010/main" val="2659280269"/>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458200" cy="6248400"/>
          </a:xfrm>
        </p:spPr>
        <p:txBody>
          <a:bodyPr>
            <a:noAutofit/>
          </a:bodyPr>
          <a:lstStyle/>
          <a:p>
            <a:pPr algn="r" rtl="1"/>
            <a:r>
              <a:rPr lang="ar-IQ" sz="2600" b="1" u="sng" dirty="0" smtClean="0">
                <a:solidFill>
                  <a:srgbClr val="FF0000"/>
                </a:solidFill>
              </a:rPr>
              <a:t>التدريب والتنمية</a:t>
            </a:r>
            <a:endParaRPr lang="en-US" sz="2600" b="1" dirty="0">
              <a:solidFill>
                <a:srgbClr val="FF0000"/>
              </a:solidFill>
            </a:endParaRPr>
          </a:p>
          <a:p>
            <a:pPr algn="r" rtl="1"/>
            <a:r>
              <a:rPr lang="ar-IQ" dirty="0"/>
              <a:t>1-التدريب هو نقل مهارات معينه يغلب عليها الطابع اليدوي او الحركي اما التنمية يقصد بها تطوير المهارات العامة للعاملين </a:t>
            </a:r>
            <a:endParaRPr lang="en-US" dirty="0"/>
          </a:p>
          <a:p>
            <a:pPr algn="r" rtl="1"/>
            <a:r>
              <a:rPr lang="ar-IQ" dirty="0"/>
              <a:t>2-اما على اساس المدى الزمني التدريب يهتم بالوظائف او الاعمال الحالية ,اما التنمية فتهتم بالوظائف المستقبلية</a:t>
            </a:r>
            <a:endParaRPr lang="en-US" dirty="0"/>
          </a:p>
          <a:p>
            <a:pPr algn="r" rtl="1"/>
            <a:r>
              <a:rPr lang="ar-IQ" dirty="0"/>
              <a:t>4 –التدريب مخصص للعاملين اما التنمية فمخصصه للمديرين فقط .</a:t>
            </a:r>
            <a:endParaRPr lang="en-US" dirty="0"/>
          </a:p>
          <a:p>
            <a:pPr algn="r" rtl="1"/>
            <a:r>
              <a:rPr lang="ar-IQ" dirty="0"/>
              <a:t>5-برامج تنميه المدراء هي برامج عامه غرضها تزويد المدراء بالمفاهيم والنظريات الفكرية لانهم ليسوا بحاجه الى تعليمات وارشادات تخصصيه كما هو الحال في التدريب.</a:t>
            </a:r>
            <a:endParaRPr lang="en-US" dirty="0"/>
          </a:p>
        </p:txBody>
      </p:sp>
    </p:spTree>
    <p:extLst>
      <p:ext uri="{BB962C8B-B14F-4D97-AF65-F5344CB8AC3E}">
        <p14:creationId xmlns:p14="http://schemas.microsoft.com/office/powerpoint/2010/main" val="3852873747"/>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8991600" cy="6858000"/>
          </a:xfrm>
        </p:spPr>
        <p:txBody>
          <a:bodyPr>
            <a:noAutofit/>
          </a:bodyPr>
          <a:lstStyle/>
          <a:p>
            <a:pPr algn="r" rtl="1"/>
            <a:r>
              <a:rPr lang="ar-IQ" sz="2600" b="1" u="sng" dirty="0" smtClean="0">
                <a:solidFill>
                  <a:srgbClr val="FF0000"/>
                </a:solidFill>
              </a:rPr>
              <a:t>اهمية التدريب</a:t>
            </a:r>
            <a:endParaRPr lang="en-US" sz="2600" b="1" dirty="0">
              <a:solidFill>
                <a:srgbClr val="FF0000"/>
              </a:solidFill>
            </a:endParaRPr>
          </a:p>
          <a:p>
            <a:pPr algn="r" rtl="1"/>
            <a:r>
              <a:rPr lang="ar-IQ" dirty="0"/>
              <a:t>1-ان التدريب هو صفه المنظمات الحديثة التي تحرص على مواكبه كل تغير في المجالات التكنولوجية والادارية .</a:t>
            </a:r>
            <a:endParaRPr lang="en-US" dirty="0"/>
          </a:p>
          <a:p>
            <a:pPr algn="r" rtl="1"/>
            <a:r>
              <a:rPr lang="ar-IQ" dirty="0"/>
              <a:t>2-يحسن من قدرات الفرد وينمي مهاراته فانه ومن هذا المنطلق يساهم مباشره في تحسين المستوى الاقتصادي والاجتماعي للفرد ويزيد من درجه امانه الوظيفي</a:t>
            </a:r>
            <a:endParaRPr lang="en-US" dirty="0"/>
          </a:p>
          <a:p>
            <a:pPr algn="r" rtl="1"/>
            <a:r>
              <a:rPr lang="ar-IQ" dirty="0"/>
              <a:t>3-ان كل الموظفين تقريبا يحتاجون للتدريب. فهو لا يقتصر على موظف دون اخر او وظيفه دون اخرى.</a:t>
            </a:r>
            <a:endParaRPr lang="en-US" dirty="0"/>
          </a:p>
        </p:txBody>
      </p:sp>
    </p:spTree>
    <p:extLst>
      <p:ext uri="{BB962C8B-B14F-4D97-AF65-F5344CB8AC3E}">
        <p14:creationId xmlns:p14="http://schemas.microsoft.com/office/powerpoint/2010/main" val="4012906378"/>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7848600" cy="6553200"/>
          </a:xfrm>
        </p:spPr>
        <p:txBody>
          <a:bodyPr>
            <a:noAutofit/>
          </a:bodyPr>
          <a:lstStyle/>
          <a:p>
            <a:pPr algn="r" rtl="1"/>
            <a:r>
              <a:rPr lang="ar-IQ" sz="2000" b="1" u="sng" dirty="0" smtClean="0">
                <a:solidFill>
                  <a:srgbClr val="FF0000"/>
                </a:solidFill>
              </a:rPr>
              <a:t>فوائد التدريب</a:t>
            </a:r>
            <a:endParaRPr lang="ar-IQ" sz="2000" b="1" dirty="0">
              <a:solidFill>
                <a:srgbClr val="FF0000"/>
              </a:solidFill>
            </a:endParaRPr>
          </a:p>
          <a:p>
            <a:pPr algn="r" rtl="1"/>
            <a:r>
              <a:rPr lang="ar-IQ" sz="2000" b="1" dirty="0" smtClean="0">
                <a:solidFill>
                  <a:schemeClr val="accent2">
                    <a:lumMod val="60000"/>
                    <a:lumOff val="40000"/>
                  </a:schemeClr>
                </a:solidFill>
              </a:rPr>
              <a:t>اولا</a:t>
            </a:r>
            <a:r>
              <a:rPr lang="ar-IQ" sz="2000" b="1" dirty="0">
                <a:solidFill>
                  <a:schemeClr val="accent2">
                    <a:lumMod val="60000"/>
                    <a:lumOff val="40000"/>
                  </a:schemeClr>
                </a:solidFill>
              </a:rPr>
              <a:t>:- فوائد التدريب على مستوى للمنظمة </a:t>
            </a:r>
            <a:endParaRPr lang="en-US" sz="2000" dirty="0">
              <a:solidFill>
                <a:schemeClr val="accent2">
                  <a:lumMod val="60000"/>
                  <a:lumOff val="40000"/>
                </a:schemeClr>
              </a:solidFill>
            </a:endParaRPr>
          </a:p>
          <a:p>
            <a:pPr algn="r" rtl="1"/>
            <a:r>
              <a:rPr lang="ar-IQ" sz="2000" dirty="0"/>
              <a:t>1-تحسين ربحيه المنظمة </a:t>
            </a:r>
            <a:endParaRPr lang="en-US" sz="2000" dirty="0"/>
          </a:p>
          <a:p>
            <a:pPr algn="r" rtl="1"/>
            <a:r>
              <a:rPr lang="ar-IQ" sz="2000" dirty="0"/>
              <a:t>2-تحسين المعارف والمهارات الخاصة بالعمل في كل مستويات المنظمة</a:t>
            </a:r>
            <a:endParaRPr lang="en-US" sz="2000" dirty="0"/>
          </a:p>
          <a:p>
            <a:pPr algn="r" rtl="1"/>
            <a:r>
              <a:rPr lang="ar-IQ" sz="2000" dirty="0"/>
              <a:t>3-تحسين نوعيه الانتاج وزياده كميته </a:t>
            </a:r>
            <a:endParaRPr lang="en-US" sz="2000" dirty="0"/>
          </a:p>
          <a:p>
            <a:pPr algn="r" rtl="1"/>
            <a:r>
              <a:rPr lang="ar-IQ" sz="2000" dirty="0"/>
              <a:t>4-يساعد العالمين في التعرف على الاهداف التنظيمية </a:t>
            </a:r>
            <a:endParaRPr lang="en-US" sz="2000" dirty="0"/>
          </a:p>
          <a:p>
            <a:pPr algn="r" rtl="1"/>
            <a:r>
              <a:rPr lang="ar-IQ" sz="2000" dirty="0"/>
              <a:t>5-تخفيض الحواد ث واصابات </a:t>
            </a:r>
            <a:r>
              <a:rPr lang="ar-IQ" sz="2000" dirty="0" smtClean="0"/>
              <a:t>العمل</a:t>
            </a:r>
          </a:p>
          <a:p>
            <a:pPr algn="r" rtl="1"/>
            <a:r>
              <a:rPr lang="ar-IQ" sz="2000" b="1" dirty="0">
                <a:solidFill>
                  <a:schemeClr val="accent2">
                    <a:lumMod val="60000"/>
                    <a:lumOff val="40000"/>
                  </a:schemeClr>
                </a:solidFill>
              </a:rPr>
              <a:t>ثانيا :-فوائد التدريب للافراد </a:t>
            </a:r>
            <a:endParaRPr lang="en-US" sz="2000" b="1" dirty="0">
              <a:solidFill>
                <a:schemeClr val="accent2">
                  <a:lumMod val="60000"/>
                  <a:lumOff val="40000"/>
                </a:schemeClr>
              </a:solidFill>
            </a:endParaRPr>
          </a:p>
          <a:p>
            <a:pPr algn="r" rtl="1"/>
            <a:r>
              <a:rPr lang="ar-IQ" sz="2000" dirty="0"/>
              <a:t>1-يساعد الافراد على الانجاز والثقة</a:t>
            </a:r>
            <a:endParaRPr lang="en-US" sz="2000" dirty="0"/>
          </a:p>
          <a:p>
            <a:pPr algn="r" rtl="1"/>
            <a:r>
              <a:rPr lang="ar-IQ" sz="2000" dirty="0"/>
              <a:t>2-يساعد العاملين على التغلب حالات القلق  والتوتر والاغتراب والصراع داخل المنظمة </a:t>
            </a:r>
            <a:endParaRPr lang="en-US" sz="2000" dirty="0"/>
          </a:p>
          <a:p>
            <a:pPr algn="r" rtl="1"/>
            <a:r>
              <a:rPr lang="ar-IQ" sz="2000" dirty="0"/>
              <a:t>3-يقدم الى الفراد معلومات جيده عن كيفه تحسين مهاراتهم القيادة والاتصالات والاتجاهات </a:t>
            </a:r>
            <a:endParaRPr lang="en-US" sz="2000" dirty="0"/>
          </a:p>
          <a:p>
            <a:pPr algn="r" rtl="1"/>
            <a:r>
              <a:rPr lang="ar-IQ" sz="2000" dirty="0"/>
              <a:t>4-يفتح المجال للفرد نحو الترقية والتقدم الوظيفي </a:t>
            </a:r>
            <a:endParaRPr lang="en-US" sz="2000" dirty="0"/>
          </a:p>
          <a:p>
            <a:pPr algn="r" rtl="1"/>
            <a:r>
              <a:rPr lang="ar-IQ" sz="2000" dirty="0"/>
              <a:t>5-يعمق الاحساس بالرضا الوظيفي والانجاز</a:t>
            </a:r>
            <a:endParaRPr lang="en-US" sz="2000" dirty="0"/>
          </a:p>
          <a:p>
            <a:pPr algn="r" rtl="1"/>
            <a:r>
              <a:rPr lang="ar-IQ" sz="2000" dirty="0"/>
              <a:t>6-يقلل من دوران العمل نتيجة لزياد  الاستمرار والثبات في حياه العاملين .</a:t>
            </a:r>
            <a:endParaRPr lang="en-US" sz="2000" dirty="0"/>
          </a:p>
          <a:p>
            <a:pPr algn="r" rtl="1"/>
            <a:endParaRPr lang="en-US" sz="2000" dirty="0"/>
          </a:p>
        </p:txBody>
      </p:sp>
    </p:spTree>
    <p:extLst>
      <p:ext uri="{BB962C8B-B14F-4D97-AF65-F5344CB8AC3E}">
        <p14:creationId xmlns:p14="http://schemas.microsoft.com/office/powerpoint/2010/main" val="1928191222"/>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
            <a:ext cx="8686800" cy="6553200"/>
          </a:xfrm>
        </p:spPr>
        <p:txBody>
          <a:bodyPr>
            <a:noAutofit/>
          </a:bodyPr>
          <a:lstStyle/>
          <a:p>
            <a:pPr algn="r" rtl="1"/>
            <a:r>
              <a:rPr lang="ar-IQ" sz="2500" b="1" dirty="0">
                <a:solidFill>
                  <a:srgbClr val="FF0000"/>
                </a:solidFill>
              </a:rPr>
              <a:t>انواع التدريب</a:t>
            </a:r>
            <a:endParaRPr lang="en-US" sz="2500" b="1" dirty="0">
              <a:solidFill>
                <a:srgbClr val="FF0000"/>
              </a:solidFill>
            </a:endParaRPr>
          </a:p>
          <a:p>
            <a:pPr algn="r" rtl="1"/>
            <a:r>
              <a:rPr lang="ar-IQ" sz="2500" dirty="0">
                <a:solidFill>
                  <a:schemeClr val="accent2">
                    <a:lumMod val="60000"/>
                    <a:lumOff val="40000"/>
                  </a:schemeClr>
                </a:solidFill>
              </a:rPr>
              <a:t>1-التدريب طويل المدى </a:t>
            </a:r>
            <a:r>
              <a:rPr lang="ar-IQ" sz="2500" dirty="0"/>
              <a:t>:- </a:t>
            </a:r>
            <a:r>
              <a:rPr lang="ar-SA" sz="2500" dirty="0"/>
              <a:t>وهي في الغالب تغطي احتياجات تنمية وتطوير متأنية، وتعبر عن رغبة المؤسسة في النمو والتطور والنضج</a:t>
            </a:r>
            <a:endParaRPr lang="en-US" sz="2500" dirty="0"/>
          </a:p>
          <a:p>
            <a:pPr algn="r" rtl="1"/>
            <a:r>
              <a:rPr lang="ar-SA" sz="2500" dirty="0">
                <a:solidFill>
                  <a:schemeClr val="accent2">
                    <a:lumMod val="60000"/>
                    <a:lumOff val="40000"/>
                  </a:schemeClr>
                </a:solidFill>
              </a:rPr>
              <a:t>2- التدريب قصير المدى </a:t>
            </a:r>
            <a:r>
              <a:rPr lang="ar-SA" sz="2500" dirty="0"/>
              <a:t>:- يغطي هذا التدريب في الغالب احتياجات تدريبية عاجلة وسريعة، تعبر عن رغبة المؤسسة في علاج احتياجات سريعة لبعض الأفراد أو الإدارات، يعني علاج مشاكل طارئة في </a:t>
            </a:r>
            <a:r>
              <a:rPr lang="ar-SA" sz="2500" dirty="0" smtClean="0"/>
              <a:t>المؤسسة</a:t>
            </a:r>
            <a:r>
              <a:rPr lang="en-US" sz="2500" dirty="0" smtClean="0"/>
              <a:t>.</a:t>
            </a:r>
            <a:endParaRPr lang="ar-IQ" sz="2500" dirty="0" smtClean="0"/>
          </a:p>
          <a:p>
            <a:pPr marL="36576" indent="0" algn="r" rtl="1">
              <a:buNone/>
            </a:pPr>
            <a:endParaRPr lang="ar-IQ" sz="2500" dirty="0" smtClean="0"/>
          </a:p>
          <a:p>
            <a:pPr algn="r" rtl="1"/>
            <a:r>
              <a:rPr lang="ar-IQ" sz="2500" b="1" dirty="0">
                <a:solidFill>
                  <a:srgbClr val="FF0000"/>
                </a:solidFill>
              </a:rPr>
              <a:t>مراحل عمليه التدريب </a:t>
            </a:r>
            <a:endParaRPr lang="en-US" sz="2500" b="1" dirty="0">
              <a:solidFill>
                <a:srgbClr val="FF0000"/>
              </a:solidFill>
            </a:endParaRPr>
          </a:p>
          <a:p>
            <a:pPr algn="r" rtl="1"/>
            <a:r>
              <a:rPr lang="ar-IQ" sz="2500" dirty="0"/>
              <a:t>1-تحديد الاحتياجات التدريبية</a:t>
            </a:r>
            <a:endParaRPr lang="en-US" sz="2500" dirty="0"/>
          </a:p>
          <a:p>
            <a:pPr algn="r" rtl="1"/>
            <a:r>
              <a:rPr lang="ar-IQ" sz="2500" dirty="0"/>
              <a:t>2-تحديد الاهداف التدريبة</a:t>
            </a:r>
            <a:endParaRPr lang="en-US" sz="2500" dirty="0"/>
          </a:p>
          <a:p>
            <a:pPr algn="r" rtl="1"/>
            <a:r>
              <a:rPr lang="ar-IQ" sz="2500" dirty="0"/>
              <a:t>3-مرحله تنفيذ التدريب </a:t>
            </a:r>
            <a:endParaRPr lang="en-US" sz="2500" dirty="0"/>
          </a:p>
          <a:p>
            <a:pPr algn="r" rtl="1"/>
            <a:r>
              <a:rPr lang="ar-IQ" sz="2500" dirty="0"/>
              <a:t>4-تقويم ومتابعه  فعاليه التدريب</a:t>
            </a:r>
            <a:endParaRPr lang="en-US" sz="2500" dirty="0"/>
          </a:p>
        </p:txBody>
      </p:sp>
    </p:spTree>
    <p:extLst>
      <p:ext uri="{BB962C8B-B14F-4D97-AF65-F5344CB8AC3E}">
        <p14:creationId xmlns:p14="http://schemas.microsoft.com/office/powerpoint/2010/main" val="2840865972"/>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610600" cy="6324600"/>
          </a:xfrm>
        </p:spPr>
        <p:txBody>
          <a:bodyPr>
            <a:noAutofit/>
          </a:bodyPr>
          <a:lstStyle/>
          <a:p>
            <a:pPr algn="r" rtl="1"/>
            <a:r>
              <a:rPr lang="ar-IQ" sz="2200" b="1" dirty="0">
                <a:solidFill>
                  <a:srgbClr val="FF0000"/>
                </a:solidFill>
              </a:rPr>
              <a:t>تحليل الاحتياجات التدريبة</a:t>
            </a:r>
            <a:endParaRPr lang="en-US" sz="2200" dirty="0">
              <a:solidFill>
                <a:srgbClr val="FF0000"/>
              </a:solidFill>
            </a:endParaRPr>
          </a:p>
          <a:p>
            <a:pPr algn="r" rtl="1"/>
            <a:r>
              <a:rPr lang="ar-IQ" sz="2200" dirty="0"/>
              <a:t>تعتمد كيفية تحليل احتياجات التدريب على ما اذا كنت ستقوم بتدريب موظفين جدد او حاليين وبالتالي فان المهمة الرئيسة لتحليل احتياجات التدريب للموظفين الجدد تتمثل في تحديد ماتستلزمه الوظيفة من واجبات ومهام ثم تقسيم ذلك الى مهام جزئية يتم تعليمها فيما بعد للموظفين الجدد. ان تقدير احتياجات التدريب للموظفين الحاليين قد يكون اكثر تعقيدا حيث يضاف الى ذلك تحديد مااذا كان التدريب هو الحل .فمثلا ،قد يكون الاداء منخفضا لان المعايير ليست واضحة او لان لم يتم تحفيز الموظف .يستخدم بعض المدربين برامج تحليلية متخصصة مثل برامج لتشخيص فجوات الاداء واسبابها .</a:t>
            </a:r>
            <a:r>
              <a:rPr lang="en-US" sz="2200" dirty="0"/>
              <a:t>Saba Software </a:t>
            </a:r>
            <a:r>
              <a:rPr lang="ar-IQ" sz="2200" dirty="0"/>
              <a:t>لتشخيص فجوات الاداء واسبابها .</a:t>
            </a:r>
            <a:r>
              <a:rPr lang="en-US" sz="2200" dirty="0"/>
              <a:t>Saba Software </a:t>
            </a:r>
          </a:p>
          <a:p>
            <a:pPr algn="r" rtl="1"/>
            <a:r>
              <a:rPr lang="ar-IQ" sz="2200" dirty="0"/>
              <a:t>ويستخدم على وجه الخصوص للعمال ذوي المستوى المهارات المتدني حيث من الشائع استئجار افراد من غير ذوي الخبره ثم تدريبهم  فيما بعد.وهكذا يكون هدفك هنا هو تزويد الموظفين الجدد بالمهارات والمعارف  التي هم حاجة اليها للقيام  بالعمل .وهكذا فانك تستخدم تحليل المهام لتحديد الاحتياجات التدريبية للموظفين الجدد</a:t>
            </a:r>
            <a:r>
              <a:rPr lang="ar-IQ" sz="2200" dirty="0" smtClean="0"/>
              <a:t>.</a:t>
            </a:r>
            <a:endParaRPr lang="en-US" sz="2200" dirty="0"/>
          </a:p>
        </p:txBody>
      </p:sp>
    </p:spTree>
    <p:extLst>
      <p:ext uri="{BB962C8B-B14F-4D97-AF65-F5344CB8AC3E}">
        <p14:creationId xmlns:p14="http://schemas.microsoft.com/office/powerpoint/2010/main" val="587802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705600"/>
          </a:xfrm>
        </p:spPr>
        <p:txBody>
          <a:bodyPr>
            <a:noAutofit/>
          </a:bodyPr>
          <a:lstStyle/>
          <a:p>
            <a:pPr algn="r" rtl="1"/>
            <a:r>
              <a:rPr lang="ar-IQ" sz="2500" b="1" dirty="0">
                <a:solidFill>
                  <a:srgbClr val="FF0000"/>
                </a:solidFill>
              </a:rPr>
              <a:t>تحليل </a:t>
            </a:r>
            <a:r>
              <a:rPr lang="ar-IQ" sz="2500" b="1" dirty="0" smtClean="0">
                <a:solidFill>
                  <a:srgbClr val="FF0000"/>
                </a:solidFill>
              </a:rPr>
              <a:t>المهمة</a:t>
            </a:r>
            <a:endParaRPr lang="ar-IQ" sz="2500" dirty="0"/>
          </a:p>
          <a:p>
            <a:pPr algn="r" rtl="1"/>
            <a:r>
              <a:rPr lang="ar-IQ" sz="2500" dirty="0" smtClean="0"/>
              <a:t> هو </a:t>
            </a:r>
            <a:r>
              <a:rPr lang="ar-IQ" sz="2500" dirty="0"/>
              <a:t>دراسة تفصيلية للوظيفة لتحديد مهارات معينة تتطلبها الوظيفة </a:t>
            </a:r>
            <a:r>
              <a:rPr lang="en-US" sz="2500" dirty="0"/>
              <a:t>Task analysis </a:t>
            </a:r>
            <a:r>
              <a:rPr lang="ar-IQ" sz="2500" dirty="0"/>
              <a:t>مثل مهارة (لمن يقوم بتطوير شبكة الانترنت) او اجراء مقابلات شخصية (في حالة المشرف) وتساعد عملية وصف وتوصيف هاتين العمليتين  تقديم حصر بواجبات محددة للوظيفة وكذلك المهارات المطلوبة وهذا يمثل مرجعا اساسيا في تحديد الاحتياجات التدريبية المطلوبة.</a:t>
            </a:r>
            <a:endParaRPr lang="en-US" sz="2500" dirty="0"/>
          </a:p>
          <a:p>
            <a:pPr marL="36576" indent="0" algn="r" rtl="1">
              <a:buNone/>
            </a:pPr>
            <a:endParaRPr lang="en-US" sz="2500" dirty="0"/>
          </a:p>
          <a:p>
            <a:pPr algn="r" rtl="1"/>
            <a:r>
              <a:rPr lang="ar-IQ" sz="2500" dirty="0">
                <a:solidFill>
                  <a:schemeClr val="accent2">
                    <a:lumMod val="60000"/>
                    <a:lumOff val="40000"/>
                  </a:schemeClr>
                </a:solidFill>
              </a:rPr>
              <a:t>1</a:t>
            </a:r>
            <a:r>
              <a:rPr lang="ar-IQ" sz="2500" b="1" dirty="0">
                <a:solidFill>
                  <a:schemeClr val="accent2">
                    <a:lumMod val="60000"/>
                    <a:lumOff val="40000"/>
                  </a:schemeClr>
                </a:solidFill>
              </a:rPr>
              <a:t>-تحليل الاحتياجات على مستوى المنظمة</a:t>
            </a:r>
            <a:endParaRPr lang="en-US" sz="2500" dirty="0">
              <a:solidFill>
                <a:schemeClr val="accent2">
                  <a:lumMod val="60000"/>
                  <a:lumOff val="40000"/>
                </a:schemeClr>
              </a:solidFill>
            </a:endParaRPr>
          </a:p>
          <a:p>
            <a:pPr algn="r" rtl="1"/>
            <a:r>
              <a:rPr lang="ar-IQ" sz="2500" dirty="0"/>
              <a:t>لابد من قيام اداره الموارد البشرية باجراء تحليل اهداف المنظمة وموارها وخططها والمراحل الزمنية لبلوغ تلك الاهداف وبامكان الادارة وهي بصدد تحليل المتغيرات السابقة الاستعانة بمؤشرات كمعدلات الانتاجية وتكلفه العمل والغياب والتاخير ودوران العمل حيث تلقي هذي المؤشرات ضوء على الاحتياجات التدريبية</a:t>
            </a:r>
            <a:endParaRPr lang="en-US" sz="2500" dirty="0"/>
          </a:p>
          <a:p>
            <a:pPr algn="r" rtl="1"/>
            <a:endParaRPr lang="en-US" sz="2500" dirty="0"/>
          </a:p>
        </p:txBody>
      </p:sp>
    </p:spTree>
    <p:extLst>
      <p:ext uri="{BB962C8B-B14F-4D97-AF65-F5344CB8AC3E}">
        <p14:creationId xmlns:p14="http://schemas.microsoft.com/office/powerpoint/2010/main" val="845344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467600" cy="5897563"/>
          </a:xfrm>
        </p:spPr>
        <p:txBody>
          <a:bodyPr>
            <a:normAutofit fontScale="77500" lnSpcReduction="20000"/>
          </a:bodyPr>
          <a:lstStyle/>
          <a:p>
            <a:pPr marL="36576" indent="0" algn="r" rtl="1">
              <a:buNone/>
            </a:pPr>
            <a:r>
              <a:rPr lang="ar-IQ" dirty="0" smtClean="0">
                <a:solidFill>
                  <a:schemeClr val="accent2">
                    <a:lumMod val="60000"/>
                    <a:lumOff val="40000"/>
                  </a:schemeClr>
                </a:solidFill>
              </a:rPr>
              <a:t>2</a:t>
            </a:r>
            <a:r>
              <a:rPr lang="ar-IQ" b="1" dirty="0" smtClean="0">
                <a:solidFill>
                  <a:schemeClr val="accent2">
                    <a:lumMod val="60000"/>
                    <a:lumOff val="40000"/>
                  </a:schemeClr>
                </a:solidFill>
              </a:rPr>
              <a:t>-تحليل </a:t>
            </a:r>
            <a:r>
              <a:rPr lang="ar-IQ" b="1" dirty="0">
                <a:solidFill>
                  <a:schemeClr val="accent2">
                    <a:lumMod val="60000"/>
                    <a:lumOff val="40000"/>
                  </a:schemeClr>
                </a:solidFill>
              </a:rPr>
              <a:t>العمليات والوظائف </a:t>
            </a:r>
            <a:endParaRPr lang="en-US" dirty="0">
              <a:solidFill>
                <a:schemeClr val="accent2">
                  <a:lumMod val="60000"/>
                  <a:lumOff val="40000"/>
                </a:schemeClr>
              </a:solidFill>
            </a:endParaRPr>
          </a:p>
          <a:p>
            <a:pPr algn="r" rtl="1"/>
            <a:r>
              <a:rPr lang="ar-IQ" dirty="0"/>
              <a:t>فبالنسبة للموظفين الحاليين فان تحليل الاداء هو عملية تحديد اوجه النقص او القصور في الاداء وتحديد ما اذا كان يجب تقويمها  لمثل هذا القصور من خلال التدريب اومن خلال وسائل اخرى( مثل نقل الموظفين).</a:t>
            </a:r>
            <a:endParaRPr lang="en-US" dirty="0"/>
          </a:p>
          <a:p>
            <a:pPr algn="r" rtl="1"/>
            <a:r>
              <a:rPr lang="ar-IQ" dirty="0"/>
              <a:t>تتضمن الطرق لتحديد كيفية قيام الموظف الحالي بما يلي:</a:t>
            </a:r>
            <a:endParaRPr lang="en-US" dirty="0"/>
          </a:p>
          <a:p>
            <a:pPr algn="r" rtl="1"/>
            <a:r>
              <a:rPr lang="ar-IQ" dirty="0"/>
              <a:t>1-تقييمات الاداء </a:t>
            </a:r>
            <a:endParaRPr lang="en-US" dirty="0"/>
          </a:p>
          <a:p>
            <a:pPr algn="r" rtl="1"/>
            <a:r>
              <a:rPr lang="ar-IQ" dirty="0"/>
              <a:t>2-بيانات الاداء المتعلقة بالوظيفة (مثل الانتاجية ،التغييب والتاخير عن العمل،الشكاوي ،الفاقد، التسليمات المتاخرة ،جودة المنتج، الاصلاحات استخدام المعدات، شكاوي العميل)</a:t>
            </a:r>
            <a:endParaRPr lang="en-US" dirty="0"/>
          </a:p>
          <a:p>
            <a:pPr algn="r" rtl="1"/>
            <a:r>
              <a:rPr lang="ar-IQ" dirty="0"/>
              <a:t>3-ملاحظات المشرفين او المتخصصين الاخرين</a:t>
            </a:r>
            <a:endParaRPr lang="en-US" dirty="0"/>
          </a:p>
          <a:p>
            <a:pPr algn="r" rtl="1"/>
            <a:r>
              <a:rPr lang="ar-IQ" dirty="0"/>
              <a:t>4-المقابلات مع الموظف او المشرف</a:t>
            </a:r>
            <a:endParaRPr lang="en-US" dirty="0"/>
          </a:p>
          <a:p>
            <a:pPr algn="r" rtl="1"/>
            <a:r>
              <a:rPr lang="ar-IQ" dirty="0"/>
              <a:t>5-اختبارات المعرفة بالوظيفة ،والمهارات، والحضور</a:t>
            </a:r>
            <a:endParaRPr lang="en-US" dirty="0"/>
          </a:p>
          <a:p>
            <a:pPr algn="r" rtl="1"/>
            <a:r>
              <a:rPr lang="ar-IQ" dirty="0"/>
              <a:t>6-استبيانات المواقف والاتجاهات </a:t>
            </a:r>
            <a:endParaRPr lang="en-US" dirty="0"/>
          </a:p>
          <a:p>
            <a:pPr algn="r" rtl="1"/>
            <a:r>
              <a:rPr lang="ar-IQ" dirty="0"/>
              <a:t>7-الدفاتر والمذكرات اليومية للموظف</a:t>
            </a:r>
            <a:endParaRPr lang="en-US" dirty="0"/>
          </a:p>
          <a:p>
            <a:pPr algn="r" rtl="1"/>
            <a:r>
              <a:rPr lang="ar-IQ" dirty="0"/>
              <a:t>8-نتائج مركز التقييم</a:t>
            </a:r>
            <a:endParaRPr lang="en-US" dirty="0"/>
          </a:p>
          <a:p>
            <a:pPr algn="r" rtl="1"/>
            <a:endParaRPr lang="en-US" dirty="0"/>
          </a:p>
        </p:txBody>
      </p:sp>
    </p:spTree>
    <p:extLst>
      <p:ext uri="{BB962C8B-B14F-4D97-AF65-F5344CB8AC3E}">
        <p14:creationId xmlns:p14="http://schemas.microsoft.com/office/powerpoint/2010/main" val="2613994191"/>
      </p:ext>
    </p:extLst>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171</TotalTime>
  <Words>864</Words>
  <Application>Microsoft Office PowerPoint</Application>
  <PresentationFormat>On-screen Show (4:3)</PresentationFormat>
  <Paragraphs>69</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Franklin Gothic Book</vt:lpstr>
      <vt:lpstr>Tahoma</vt:lpstr>
      <vt:lpstr>Wingdings 2</vt:lpstr>
      <vt:lpstr>Technic</vt:lpstr>
      <vt:lpstr>التدريب  Training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إدارة الذات Self MANGEMANT نبذه تاريخيه عن ادارة الذات </dc:title>
  <dc:creator>lenovo</dc:creator>
  <cp:lastModifiedBy>Maher</cp:lastModifiedBy>
  <cp:revision>38</cp:revision>
  <dcterms:created xsi:type="dcterms:W3CDTF">2018-11-06T19:56:41Z</dcterms:created>
  <dcterms:modified xsi:type="dcterms:W3CDTF">2019-07-28T16:35:35Z</dcterms:modified>
</cp:coreProperties>
</file>