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1"/>
  </p:notesMasterIdLst>
  <p:sldIdLst>
    <p:sldId id="256" r:id="rId2"/>
    <p:sldId id="259" r:id="rId3"/>
    <p:sldId id="276" r:id="rId4"/>
    <p:sldId id="277" r:id="rId5"/>
    <p:sldId id="260" r:id="rId6"/>
    <p:sldId id="275" r:id="rId7"/>
    <p:sldId id="278" r:id="rId8"/>
    <p:sldId id="279" r:id="rId9"/>
    <p:sldId id="28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7/23/2019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7/23/2019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7/23/2019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76600"/>
            <a:ext cx="7772400" cy="2209800"/>
          </a:xfrm>
        </p:spPr>
        <p:txBody>
          <a:bodyPr>
            <a:normAutofit/>
          </a:bodyPr>
          <a:lstStyle/>
          <a:p>
            <a:pPr algn="ctr"/>
            <a:r>
              <a:rPr lang="ar-IQ" sz="2800" dirty="0" smtClean="0"/>
              <a:t>سيناريوهات إدارة الازمة</a:t>
            </a:r>
            <a:r>
              <a:rPr lang="ar-IQ" sz="2800" dirty="0" smtClean="0"/>
              <a:t/>
            </a:r>
            <a:br>
              <a:rPr lang="ar-IQ" sz="2800" dirty="0" smtClean="0"/>
            </a:br>
            <a:r>
              <a:rPr lang="ar-IQ" sz="2800" dirty="0" smtClean="0"/>
              <a:t/>
            </a:r>
            <a:br>
              <a:rPr lang="ar-IQ" sz="2800" dirty="0" smtClean="0"/>
            </a:br>
            <a:r>
              <a:rPr lang="en-US" sz="2800" dirty="0" smtClean="0"/>
              <a:t>Crisis </a:t>
            </a:r>
            <a:r>
              <a:rPr lang="en-US" sz="2800" dirty="0"/>
              <a:t>management scenarios</a:t>
            </a:r>
            <a:endParaRPr lang="en-US" sz="2800" dirty="0"/>
          </a:p>
        </p:txBody>
      </p:sp>
      <p:sp>
        <p:nvSpPr>
          <p:cNvPr id="3" name="Subtitle 2"/>
          <p:cNvSpPr>
            <a:spLocks noGrp="1"/>
          </p:cNvSpPr>
          <p:nvPr>
            <p:ph type="subTitle" idx="1"/>
          </p:nvPr>
        </p:nvSpPr>
        <p:spPr>
          <a:xfrm>
            <a:off x="2274455" y="533400"/>
            <a:ext cx="6400800" cy="22098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dirty="0"/>
              <a:t>الدراسات </a:t>
            </a:r>
            <a:r>
              <a:rPr lang="ar-IQ" b="1" dirty="0" smtClean="0"/>
              <a:t>العليا</a:t>
            </a:r>
          </a:p>
          <a:p>
            <a:pPr rtl="1"/>
            <a:r>
              <a:rPr lang="ar-IQ" b="1" dirty="0" smtClean="0"/>
              <a:t>دبلوم عالي / تخطيط إستراتيجي</a:t>
            </a:r>
            <a:endParaRPr lang="en-US" dirty="0"/>
          </a:p>
          <a:p>
            <a:endParaRPr lang="en-US"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162800" cy="5592763"/>
          </a:xfrm>
        </p:spPr>
        <p:txBody>
          <a:bodyPr>
            <a:normAutofit/>
          </a:bodyPr>
          <a:lstStyle/>
          <a:p>
            <a:pPr algn="r" rtl="1"/>
            <a:r>
              <a:rPr lang="ar-SA" b="1" u="sng" dirty="0">
                <a:solidFill>
                  <a:srgbClr val="FF0000"/>
                </a:solidFill>
              </a:rPr>
              <a:t>مقدمة</a:t>
            </a:r>
            <a:r>
              <a:rPr lang="ar-SA" b="1" u="sng" dirty="0"/>
              <a:t> </a:t>
            </a:r>
            <a:endParaRPr lang="en-US" dirty="0"/>
          </a:p>
          <a:p>
            <a:pPr algn="r" rtl="1"/>
            <a:r>
              <a:rPr lang="ar-SA" dirty="0"/>
              <a:t> إن سيناريوهات إدارة الأزمة تتطلب إعدادا حسنا وصياغة فاعلة ، وتتطلب تدريب فريق الأزمة على استخدامها بنجاح ، إذا أن هذه السيناريوهات تؤدي إلى تأهيل إدارة المنظمة للتعامل مع الأزمات بفاعلية وتمكينهم من سرعة التصرف وتقليل آثار المفاجأة والتحكم الدقيق في وقت إدارة الأزمة وتقليل المخاطر والتهديدات</a:t>
            </a:r>
            <a:endParaRPr lang="en-US"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6248400"/>
          </a:xfrm>
        </p:spPr>
        <p:txBody>
          <a:bodyPr>
            <a:noAutofit/>
          </a:bodyPr>
          <a:lstStyle/>
          <a:p>
            <a:pPr algn="r" rtl="1"/>
            <a:r>
              <a:rPr lang="ar-SA" sz="2600" b="1" u="sng" dirty="0">
                <a:solidFill>
                  <a:srgbClr val="FF0000"/>
                </a:solidFill>
              </a:rPr>
              <a:t>أولا : مفهوم السيناريو</a:t>
            </a:r>
            <a:r>
              <a:rPr lang="en-US" sz="2600" b="1" u="sng" dirty="0">
                <a:solidFill>
                  <a:srgbClr val="FF0000"/>
                </a:solidFill>
              </a:rPr>
              <a:t>:</a:t>
            </a:r>
            <a:endParaRPr lang="en-US" sz="2600" b="1" dirty="0">
              <a:solidFill>
                <a:srgbClr val="FF0000"/>
              </a:solidFill>
            </a:endParaRPr>
          </a:p>
          <a:p>
            <a:pPr lvl="0" algn="r" rtl="1"/>
            <a:r>
              <a:rPr lang="ar-SA" sz="2600" b="1" dirty="0">
                <a:solidFill>
                  <a:srgbClr val="FFFF00"/>
                </a:solidFill>
              </a:rPr>
              <a:t>المفهوم اللغوي للسيناريو </a:t>
            </a:r>
            <a:r>
              <a:rPr lang="ar-SA" sz="2600" dirty="0"/>
              <a:t>: السيناريو من الناحية اللغوية هو تعبير عن فن الحركة على المسرح أو في السينما ، والسيناريو هو مخطط المسرحية أو الفيلم السينمائي المعد للإخراج المسرحي أو السينمائي وهو يشمل وصف الشخوص ويتضمن تفاصيل خاصة بالحوار والمشاهد ويتضمن كذلك إرشادات متعددة</a:t>
            </a:r>
            <a:r>
              <a:rPr lang="en-US" sz="2600" dirty="0"/>
              <a:t>.</a:t>
            </a:r>
          </a:p>
          <a:p>
            <a:pPr lvl="0" algn="r" rtl="1"/>
            <a:r>
              <a:rPr lang="ar-SA" sz="2600" b="1" dirty="0">
                <a:solidFill>
                  <a:srgbClr val="FFFF00"/>
                </a:solidFill>
              </a:rPr>
              <a:t>المفهوم الاصطلاحي للسيناريو</a:t>
            </a:r>
            <a:r>
              <a:rPr lang="ar-SA" sz="2600" dirty="0">
                <a:solidFill>
                  <a:srgbClr val="FFFF00"/>
                </a:solidFill>
              </a:rPr>
              <a:t> </a:t>
            </a:r>
            <a:r>
              <a:rPr lang="ar-SA" sz="2600" dirty="0"/>
              <a:t>: السيناريو يعبر عن الاحتمالات التي من الممكن أن تحدث في المستقبل ، أو الحالات التي يمكن أن تحدث لكنها لم تحدث</a:t>
            </a:r>
            <a:r>
              <a:rPr lang="en-US" sz="2600" dirty="0"/>
              <a:t>.</a:t>
            </a:r>
          </a:p>
          <a:p>
            <a:pPr lvl="0" algn="r" rtl="1"/>
            <a:r>
              <a:rPr lang="ar-SA" sz="2600" b="1" dirty="0">
                <a:solidFill>
                  <a:srgbClr val="FFFF00"/>
                </a:solidFill>
              </a:rPr>
              <a:t>السيناريو</a:t>
            </a:r>
            <a:r>
              <a:rPr lang="ar-SA" sz="2600" b="1" dirty="0"/>
              <a:t> </a:t>
            </a:r>
            <a:r>
              <a:rPr lang="ar-SA" sz="2600" dirty="0"/>
              <a:t>: هو مجموعه من الاجراءات المحتملة والبدائل الممكنة من اجل موجهة موقف طارئ وهو أداة للتفكير التخيلي لمواجهة الازمات المتوقعة مع التغلب على عنصر المفاجأة .</a:t>
            </a:r>
            <a:endParaRPr lang="en-US" sz="2600" dirty="0"/>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6858000"/>
          </a:xfrm>
        </p:spPr>
        <p:txBody>
          <a:bodyPr>
            <a:noAutofit/>
          </a:bodyPr>
          <a:lstStyle/>
          <a:p>
            <a:pPr algn="r" rtl="1"/>
            <a:r>
              <a:rPr lang="ar-SA" sz="2600" b="1" u="sng" dirty="0">
                <a:solidFill>
                  <a:srgbClr val="FF0000"/>
                </a:solidFill>
              </a:rPr>
              <a:t>ثانيا : أهمية رسم سيناريوهات إدارة الأزمة</a:t>
            </a:r>
            <a:r>
              <a:rPr lang="en-US" sz="2600" b="1" u="sng" dirty="0">
                <a:solidFill>
                  <a:srgbClr val="FF0000"/>
                </a:solidFill>
              </a:rPr>
              <a:t>:</a:t>
            </a:r>
            <a:endParaRPr lang="en-US" sz="2600" b="1" dirty="0">
              <a:solidFill>
                <a:srgbClr val="FF0000"/>
              </a:solidFill>
            </a:endParaRPr>
          </a:p>
          <a:p>
            <a:pPr algn="r" rtl="1"/>
            <a:r>
              <a:rPr lang="ar-SA" sz="2600" dirty="0"/>
              <a:t>إن النجاح في إدارة الأزمة والتعامل معها يتطلب رسم مجموعة من السيناريوهات الأصلية والبديلة للتعامل مع الأزمة ، فهذه السيناريوهات هي الأسس المهمة التي تعتمد عليها عملية إدارة الأزمة ومواجهتها بنجاح</a:t>
            </a:r>
            <a:r>
              <a:rPr lang="en-US" sz="2600" dirty="0"/>
              <a:t>.</a:t>
            </a:r>
          </a:p>
          <a:p>
            <a:pPr algn="r" rtl="1"/>
            <a:r>
              <a:rPr lang="ar-SA" sz="2600" dirty="0"/>
              <a:t>وتكمن صعوبة رسم سيناريوهات إدارة الأزمة في أنها تتعلق بالتعامل مع أزمة لم تحدث بعد،ومظاهرها وتأثيراتها وانعكاساتها لم تتبلور بصورة فعلية</a:t>
            </a:r>
            <a:r>
              <a:rPr lang="en-US" sz="2600" dirty="0"/>
              <a:t>.</a:t>
            </a:r>
          </a:p>
          <a:p>
            <a:pPr algn="r" rtl="1"/>
            <a:r>
              <a:rPr lang="ar-SA" sz="2600" b="1" u="sng" dirty="0">
                <a:solidFill>
                  <a:srgbClr val="FFFF00"/>
                </a:solidFill>
              </a:rPr>
              <a:t>ويتطلب النجاح في رسم سيناريو أدارة الازمة</a:t>
            </a:r>
            <a:r>
              <a:rPr lang="ar-SA" sz="2600" u="sng" dirty="0">
                <a:solidFill>
                  <a:srgbClr val="FFFF00"/>
                </a:solidFill>
              </a:rPr>
              <a:t> </a:t>
            </a:r>
            <a:endParaRPr lang="en-US" sz="2600" dirty="0">
              <a:solidFill>
                <a:srgbClr val="FFFF00"/>
              </a:solidFill>
            </a:endParaRPr>
          </a:p>
          <a:p>
            <a:pPr lvl="0" algn="r" rtl="1"/>
            <a:r>
              <a:rPr lang="ar-SA" sz="2600" dirty="0"/>
              <a:t>امتلاك قدرات متميزة في تصور الاحداث وتوقع سيرها تصاعدها</a:t>
            </a:r>
            <a:endParaRPr lang="en-US" sz="2600" dirty="0"/>
          </a:p>
          <a:p>
            <a:pPr lvl="0" algn="r" rtl="1"/>
            <a:r>
              <a:rPr lang="ar-SA" sz="2600" dirty="0"/>
              <a:t>امتلاك الخبرات الكافية في ادارة الازمات والتعامل مع الظروف والبيئات المتغيره والمضطربة.</a:t>
            </a:r>
            <a:endParaRPr lang="en-US" sz="2600" dirty="0"/>
          </a:p>
          <a:p>
            <a:pPr lvl="0" algn="r" rtl="1"/>
            <a:r>
              <a:rPr lang="ar-SA" sz="2600" dirty="0"/>
              <a:t>امتلاك المواهب الخاصة بالأزمات</a:t>
            </a:r>
            <a:endParaRPr lang="en-US" sz="2600" dirty="0"/>
          </a:p>
        </p:txBody>
      </p:sp>
    </p:spTree>
    <p:extLst>
      <p:ext uri="{BB962C8B-B14F-4D97-AF65-F5344CB8AC3E}">
        <p14:creationId xmlns:p14="http://schemas.microsoft.com/office/powerpoint/2010/main" val="401290637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848600" cy="6553200"/>
          </a:xfrm>
        </p:spPr>
        <p:txBody>
          <a:bodyPr>
            <a:noAutofit/>
          </a:bodyPr>
          <a:lstStyle/>
          <a:p>
            <a:pPr algn="r" rtl="1"/>
            <a:r>
              <a:rPr lang="ar-SA" sz="2400" b="1" u="sng" dirty="0">
                <a:solidFill>
                  <a:srgbClr val="FF0000"/>
                </a:solidFill>
              </a:rPr>
              <a:t>ثالثا: مراحل إعداد سيناريوهات إدارة الأزمة</a:t>
            </a:r>
            <a:r>
              <a:rPr lang="en-US" sz="2400" b="1" u="sng" dirty="0">
                <a:solidFill>
                  <a:srgbClr val="FF0000"/>
                </a:solidFill>
              </a:rPr>
              <a:t>:</a:t>
            </a:r>
            <a:endParaRPr lang="en-US" sz="2400" b="1" dirty="0">
              <a:solidFill>
                <a:srgbClr val="FF0000"/>
              </a:solidFill>
            </a:endParaRPr>
          </a:p>
          <a:p>
            <a:pPr algn="r" rtl="1"/>
            <a:r>
              <a:rPr lang="ar-SA" sz="2400" dirty="0"/>
              <a:t>إن أعداد أي سيناريو من سيناريوهات إدارة الأزمة يمر عبر المراحل الآتية</a:t>
            </a:r>
            <a:r>
              <a:rPr lang="en-US" sz="2400" dirty="0"/>
              <a:t>:</a:t>
            </a:r>
          </a:p>
          <a:p>
            <a:pPr lvl="0" algn="r" rtl="1"/>
            <a:r>
              <a:rPr lang="ar-SA" sz="2400" dirty="0"/>
              <a:t>عقد وإدارة مجموعة من الاجتماعات التنسيقية بين فريق إدارة الأزمات وفرق مواجهة الأزمة ، وتحديد المهام المطلوبة من كل فريق</a:t>
            </a:r>
            <a:r>
              <a:rPr lang="en-US" sz="2400" dirty="0"/>
              <a:t>.</a:t>
            </a:r>
          </a:p>
          <a:p>
            <a:pPr lvl="0" algn="r" rtl="1"/>
            <a:r>
              <a:rPr lang="ar-SA" sz="2400" dirty="0"/>
              <a:t>التحليل الأولي لمهام كل فريق ، وتحديد البيانات والمعلومات والمعرفة اللازمة لكل حالة من الحالات غير العادية</a:t>
            </a:r>
            <a:r>
              <a:rPr lang="en-US" sz="2400" dirty="0"/>
              <a:t>.</a:t>
            </a:r>
          </a:p>
          <a:p>
            <a:pPr lvl="0" algn="r" rtl="1"/>
            <a:r>
              <a:rPr lang="ar-SA" sz="2400" dirty="0"/>
              <a:t>طلب العون ومساعدة الخبراء المتخصصين في حقل ادارة الازمة .</a:t>
            </a:r>
            <a:endParaRPr lang="en-US" sz="2400" dirty="0"/>
          </a:p>
          <a:p>
            <a:pPr lvl="0" algn="r" rtl="1"/>
            <a:r>
              <a:rPr lang="ar-SA" sz="2400" dirty="0"/>
              <a:t>رسم المخطط الاولي المقترح للسيناريو </a:t>
            </a:r>
            <a:endParaRPr lang="en-US" sz="2400" dirty="0"/>
          </a:p>
          <a:p>
            <a:pPr lvl="0" algn="r" rtl="1"/>
            <a:r>
              <a:rPr lang="ar-SA" sz="2400" dirty="0"/>
              <a:t>اتاحة السيناريو المقرح لعمليات التدريب الميداني .  </a:t>
            </a:r>
            <a:endParaRPr lang="en-US" sz="2400" dirty="0"/>
          </a:p>
          <a:p>
            <a:pPr lvl="0" algn="r" rtl="1"/>
            <a:r>
              <a:rPr lang="ar-SA" sz="2400" dirty="0"/>
              <a:t>اعادة تحليل ودراسه وتقييم السيناريو .</a:t>
            </a:r>
            <a:endParaRPr lang="en-US" sz="2400" dirty="0"/>
          </a:p>
          <a:p>
            <a:pPr lvl="0" algn="r" rtl="1"/>
            <a:r>
              <a:rPr lang="ar-SA" sz="2400" dirty="0"/>
              <a:t>اعتماد الصيغة النهائية للسيناريو بعد عمليات الدراسة والتحليل من جانب جميع الاطراف ذات العلاقة .</a:t>
            </a:r>
            <a:endParaRPr lang="en-US" sz="2400" dirty="0"/>
          </a:p>
        </p:txBody>
      </p:sp>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7772400" cy="6324600"/>
          </a:xfrm>
        </p:spPr>
        <p:txBody>
          <a:bodyPr>
            <a:noAutofit/>
          </a:bodyPr>
          <a:lstStyle/>
          <a:p>
            <a:pPr algn="r" rtl="1"/>
            <a:r>
              <a:rPr lang="ar-SA" sz="2200" b="1" u="sng" dirty="0">
                <a:solidFill>
                  <a:srgbClr val="FF0000"/>
                </a:solidFill>
              </a:rPr>
              <a:t>رابعا : العوامل المؤثرة في رسم سيناريوهات ناجحة لإدارة الأزمات</a:t>
            </a:r>
            <a:r>
              <a:rPr lang="en-US" sz="2200" b="1" u="sng" dirty="0">
                <a:solidFill>
                  <a:srgbClr val="FF0000"/>
                </a:solidFill>
              </a:rPr>
              <a:t>:</a:t>
            </a:r>
            <a:endParaRPr lang="en-US" sz="2200" b="1" dirty="0">
              <a:solidFill>
                <a:srgbClr val="FF0000"/>
              </a:solidFill>
            </a:endParaRPr>
          </a:p>
          <a:p>
            <a:pPr algn="r" rtl="1"/>
            <a:r>
              <a:rPr lang="ar-SA" sz="2200" dirty="0"/>
              <a:t>لضمان صياغة ورسم سيناريوهات جيدة لإدارة الأزمات المحتملة فإنه يجب مراعاة مجموعة من العوامل ، وأهم هذه العوامل ما يأتي</a:t>
            </a:r>
            <a:r>
              <a:rPr lang="en-US" sz="2200" dirty="0"/>
              <a:t>:</a:t>
            </a:r>
          </a:p>
          <a:p>
            <a:pPr lvl="0" algn="r" rtl="1"/>
            <a:r>
              <a:rPr lang="ar-SA" sz="2200" dirty="0"/>
              <a:t>الإمكانات المتاحة في المنظمة والتي يمكن أن يجري استخدامها في التعامل مع الأزمة ، وهذه الإمكانات هي إمكانات بشرية وإمكانات مادية وإمكانات تكنولوجية وإمكانات مالية</a:t>
            </a:r>
            <a:r>
              <a:rPr lang="en-US" sz="2200" dirty="0"/>
              <a:t>.</a:t>
            </a:r>
          </a:p>
          <a:p>
            <a:pPr lvl="0" algn="r" rtl="1"/>
            <a:r>
              <a:rPr lang="ar-SA" sz="2200" dirty="0"/>
              <a:t>مدى فاعلية وتناسق نظم المنظمة المختلفة وكفاءة نظم الاتصالات والمعلومات في أثناء الأزمة</a:t>
            </a:r>
            <a:r>
              <a:rPr lang="en-US" sz="2200" dirty="0"/>
              <a:t>.</a:t>
            </a:r>
          </a:p>
          <a:p>
            <a:pPr lvl="0" algn="r" rtl="1"/>
            <a:r>
              <a:rPr lang="ar-SA" sz="2200" dirty="0"/>
              <a:t>السياسة العامة للمنظمة بما تسمحه لفريق الأزمة من هامش للتحرك والتعاطي مع الأزمة</a:t>
            </a:r>
            <a:r>
              <a:rPr lang="en-US" sz="2200" dirty="0"/>
              <a:t>.</a:t>
            </a:r>
          </a:p>
          <a:p>
            <a:pPr lvl="0" algn="r" rtl="1"/>
            <a:r>
              <a:rPr lang="ar-SA" sz="2200" dirty="0"/>
              <a:t>البيئة المحيطة بالأزمة داخليا وخارجيا .</a:t>
            </a:r>
            <a:endParaRPr lang="en-US" sz="2200" dirty="0"/>
          </a:p>
          <a:p>
            <a:pPr lvl="0" algn="r" rtl="1"/>
            <a:r>
              <a:rPr lang="ar-SA" sz="2200" dirty="0"/>
              <a:t>التحليل الدقيق للبيانات المتوفرة </a:t>
            </a:r>
            <a:endParaRPr lang="en-US" sz="2200" dirty="0"/>
          </a:p>
          <a:p>
            <a:pPr lvl="0" algn="r" rtl="1"/>
            <a:r>
              <a:rPr lang="ar-SA" sz="2200" dirty="0"/>
              <a:t>البحث عن الحلول غير المتوقعه وغير التقليدية للازمة </a:t>
            </a:r>
            <a:endParaRPr lang="en-US" sz="2200" dirty="0"/>
          </a:p>
          <a:p>
            <a:pPr lvl="0" algn="r" rtl="1"/>
            <a:r>
              <a:rPr lang="ar-SA" sz="2200" dirty="0"/>
              <a:t>مراعاة توفير فرق العمل اللازمة للتعامل مع الازمة </a:t>
            </a:r>
            <a:endParaRPr lang="en-US" sz="2200"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610600" cy="6324600"/>
          </a:xfrm>
        </p:spPr>
        <p:txBody>
          <a:bodyPr>
            <a:noAutofit/>
          </a:bodyPr>
          <a:lstStyle/>
          <a:p>
            <a:pPr algn="r" rtl="1"/>
            <a:r>
              <a:rPr lang="ar-SA" sz="1800" b="1" dirty="0">
                <a:solidFill>
                  <a:srgbClr val="FFFF00"/>
                </a:solidFill>
              </a:rPr>
              <a:t>وهناك مجموعة أخرى من العناصر التي تؤثر في رسم سيناريوهات إدارة الأزمة وتتحكم فيه ، </a:t>
            </a:r>
            <a:endParaRPr lang="en-US" sz="1800" dirty="0">
              <a:solidFill>
                <a:srgbClr val="FFFF00"/>
              </a:solidFill>
            </a:endParaRPr>
          </a:p>
          <a:p>
            <a:pPr algn="r" rtl="1"/>
            <a:r>
              <a:rPr lang="ar-SA" sz="1800" b="1" dirty="0">
                <a:solidFill>
                  <a:srgbClr val="00B050"/>
                </a:solidFill>
              </a:rPr>
              <a:t>وأهم هذه العناصر ما يأتي</a:t>
            </a:r>
            <a:r>
              <a:rPr lang="en-US" sz="1800" b="1" dirty="0">
                <a:solidFill>
                  <a:srgbClr val="00B050"/>
                </a:solidFill>
              </a:rPr>
              <a:t>:</a:t>
            </a:r>
            <a:endParaRPr lang="en-US" sz="1800" dirty="0">
              <a:solidFill>
                <a:srgbClr val="00B050"/>
              </a:solidFill>
            </a:endParaRPr>
          </a:p>
          <a:p>
            <a:pPr lvl="0" algn="r" rtl="1"/>
            <a:r>
              <a:rPr lang="ar-SA" sz="1800" b="1" dirty="0">
                <a:solidFill>
                  <a:srgbClr val="00B050"/>
                </a:solidFill>
              </a:rPr>
              <a:t>تحليل الأرض</a:t>
            </a:r>
            <a:r>
              <a:rPr lang="ar-SA" sz="1800" dirty="0">
                <a:solidFill>
                  <a:srgbClr val="00B050"/>
                </a:solidFill>
              </a:rPr>
              <a:t> </a:t>
            </a:r>
            <a:r>
              <a:rPr lang="ar-SA" sz="1800" dirty="0"/>
              <a:t>: إن المواجهة بين أطراف الأزمة المختلفة تتم فوق الأرض ، ومن هنا فإنه لا بد من دراسة وتحليل لهذه الأرض قبل رسم سيناريوهات إدارة الأزمة</a:t>
            </a:r>
            <a:r>
              <a:rPr lang="en-US" sz="1800" dirty="0"/>
              <a:t>.</a:t>
            </a:r>
          </a:p>
          <a:p>
            <a:pPr lvl="0" algn="r" rtl="1"/>
            <a:r>
              <a:rPr lang="ar-SA" sz="1800" b="1" dirty="0"/>
              <a:t>تحليل الموقف العام</a:t>
            </a:r>
            <a:r>
              <a:rPr lang="ar-SA" sz="1800" dirty="0"/>
              <a:t> : أن رسم سيناريوهات إدارة الأزمة يتطلب تحليلا دقيقا ومتعمقا للموقف العام</a:t>
            </a:r>
            <a:r>
              <a:rPr lang="en-US" sz="1800" dirty="0"/>
              <a:t>.</a:t>
            </a:r>
          </a:p>
          <a:p>
            <a:pPr lvl="0" algn="r" rtl="1"/>
            <a:r>
              <a:rPr lang="ar-SA" sz="1800" b="1" dirty="0">
                <a:solidFill>
                  <a:srgbClr val="00B050"/>
                </a:solidFill>
              </a:rPr>
              <a:t>تحليل المهمة</a:t>
            </a:r>
            <a:r>
              <a:rPr lang="ar-SA" sz="1800" dirty="0">
                <a:solidFill>
                  <a:srgbClr val="00B050"/>
                </a:solidFill>
              </a:rPr>
              <a:t> </a:t>
            </a:r>
            <a:r>
              <a:rPr lang="ar-SA" sz="1800" dirty="0"/>
              <a:t>: أن النجاح في رسم سيناريوهات إدارة الأزمة يتطلب تحليل جميع المهام المرتبطة بإدارة هذه الأزمة ومواجهتها ، إذا أن هذا التحليل يوضح مدى قدرة هذه المهام على التعاطي مع الأزمة بايجابية أو سلبية</a:t>
            </a:r>
            <a:r>
              <a:rPr lang="en-US" sz="1800" dirty="0"/>
              <a:t>.</a:t>
            </a:r>
          </a:p>
          <a:p>
            <a:pPr lvl="0" algn="r" rtl="1"/>
            <a:r>
              <a:rPr lang="ar-SA" sz="1800" b="1" dirty="0"/>
              <a:t>تحليل الإمكانات</a:t>
            </a:r>
            <a:r>
              <a:rPr lang="ar-SA" sz="1800" dirty="0"/>
              <a:t> : قبل رسم سيناريوهات إدارة الأزمة فإنه يجب تحليل الإمكانات المتوفرة في المنظمة ومدى كفاية ومدى قدرة هذه الإمكانات على تحقيق الإدارة الناجحة والمواجهة الفاعلة مع الأزمة ومع قوى الأزمة</a:t>
            </a:r>
            <a:r>
              <a:rPr lang="en-US" sz="1800" dirty="0"/>
              <a:t>.</a:t>
            </a:r>
          </a:p>
          <a:p>
            <a:pPr algn="r" rtl="1"/>
            <a:r>
              <a:rPr lang="en-US" sz="1800" dirty="0"/>
              <a:t> </a:t>
            </a:r>
          </a:p>
          <a:p>
            <a:pPr algn="r" rtl="1"/>
            <a:r>
              <a:rPr lang="ar-SA" sz="1800" b="1" u="sng" dirty="0">
                <a:solidFill>
                  <a:srgbClr val="00B050"/>
                </a:solidFill>
              </a:rPr>
              <a:t>والإمكانات التي تتطلبها عمليات إدارة الأزمة هي</a:t>
            </a:r>
            <a:r>
              <a:rPr lang="en-US" sz="1800" b="1" u="sng" dirty="0">
                <a:solidFill>
                  <a:srgbClr val="00B050"/>
                </a:solidFill>
              </a:rPr>
              <a:t>:</a:t>
            </a:r>
            <a:endParaRPr lang="en-US" sz="1800" dirty="0">
              <a:solidFill>
                <a:srgbClr val="00B050"/>
              </a:solidFill>
            </a:endParaRPr>
          </a:p>
          <a:p>
            <a:pPr algn="r" rtl="1"/>
            <a:r>
              <a:rPr lang="ar-SA" sz="1800" dirty="0"/>
              <a:t>إمكانات مالية     &amp;            </a:t>
            </a:r>
            <a:r>
              <a:rPr lang="ar-IQ" sz="1800" dirty="0"/>
              <a:t>  و</a:t>
            </a:r>
            <a:r>
              <a:rPr lang="ar-SA" sz="1800" dirty="0"/>
              <a:t>إمكانات بشرية     </a:t>
            </a:r>
            <a:r>
              <a:rPr lang="ar-SA" sz="1800" dirty="0" smtClean="0"/>
              <a:t>       </a:t>
            </a:r>
            <a:r>
              <a:rPr lang="ar-SA" sz="1800" dirty="0"/>
              <a:t>&amp;</a:t>
            </a:r>
            <a:r>
              <a:rPr lang="ar-IQ" sz="1800" dirty="0"/>
              <a:t>     و</a:t>
            </a:r>
            <a:r>
              <a:rPr lang="ar-SA" sz="1800" dirty="0"/>
              <a:t>إمكانات تكنولوجية ومادية</a:t>
            </a:r>
            <a:r>
              <a:rPr lang="en-US" sz="1800" dirty="0"/>
              <a:t>.</a:t>
            </a:r>
          </a:p>
          <a:p>
            <a:pPr lvl="0" algn="r" rtl="1"/>
            <a:r>
              <a:rPr lang="ar-SA" sz="1800" b="1" dirty="0">
                <a:solidFill>
                  <a:srgbClr val="00B050"/>
                </a:solidFill>
              </a:rPr>
              <a:t>تحليل قوى الأزمة</a:t>
            </a:r>
            <a:r>
              <a:rPr lang="ar-SA" sz="1800" dirty="0">
                <a:solidFill>
                  <a:srgbClr val="00B050"/>
                </a:solidFill>
              </a:rPr>
              <a:t> </a:t>
            </a:r>
            <a:r>
              <a:rPr lang="ar-SA" sz="1800" dirty="0"/>
              <a:t>: إن بناء سيناريوهات فاعلة لإدارة الأزمة يتطلب تحليل قوى الأزمة ، وفهم هذه القوى جيدا ، والعمل على تجزئة هذه القوى إلى مجموعة أجزاء حتى يسهل فهمها ومواجهتها والتعاطي معها بنجاح وإيجابية</a:t>
            </a:r>
            <a:r>
              <a:rPr lang="en-US" sz="1800" dirty="0"/>
              <a:t>.</a:t>
            </a:r>
          </a:p>
        </p:txBody>
      </p:sp>
    </p:spTree>
    <p:extLst>
      <p:ext uri="{BB962C8B-B14F-4D97-AF65-F5344CB8AC3E}">
        <p14:creationId xmlns:p14="http://schemas.microsoft.com/office/powerpoint/2010/main" val="58780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705600"/>
          </a:xfrm>
        </p:spPr>
        <p:txBody>
          <a:bodyPr>
            <a:noAutofit/>
          </a:bodyPr>
          <a:lstStyle/>
          <a:p>
            <a:pPr algn="r" rtl="1"/>
            <a:r>
              <a:rPr lang="ar-SA" sz="1800" b="1" u="sng" dirty="0">
                <a:solidFill>
                  <a:schemeClr val="accent2">
                    <a:lumMod val="60000"/>
                    <a:lumOff val="40000"/>
                  </a:schemeClr>
                </a:solidFill>
              </a:rPr>
              <a:t>خامسا : الهيكل العام لسيناريو الأزمة</a:t>
            </a:r>
            <a:r>
              <a:rPr lang="en-US" sz="1800" b="1" u="sng" dirty="0">
                <a:solidFill>
                  <a:schemeClr val="accent2">
                    <a:lumMod val="60000"/>
                    <a:lumOff val="40000"/>
                  </a:schemeClr>
                </a:solidFill>
              </a:rPr>
              <a:t>:</a:t>
            </a:r>
            <a:endParaRPr lang="en-US" sz="1800" b="1" dirty="0">
              <a:solidFill>
                <a:schemeClr val="accent2">
                  <a:lumMod val="60000"/>
                  <a:lumOff val="40000"/>
                </a:schemeClr>
              </a:solidFill>
            </a:endParaRPr>
          </a:p>
          <a:p>
            <a:pPr algn="r" rtl="1"/>
            <a:r>
              <a:rPr lang="ar-SA" sz="1800" dirty="0"/>
              <a:t>تجدر الإشارة إلى أن سيناريو الأزمة يختلف عن خطة إدارة الأزمة ، إذ أن سيناريو الأزمة يجسد الإجراءات العملية والتنفيذية والميدانية لاحتواء الأزمة والتعامل معها وإدارتها بنجاح ، أما خطة إدارة المنظمة وترشدها عند وقوع الأزمة ، وتحدد دور كل مستوى من المستويات الإدارية في مواجهة الأزمة ، كما أنها تتضمن جميع الجهات والأسماء التي يمكن الاتصال بها عند وقوع الأزمة</a:t>
            </a:r>
            <a:r>
              <a:rPr lang="en-US" sz="1800" dirty="0"/>
              <a:t>.</a:t>
            </a:r>
          </a:p>
          <a:p>
            <a:pPr algn="r" rtl="1"/>
            <a:r>
              <a:rPr lang="ar-SA" sz="1800" b="1" u="sng" dirty="0">
                <a:solidFill>
                  <a:schemeClr val="accent2">
                    <a:lumMod val="60000"/>
                    <a:lumOff val="40000"/>
                  </a:schemeClr>
                </a:solidFill>
              </a:rPr>
              <a:t>ويتضمن هيكل السيناريو العناصر الآتية</a:t>
            </a:r>
            <a:r>
              <a:rPr lang="en-US" sz="1800" dirty="0">
                <a:solidFill>
                  <a:schemeClr val="accent2">
                    <a:lumMod val="60000"/>
                    <a:lumOff val="40000"/>
                  </a:schemeClr>
                </a:solidFill>
              </a:rPr>
              <a:t>:</a:t>
            </a:r>
          </a:p>
          <a:p>
            <a:pPr lvl="0" algn="r" rtl="1"/>
            <a:r>
              <a:rPr lang="ar-SA" sz="1800" b="1" dirty="0">
                <a:solidFill>
                  <a:srgbClr val="00B050"/>
                </a:solidFill>
              </a:rPr>
              <a:t>موضوع الأزمة</a:t>
            </a:r>
            <a:r>
              <a:rPr lang="ar-SA" sz="1800" dirty="0">
                <a:solidFill>
                  <a:srgbClr val="00B050"/>
                </a:solidFill>
              </a:rPr>
              <a:t> </a:t>
            </a:r>
            <a:r>
              <a:rPr lang="ar-SA" sz="1800" dirty="0"/>
              <a:t>: يتناول نبذة عن الأزمة واحتمالات وقوعها وأسبابها المتوقعة وآثار هذه الأزمة على المنظمة وبيئة المنظمة</a:t>
            </a:r>
            <a:r>
              <a:rPr lang="en-US" sz="1800" dirty="0"/>
              <a:t>.</a:t>
            </a:r>
          </a:p>
          <a:p>
            <a:pPr lvl="0" algn="r" rtl="1"/>
            <a:r>
              <a:rPr lang="ar-SA" sz="1800" b="1" dirty="0">
                <a:solidFill>
                  <a:srgbClr val="00B050"/>
                </a:solidFill>
              </a:rPr>
              <a:t>البيئة المحيطة بالأزمة</a:t>
            </a:r>
            <a:r>
              <a:rPr lang="ar-SA" sz="1800" dirty="0">
                <a:solidFill>
                  <a:srgbClr val="00B050"/>
                </a:solidFill>
              </a:rPr>
              <a:t> </a:t>
            </a:r>
            <a:r>
              <a:rPr lang="ar-SA" sz="1800" dirty="0"/>
              <a:t>: </a:t>
            </a:r>
            <a:r>
              <a:rPr lang="ar-SA" sz="1800" b="1" dirty="0"/>
              <a:t>تتناول عناصر البيئة الداخلية والخارجية المرافقة للازمة والمحيطة بها</a:t>
            </a:r>
            <a:r>
              <a:rPr lang="en-US" sz="1800" b="1" dirty="0"/>
              <a:t>.</a:t>
            </a:r>
            <a:endParaRPr lang="en-US" sz="1800" dirty="0"/>
          </a:p>
          <a:p>
            <a:pPr lvl="0" algn="r" rtl="1"/>
            <a:r>
              <a:rPr lang="ar-SA" sz="1800" b="1" dirty="0">
                <a:solidFill>
                  <a:srgbClr val="00B050"/>
                </a:solidFill>
              </a:rPr>
              <a:t>أطراف الأزمة</a:t>
            </a:r>
            <a:r>
              <a:rPr lang="ar-SA" sz="1800" dirty="0">
                <a:solidFill>
                  <a:srgbClr val="00B050"/>
                </a:solidFill>
              </a:rPr>
              <a:t> </a:t>
            </a:r>
            <a:r>
              <a:rPr lang="ar-SA" sz="1800" dirty="0"/>
              <a:t>: هذه الأطراف هي القوى الصانعة للأزمة والمؤيدة والمناصرة لها، والقوى التي تقف في وجه الأزمة وتعمل على التخلص منها</a:t>
            </a:r>
            <a:r>
              <a:rPr lang="en-US" sz="1800" dirty="0"/>
              <a:t>.</a:t>
            </a:r>
          </a:p>
          <a:p>
            <a:pPr lvl="0" algn="r" rtl="1"/>
            <a:r>
              <a:rPr lang="ar-SA" sz="1800" b="1" dirty="0">
                <a:solidFill>
                  <a:srgbClr val="00B050"/>
                </a:solidFill>
              </a:rPr>
              <a:t>الإمكانات المتاحة في المنظمة</a:t>
            </a:r>
            <a:r>
              <a:rPr lang="ar-SA" sz="1800" dirty="0">
                <a:solidFill>
                  <a:srgbClr val="00B050"/>
                </a:solidFill>
              </a:rPr>
              <a:t> </a:t>
            </a:r>
            <a:r>
              <a:rPr lang="ar-SA" sz="1800" dirty="0"/>
              <a:t>: هذه الإمكانات تتضمن الإمكانات البشرية والمادية والمالية</a:t>
            </a:r>
            <a:r>
              <a:rPr lang="en-US" sz="1800" dirty="0"/>
              <a:t>.</a:t>
            </a:r>
          </a:p>
          <a:p>
            <a:pPr lvl="0" algn="r" rtl="1"/>
            <a:r>
              <a:rPr lang="ar-SA" sz="1800" b="1" dirty="0">
                <a:solidFill>
                  <a:srgbClr val="00B050"/>
                </a:solidFill>
              </a:rPr>
              <a:t>ردود الأفعال المتوقعة</a:t>
            </a:r>
            <a:r>
              <a:rPr lang="ar-SA" sz="1800" dirty="0">
                <a:solidFill>
                  <a:srgbClr val="00B050"/>
                </a:solidFill>
              </a:rPr>
              <a:t> </a:t>
            </a:r>
            <a:r>
              <a:rPr lang="ar-SA" sz="1800" dirty="0"/>
              <a:t>: هنا يتم تناول ردود الأفعال المتوقعة من كل طرف من أطراف الأزمة</a:t>
            </a:r>
            <a:r>
              <a:rPr lang="en-US" sz="1800" dirty="0"/>
              <a:t>.</a:t>
            </a:r>
          </a:p>
          <a:p>
            <a:pPr lvl="0" algn="r" rtl="1"/>
            <a:r>
              <a:rPr lang="ar-SA" sz="1800" b="1" dirty="0">
                <a:solidFill>
                  <a:srgbClr val="00B050"/>
                </a:solidFill>
              </a:rPr>
              <a:t>البدائل المتاحة</a:t>
            </a:r>
            <a:r>
              <a:rPr lang="ar-SA" sz="1800" dirty="0">
                <a:solidFill>
                  <a:srgbClr val="00B050"/>
                </a:solidFill>
              </a:rPr>
              <a:t> </a:t>
            </a:r>
            <a:r>
              <a:rPr lang="ar-SA" sz="1800" dirty="0"/>
              <a:t>: إدراج جميع البدائل الممكنة حسب درجة قوتها</a:t>
            </a:r>
            <a:r>
              <a:rPr lang="en-US" sz="1800" dirty="0"/>
              <a:t>.</a:t>
            </a:r>
          </a:p>
          <a:p>
            <a:pPr lvl="0" algn="r" rtl="1"/>
            <a:r>
              <a:rPr lang="ar-SA" sz="1800" b="1" dirty="0">
                <a:solidFill>
                  <a:srgbClr val="00B050"/>
                </a:solidFill>
              </a:rPr>
              <a:t>أساليب المواجهة</a:t>
            </a:r>
            <a:r>
              <a:rPr lang="ar-SA" sz="1800" dirty="0">
                <a:solidFill>
                  <a:srgbClr val="00B050"/>
                </a:solidFill>
              </a:rPr>
              <a:t> </a:t>
            </a:r>
            <a:r>
              <a:rPr lang="ar-SA" sz="1800" dirty="0"/>
              <a:t>: يجري هنا تحديد دور كل عضو وكل فريق في مواجهة الأزمة بنجاح والتخلص منها ومن آثارها</a:t>
            </a:r>
            <a:r>
              <a:rPr lang="en-US" sz="1800" dirty="0"/>
              <a:t>.</a:t>
            </a:r>
          </a:p>
          <a:p>
            <a:pPr algn="r" rtl="1"/>
            <a:r>
              <a:rPr lang="ar-SA" sz="1800" b="1" dirty="0">
                <a:solidFill>
                  <a:srgbClr val="00B050"/>
                </a:solidFill>
              </a:rPr>
              <a:t>التوصيات</a:t>
            </a:r>
            <a:r>
              <a:rPr lang="ar-SA" sz="1800" dirty="0"/>
              <a:t> : تتضمن مجموعة توصيات فاعلة للتعامل مع الأزمة بما يقود إلى تحقيق الأهداف المرسومة ، ومعالجة آثار الأزمة وانعكاساتها السلبية على المنظمة</a:t>
            </a:r>
            <a:endParaRPr lang="en-US" sz="1800" dirty="0"/>
          </a:p>
        </p:txBody>
      </p:sp>
    </p:spTree>
    <p:extLst>
      <p:ext uri="{BB962C8B-B14F-4D97-AF65-F5344CB8AC3E}">
        <p14:creationId xmlns:p14="http://schemas.microsoft.com/office/powerpoint/2010/main" val="84534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fontScale="92500" lnSpcReduction="20000"/>
          </a:bodyPr>
          <a:lstStyle/>
          <a:p>
            <a:pPr algn="r" rtl="1"/>
            <a:r>
              <a:rPr lang="ar-SA" b="1" u="sng" dirty="0">
                <a:solidFill>
                  <a:srgbClr val="FFFF00"/>
                </a:solidFill>
              </a:rPr>
              <a:t>سادسا : أنواع سيناريوهات الأزمة </a:t>
            </a:r>
            <a:r>
              <a:rPr lang="en-US" b="1" u="sng" dirty="0"/>
              <a:t>:</a:t>
            </a:r>
            <a:r>
              <a:rPr lang="ar-IQ" b="1" u="sng" dirty="0"/>
              <a:t> - </a:t>
            </a:r>
            <a:r>
              <a:rPr lang="ar-SA" b="1" dirty="0"/>
              <a:t>هناك نوعان رئيسان لسيناريوهات الأزمة</a:t>
            </a:r>
            <a:r>
              <a:rPr lang="en-US" b="1" dirty="0"/>
              <a:t>:</a:t>
            </a:r>
          </a:p>
          <a:p>
            <a:pPr algn="r" rtl="1"/>
            <a:r>
              <a:rPr lang="ar-SA" b="1" dirty="0">
                <a:solidFill>
                  <a:srgbClr val="00B050"/>
                </a:solidFill>
              </a:rPr>
              <a:t>النوع الأول : سيناريوهات صنع الأزمة</a:t>
            </a:r>
            <a:endParaRPr lang="en-US" b="1" dirty="0">
              <a:solidFill>
                <a:srgbClr val="00B050"/>
              </a:solidFill>
            </a:endParaRPr>
          </a:p>
          <a:p>
            <a:pPr algn="r" rtl="1"/>
            <a:r>
              <a:rPr lang="ar-SA" dirty="0"/>
              <a:t>هذا النوع هو الذي ترسمه وتعمل على تنفيذه قوى صنع الأزمة، أي أن جوهر هذه السيناريوهات ومحتواها هو العمل على إثارة الأزمات في المنظمة من أجل تحقيق بعض الأهداف لقوى صنع الأزمة وللقوى والأطراف المؤيدة والمناصرة لها. وخلاصة القول، أن هذه السيناريوهات هي تلك التي تتضمن إحداث الأفعال الأموية</a:t>
            </a:r>
            <a:r>
              <a:rPr lang="en-US" dirty="0"/>
              <a:t>.</a:t>
            </a:r>
          </a:p>
          <a:p>
            <a:pPr algn="r" rtl="1"/>
            <a:r>
              <a:rPr lang="ar-SA" b="1" dirty="0">
                <a:solidFill>
                  <a:srgbClr val="00B050"/>
                </a:solidFill>
              </a:rPr>
              <a:t>النوع الثاني </a:t>
            </a:r>
            <a:r>
              <a:rPr lang="ar-SA" b="1" dirty="0"/>
              <a:t>: </a:t>
            </a:r>
            <a:r>
              <a:rPr lang="ar-SA" b="1" dirty="0">
                <a:solidFill>
                  <a:srgbClr val="00B050"/>
                </a:solidFill>
              </a:rPr>
              <a:t>سيناريوهات إدارة الأزمة</a:t>
            </a:r>
            <a:r>
              <a:rPr lang="en-US" b="1" dirty="0"/>
              <a:t>:</a:t>
            </a:r>
          </a:p>
          <a:p>
            <a:pPr algn="r" rtl="1"/>
            <a:r>
              <a:rPr lang="ar-SA" dirty="0"/>
              <a:t>وهذا النوع من السيناريوهات يتطلب رؤية شاملة وواسعة ، وتقدير لكل الأفعال والتصرفات التي قد تلجأ إليها قوى صنع الأزمة .</a:t>
            </a:r>
            <a:endParaRPr lang="en-US" dirty="0"/>
          </a:p>
        </p:txBody>
      </p:sp>
    </p:spTree>
    <p:extLst>
      <p:ext uri="{BB962C8B-B14F-4D97-AF65-F5344CB8AC3E}">
        <p14:creationId xmlns:p14="http://schemas.microsoft.com/office/powerpoint/2010/main" val="2613994191"/>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155</TotalTime>
  <Words>932</Words>
  <Application>Microsoft Office PowerPoint</Application>
  <PresentationFormat>On-screen Show (4:3)</PresentationFormat>
  <Paragraphs>63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Franklin Gothic Book</vt:lpstr>
      <vt:lpstr>Tahoma</vt:lpstr>
      <vt:lpstr>Wingdings 2</vt:lpstr>
      <vt:lpstr>Technic</vt:lpstr>
      <vt:lpstr>سيناريوهات إدارة الازمة  Crisis management scenarios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34</cp:revision>
  <dcterms:created xsi:type="dcterms:W3CDTF">2018-11-06T19:56:41Z</dcterms:created>
  <dcterms:modified xsi:type="dcterms:W3CDTF">2019-07-23T15:10:38Z</dcterms:modified>
</cp:coreProperties>
</file>