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8"/>
  </p:notesMasterIdLst>
  <p:sldIdLst>
    <p:sldId id="256" r:id="rId2"/>
    <p:sldId id="259" r:id="rId3"/>
    <p:sldId id="276" r:id="rId4"/>
    <p:sldId id="277" r:id="rId5"/>
    <p:sldId id="260" r:id="rId6"/>
    <p:sldId id="275" r:id="rId7"/>
    <p:sldId id="278" r:id="rId8"/>
    <p:sldId id="279" r:id="rId9"/>
    <p:sldId id="280" r:id="rId10"/>
    <p:sldId id="281" r:id="rId11"/>
    <p:sldId id="282" r:id="rId12"/>
    <p:sldId id="283" r:id="rId13"/>
    <p:sldId id="284" r:id="rId14"/>
    <p:sldId id="285" r:id="rId15"/>
    <p:sldId id="286" r:id="rId16"/>
    <p:sldId id="28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58688-29DE-435F-A823-5DA9388C5C32}" type="datetimeFigureOut">
              <a:rPr lang="en-US" smtClean="0"/>
              <a:t>7/23/2019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2DBF8-8932-46EF-AFF4-214DBB2FFAFB}" type="slidenum">
              <a:rPr lang="en-US" smtClean="0"/>
              <a:t>‹#›</a:t>
            </a:fld>
            <a:endParaRPr lang="en-US"/>
          </a:p>
        </p:txBody>
      </p:sp>
    </p:spTree>
    <p:extLst>
      <p:ext uri="{BB962C8B-B14F-4D97-AF65-F5344CB8AC3E}">
        <p14:creationId xmlns:p14="http://schemas.microsoft.com/office/powerpoint/2010/main" val="3359343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9D916F-7E59-4918-9459-A1EEBF76CC00}" type="datetimeFigureOut">
              <a:rPr lang="en-US" smtClean="0"/>
              <a:t>7/23/2019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9D916F-7E59-4918-9459-A1EEBF76CC00}" type="datetimeFigureOut">
              <a:rPr lang="en-US" smtClean="0"/>
              <a:t>7/23/2019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7/23/2019</a:t>
            </a:fld>
            <a:endParaRPr lang="en-US"/>
          </a:p>
        </p:txBody>
      </p:sp>
      <p:sp>
        <p:nvSpPr>
          <p:cNvPr id="8" name="Slide Number Placeholder 7"/>
          <p:cNvSpPr>
            <a:spLocks noGrp="1"/>
          </p:cNvSpPr>
          <p:nvPr>
            <p:ph type="sldNum" sz="quarter" idx="11"/>
          </p:nvPr>
        </p:nvSpPr>
        <p:spPr/>
        <p:txBody>
          <a:bodyPr/>
          <a:lstStyle/>
          <a:p>
            <a:fld id="{4DF1BEEB-C758-49B4-A6B4-2FB691294F3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D916F-7E59-4918-9459-A1EEBF76CC00}" type="datetimeFigureOut">
              <a:rPr lang="en-US" smtClean="0"/>
              <a:t>7/23/2019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DF1BEEB-C758-49B4-A6B4-2FB691294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99D916F-7E59-4918-9459-A1EEBF76CC00}" type="datetimeFigureOut">
              <a:rPr lang="en-US" smtClean="0"/>
              <a:t>7/23/2019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99D916F-7E59-4918-9459-A1EEBF76CC00}" type="datetimeFigureOut">
              <a:rPr lang="en-US" smtClean="0"/>
              <a:t>7/23/2019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DF1BEEB-C758-49B4-A6B4-2FB691294F3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76600"/>
            <a:ext cx="7772400" cy="2209800"/>
          </a:xfrm>
        </p:spPr>
        <p:txBody>
          <a:bodyPr>
            <a:normAutofit/>
          </a:bodyPr>
          <a:lstStyle/>
          <a:p>
            <a:pPr algn="ctr"/>
            <a:r>
              <a:rPr lang="ar-IQ" sz="2800" dirty="0" smtClean="0"/>
              <a:t>الارشادات العامة للإزمة</a:t>
            </a:r>
            <a:r>
              <a:rPr lang="ar-IQ" sz="2800" dirty="0" smtClean="0"/>
              <a:t/>
            </a:r>
            <a:br>
              <a:rPr lang="ar-IQ" sz="2800" dirty="0" smtClean="0"/>
            </a:br>
            <a:r>
              <a:rPr lang="en-US" sz="2800" dirty="0"/>
              <a:t>General guidance for the crisis</a:t>
            </a:r>
            <a:endParaRPr lang="en-US" sz="2800" dirty="0"/>
          </a:p>
        </p:txBody>
      </p:sp>
      <p:sp>
        <p:nvSpPr>
          <p:cNvPr id="3" name="Subtitle 2"/>
          <p:cNvSpPr>
            <a:spLocks noGrp="1"/>
          </p:cNvSpPr>
          <p:nvPr>
            <p:ph type="subTitle" idx="1"/>
          </p:nvPr>
        </p:nvSpPr>
        <p:spPr>
          <a:xfrm>
            <a:off x="2274455" y="533400"/>
            <a:ext cx="6400800" cy="2209800"/>
          </a:xfrm>
        </p:spPr>
        <p:txBody>
          <a:bodyPr>
            <a:normAutofit/>
          </a:bodyPr>
          <a:lstStyle/>
          <a:p>
            <a:pPr rtl="1"/>
            <a:r>
              <a:rPr lang="ar-IQ" b="1" dirty="0"/>
              <a:t>الجامعة المستنصرية</a:t>
            </a:r>
            <a:endParaRPr lang="en-US" dirty="0"/>
          </a:p>
          <a:p>
            <a:pPr rtl="1"/>
            <a:r>
              <a:rPr lang="ar-IQ" b="1" dirty="0"/>
              <a:t>كلية الإدارة والاقتصاد</a:t>
            </a:r>
            <a:endParaRPr lang="en-US" dirty="0"/>
          </a:p>
          <a:p>
            <a:pPr rtl="1"/>
            <a:r>
              <a:rPr lang="ar-IQ" b="1" dirty="0"/>
              <a:t>قسم إدارة اعمال</a:t>
            </a:r>
            <a:endParaRPr lang="en-US" dirty="0"/>
          </a:p>
          <a:p>
            <a:pPr rtl="1"/>
            <a:r>
              <a:rPr lang="ar-IQ" b="1" dirty="0"/>
              <a:t>الدراسات </a:t>
            </a:r>
            <a:r>
              <a:rPr lang="ar-IQ" b="1" dirty="0" smtClean="0"/>
              <a:t>العليا</a:t>
            </a:r>
          </a:p>
          <a:p>
            <a:pPr rtl="1"/>
            <a:r>
              <a:rPr lang="ar-IQ" b="1" dirty="0" smtClean="0"/>
              <a:t>دبلوم عالي / تخطيط إستراتيجي</a:t>
            </a:r>
            <a:endParaRPr lang="en-US" dirty="0"/>
          </a:p>
          <a:p>
            <a:endParaRPr lang="en-US" dirty="0">
              <a:solidFill>
                <a:schemeClr val="tx1"/>
              </a:solidFill>
            </a:endParaRPr>
          </a:p>
        </p:txBody>
      </p:sp>
    </p:spTree>
    <p:extLst>
      <p:ext uri="{BB962C8B-B14F-4D97-AF65-F5344CB8AC3E}">
        <p14:creationId xmlns:p14="http://schemas.microsoft.com/office/powerpoint/2010/main" val="2768722910"/>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001000" cy="6248400"/>
          </a:xfrm>
        </p:spPr>
        <p:txBody>
          <a:bodyPr>
            <a:noAutofit/>
          </a:bodyPr>
          <a:lstStyle/>
          <a:p>
            <a:pPr algn="r" rtl="1"/>
            <a:r>
              <a:rPr lang="ar-SA" sz="2000" b="1" u="sng" dirty="0">
                <a:solidFill>
                  <a:schemeClr val="accent2">
                    <a:lumMod val="60000"/>
                    <a:lumOff val="40000"/>
                  </a:schemeClr>
                </a:solidFill>
              </a:rPr>
              <a:t>الإرشاد السابع : تفويض إدارة المنظمة بصلاحيات واسعة في ظل الأزمة</a:t>
            </a:r>
            <a:r>
              <a:rPr lang="en-US" sz="2000" b="1" u="sng" dirty="0">
                <a:solidFill>
                  <a:schemeClr val="accent2">
                    <a:lumMod val="60000"/>
                    <a:lumOff val="40000"/>
                  </a:schemeClr>
                </a:solidFill>
              </a:rPr>
              <a:t>:</a:t>
            </a:r>
            <a:endParaRPr lang="en-US" sz="2000" dirty="0">
              <a:solidFill>
                <a:schemeClr val="accent2">
                  <a:lumMod val="60000"/>
                  <a:lumOff val="40000"/>
                </a:schemeClr>
              </a:solidFill>
            </a:endParaRPr>
          </a:p>
          <a:p>
            <a:pPr algn="r" rtl="1"/>
            <a:r>
              <a:rPr lang="ar-SA" sz="2000" dirty="0"/>
              <a:t>إن ظروف الأزمة وما يرافقها من توترات تتطلب توسيع صلاحيات إدارة المنظمة (من خلال فريق إدارة الأزمة) بحيث تتمكن من تصرفات محددة وقرارات إدارية وغير إدارية لم يكن بإمكانها أن تمارسها قبل الأزمة</a:t>
            </a:r>
            <a:r>
              <a:rPr lang="en-US" sz="2000" dirty="0"/>
              <a:t>.</a:t>
            </a:r>
          </a:p>
          <a:p>
            <a:pPr algn="r" rtl="1"/>
            <a:r>
              <a:rPr lang="ar-SA" sz="2000" dirty="0"/>
              <a:t>ان تمكين الادارة المكلفة بمعالجة الازمة وتفويضها بالصلاحيات الكافية سيقود الى تعزيز قدرات هذه الادارة في مجالات متعددة ومن هذه المجالات:</a:t>
            </a:r>
            <a:endParaRPr lang="en-US" sz="2000" dirty="0"/>
          </a:p>
          <a:p>
            <a:pPr algn="r" rtl="1"/>
            <a:r>
              <a:rPr lang="ar-SA" sz="2000" dirty="0"/>
              <a:t>1ـ تعزيز قدرات ادارة الازمة في الاستعداد لمواجهة الاحداث وكل المستجدات</a:t>
            </a:r>
            <a:endParaRPr lang="en-US" sz="2000" dirty="0"/>
          </a:p>
          <a:p>
            <a:pPr algn="r" rtl="1"/>
            <a:r>
              <a:rPr lang="ar-SA" sz="2000" dirty="0"/>
              <a:t>2ـ تعزيز قدرات ادارة الازمة في اختيار الزمان والمكان المناسبين للمواجهة مع قوى الازمة</a:t>
            </a:r>
            <a:endParaRPr lang="en-US" sz="2000" dirty="0"/>
          </a:p>
          <a:p>
            <a:pPr algn="r" rtl="1"/>
            <a:r>
              <a:rPr lang="ar-SA" sz="2000" dirty="0"/>
              <a:t>3ـ تعزيز قدرات ادارة الازمة في فهم ما يجري في جوهر الازمة ومحيطها</a:t>
            </a:r>
            <a:endParaRPr lang="en-US" sz="2000" dirty="0"/>
          </a:p>
          <a:p>
            <a:pPr algn="r" rtl="1"/>
            <a:r>
              <a:rPr lang="ar-SA" sz="2000" dirty="0"/>
              <a:t>4ـ تعزيز قدرات ادارة الازمة في تتبع انعكاسات الازمة على جوانب المنظمة المختلفة</a:t>
            </a:r>
            <a:endParaRPr lang="en-US" sz="2000" dirty="0"/>
          </a:p>
          <a:p>
            <a:pPr algn="r" rtl="1"/>
            <a:r>
              <a:rPr lang="ar-SA" sz="2000" dirty="0"/>
              <a:t>5ـ تعزيز قدرات ادارة الازمة في التحرك السريع لمواجهة كل جديد وكل خطر</a:t>
            </a:r>
            <a:endParaRPr lang="en-US" sz="2000" dirty="0"/>
          </a:p>
          <a:p>
            <a:pPr algn="r" rtl="1"/>
            <a:endParaRPr lang="en-US" sz="2000" dirty="0"/>
          </a:p>
        </p:txBody>
      </p:sp>
    </p:spTree>
    <p:extLst>
      <p:ext uri="{BB962C8B-B14F-4D97-AF65-F5344CB8AC3E}">
        <p14:creationId xmlns:p14="http://schemas.microsoft.com/office/powerpoint/2010/main" val="619534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467600" cy="5897563"/>
          </a:xfrm>
        </p:spPr>
        <p:txBody>
          <a:bodyPr>
            <a:normAutofit fontScale="92500" lnSpcReduction="20000"/>
          </a:bodyPr>
          <a:lstStyle/>
          <a:p>
            <a:pPr algn="r" rtl="1"/>
            <a:r>
              <a:rPr lang="ar-SA" b="1" u="sng" dirty="0">
                <a:solidFill>
                  <a:schemeClr val="accent2">
                    <a:lumMod val="60000"/>
                    <a:lumOff val="40000"/>
                  </a:schemeClr>
                </a:solidFill>
              </a:rPr>
              <a:t>الإرشاد الثامن : الاستخدام المناسب للأساليب والأدوات غير المباشرة في غدارة الأزمات</a:t>
            </a:r>
            <a:r>
              <a:rPr lang="en-US" b="1" u="sng" dirty="0">
                <a:solidFill>
                  <a:schemeClr val="accent2">
                    <a:lumMod val="60000"/>
                    <a:lumOff val="40000"/>
                  </a:schemeClr>
                </a:solidFill>
              </a:rPr>
              <a:t>:</a:t>
            </a:r>
            <a:endParaRPr lang="en-US" dirty="0">
              <a:solidFill>
                <a:schemeClr val="accent2">
                  <a:lumMod val="60000"/>
                  <a:lumOff val="40000"/>
                </a:schemeClr>
              </a:solidFill>
            </a:endParaRPr>
          </a:p>
          <a:p>
            <a:pPr algn="r" rtl="1"/>
            <a:r>
              <a:rPr lang="ar-SA" dirty="0"/>
              <a:t>إن التعامل مع أية أزمة على طبيعة تلك الأزمة ومقدار فهم إدارة المنظمة وإدراكها لهذه الأزمة ، وفي كثير الأحيان يتطلب الأمر استخدام أساليب وأدوات غير مباشرة في إدارة الأزمة والتعامل والتعاطي معها وإدارتها</a:t>
            </a:r>
            <a:r>
              <a:rPr lang="en-US" dirty="0"/>
              <a:t>.</a:t>
            </a:r>
            <a:r>
              <a:rPr lang="ar-SA" dirty="0"/>
              <a:t>فهذه الاساليب والادوات تؤدي الى تمكين الادارة من استيعاب وامتصاص الضغوط الازموية واحتواء الازمة من خلال بعض ادوات الاستجابة الجزئية لقوى الازمة اضافة الى تمكين الادارة من بناء بعض التحالفات مع بعض قوى الازمة بما يساعد في اضعاف قادة صنع الازمة والتمهيد لتحجيم دورهم وعزلهم عن عوامل التأثير في المنظمة واهدافها ومصالحها</a:t>
            </a:r>
            <a:endParaRPr lang="en-US" dirty="0"/>
          </a:p>
          <a:p>
            <a:pPr algn="r"/>
            <a:endParaRPr lang="en-US" dirty="0"/>
          </a:p>
        </p:txBody>
      </p:sp>
    </p:spTree>
    <p:extLst>
      <p:ext uri="{BB962C8B-B14F-4D97-AF65-F5344CB8AC3E}">
        <p14:creationId xmlns:p14="http://schemas.microsoft.com/office/powerpoint/2010/main" val="1677229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467600" cy="5897563"/>
          </a:xfrm>
        </p:spPr>
        <p:txBody>
          <a:bodyPr>
            <a:normAutofit fontScale="77500" lnSpcReduction="20000"/>
          </a:bodyPr>
          <a:lstStyle/>
          <a:p>
            <a:pPr algn="r" rtl="1"/>
            <a:r>
              <a:rPr lang="ar-SA" b="1" u="sng" dirty="0">
                <a:solidFill>
                  <a:schemeClr val="accent2">
                    <a:lumMod val="60000"/>
                    <a:lumOff val="40000"/>
                  </a:schemeClr>
                </a:solidFill>
              </a:rPr>
              <a:t>الإرشاد التاسع : المواجهة السريعة لأحداث وتطورات الأزمة</a:t>
            </a:r>
            <a:r>
              <a:rPr lang="en-US" b="1" u="sng" dirty="0">
                <a:solidFill>
                  <a:schemeClr val="accent2">
                    <a:lumMod val="60000"/>
                    <a:lumOff val="40000"/>
                  </a:schemeClr>
                </a:solidFill>
              </a:rPr>
              <a:t>:</a:t>
            </a:r>
            <a:endParaRPr lang="en-US" dirty="0">
              <a:solidFill>
                <a:schemeClr val="accent2">
                  <a:lumMod val="60000"/>
                  <a:lumOff val="40000"/>
                </a:schemeClr>
              </a:solidFill>
            </a:endParaRPr>
          </a:p>
          <a:p>
            <a:pPr algn="r" rtl="1"/>
            <a:r>
              <a:rPr lang="ar-SA" dirty="0"/>
              <a:t>إن وقوع الأزمة في المنظمة يترتب عليه مجموعة من الأحداث والتطورات المتسارعه المرتبطة بأسباب الأزمة ونتائجها وانعكاساتها ، وهذه الأحداث والتطورات المتسارعة قد تؤدي إلى آثار جوهرية في المنظمة ، وتهدد بقاء هذه المنظمة ونموها وأهدافها الإستراتيجية</a:t>
            </a:r>
            <a:r>
              <a:rPr lang="en-US" dirty="0"/>
              <a:t>.</a:t>
            </a:r>
          </a:p>
          <a:p>
            <a:pPr algn="r" rtl="1"/>
            <a:r>
              <a:rPr lang="ar-SA" dirty="0"/>
              <a:t>ومن هنا فان ادارة المنظمة تكون امام تحديات كبيرة تتطلب منها المواجهة السريعة لهذه الاحداث والتطورات وعدم السماح باستمرار تفاقمها وتفشيها في جسد المنظمة</a:t>
            </a:r>
            <a:endParaRPr lang="en-US" dirty="0"/>
          </a:p>
          <a:p>
            <a:pPr algn="r" rtl="1"/>
            <a:r>
              <a:rPr lang="ar-SA" dirty="0"/>
              <a:t>ومن جانب اخر فان المواجهة السريعة للاحداث والتطورات تتطلب دقة كبيرة في التعامل مع الازمة ودقة في المواجهة ودقة في السرعة (لكن ليس سرعة متهورة غير قادرة على امساك زمام الامور فحين ذلك تكون السرعة عامل ايجاب في ادارة </a:t>
            </a:r>
            <a:r>
              <a:rPr lang="ar-SA" dirty="0" smtClean="0"/>
              <a:t>الازمة</a:t>
            </a:r>
            <a:endParaRPr lang="en-US" dirty="0"/>
          </a:p>
        </p:txBody>
      </p:sp>
    </p:spTree>
    <p:extLst>
      <p:ext uri="{BB962C8B-B14F-4D97-AF65-F5344CB8AC3E}">
        <p14:creationId xmlns:p14="http://schemas.microsoft.com/office/powerpoint/2010/main" val="2040161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467600" cy="5897563"/>
          </a:xfrm>
        </p:spPr>
        <p:txBody>
          <a:bodyPr>
            <a:normAutofit fontScale="92500" lnSpcReduction="20000"/>
          </a:bodyPr>
          <a:lstStyle/>
          <a:p>
            <a:pPr algn="r" rtl="1"/>
            <a:r>
              <a:rPr lang="ar-SA" b="1" u="sng" dirty="0">
                <a:solidFill>
                  <a:schemeClr val="accent2">
                    <a:lumMod val="60000"/>
                    <a:lumOff val="40000"/>
                  </a:schemeClr>
                </a:solidFill>
              </a:rPr>
              <a:t>الإرشاد العاشر : توفير الأمن لكادر المنظمة في أثناء الأزمة</a:t>
            </a:r>
            <a:r>
              <a:rPr lang="en-US" b="1" u="sng" dirty="0">
                <a:solidFill>
                  <a:schemeClr val="accent2">
                    <a:lumMod val="60000"/>
                    <a:lumOff val="40000"/>
                  </a:schemeClr>
                </a:solidFill>
              </a:rPr>
              <a:t>:</a:t>
            </a:r>
            <a:endParaRPr lang="en-US" dirty="0">
              <a:solidFill>
                <a:schemeClr val="accent2">
                  <a:lumMod val="60000"/>
                  <a:lumOff val="40000"/>
                </a:schemeClr>
              </a:solidFill>
            </a:endParaRPr>
          </a:p>
          <a:p>
            <a:pPr algn="r" rtl="1"/>
            <a:r>
              <a:rPr lang="ar-SA" dirty="0"/>
              <a:t>يجب أن تركز إدارة المنظمة على توفير الأمن لكادر المنظمة في أثناء الأزمة (وقبل الأزمة وبعد الأزمة) ، وهذا الأمن يشمل جانبين أساسيين هما</a:t>
            </a:r>
            <a:r>
              <a:rPr lang="en-US" dirty="0"/>
              <a:t>:</a:t>
            </a:r>
          </a:p>
          <a:p>
            <a:pPr algn="r" rtl="1"/>
            <a:r>
              <a:rPr lang="en-US" dirty="0"/>
              <a:t>-  </a:t>
            </a:r>
            <a:r>
              <a:rPr lang="ar-SA" dirty="0"/>
              <a:t>الأمن الوظيفي</a:t>
            </a:r>
            <a:r>
              <a:rPr lang="en-US" dirty="0"/>
              <a:t>.</a:t>
            </a:r>
            <a:r>
              <a:rPr lang="ar-IQ" dirty="0"/>
              <a:t>      و </a:t>
            </a:r>
            <a:r>
              <a:rPr lang="ar-SA" dirty="0"/>
              <a:t>الأمن الشخصي</a:t>
            </a:r>
            <a:r>
              <a:rPr lang="en-US" dirty="0"/>
              <a:t>.</a:t>
            </a:r>
          </a:p>
          <a:p>
            <a:pPr algn="r" rtl="1"/>
            <a:r>
              <a:rPr lang="ar-SA" dirty="0"/>
              <a:t>فاذا نجحت ادارة المنظمة في توفير الامن وتعزيزه لكادر المنظمة فان ذلك سيكون من الاسس المتينة التي تدعم ادارة المنظمة في جهودها في ادارة الازمة وستنجح في تسخير كادر المنظمة (عاملين ومديرين)ليكون سندا لها في مواجهة الازمة وعدم اتاحة الفرصة لقوى صنع الازمة لجذب بعض او جميع افراد هذا الكادرلصالحها</a:t>
            </a:r>
            <a:endParaRPr lang="en-US" dirty="0"/>
          </a:p>
          <a:p>
            <a:pPr algn="r"/>
            <a:endParaRPr lang="en-US" dirty="0"/>
          </a:p>
        </p:txBody>
      </p:sp>
    </p:spTree>
    <p:extLst>
      <p:ext uri="{BB962C8B-B14F-4D97-AF65-F5344CB8AC3E}">
        <p14:creationId xmlns:p14="http://schemas.microsoft.com/office/powerpoint/2010/main" val="39813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467600" cy="5897563"/>
          </a:xfrm>
        </p:spPr>
        <p:txBody>
          <a:bodyPr>
            <a:normAutofit fontScale="92500" lnSpcReduction="10000"/>
          </a:bodyPr>
          <a:lstStyle/>
          <a:p>
            <a:pPr algn="r" rtl="1"/>
            <a:r>
              <a:rPr lang="ar-SA" b="1" u="sng" dirty="0">
                <a:solidFill>
                  <a:schemeClr val="accent2">
                    <a:lumMod val="60000"/>
                    <a:lumOff val="40000"/>
                  </a:schemeClr>
                </a:solidFill>
              </a:rPr>
              <a:t>الإرشاد الحادي عشر : وضع إجراءات فاعلة لتأمين البيانات والمعلومات</a:t>
            </a:r>
            <a:r>
              <a:rPr lang="en-US" b="1" u="sng" dirty="0">
                <a:solidFill>
                  <a:schemeClr val="accent2">
                    <a:lumMod val="60000"/>
                    <a:lumOff val="40000"/>
                  </a:schemeClr>
                </a:solidFill>
              </a:rPr>
              <a:t>:</a:t>
            </a:r>
            <a:endParaRPr lang="en-US" dirty="0">
              <a:solidFill>
                <a:schemeClr val="accent2">
                  <a:lumMod val="60000"/>
                  <a:lumOff val="40000"/>
                </a:schemeClr>
              </a:solidFill>
            </a:endParaRPr>
          </a:p>
          <a:p>
            <a:pPr algn="r" rtl="1"/>
            <a:r>
              <a:rPr lang="ar-SA" dirty="0"/>
              <a:t>تلعب البيانات والمعلومات والمعرفة المتعلقة بالمنظمة دورا كبيرا في نجاح المنظمة وبقائها ، وإذا وقعت هذه البيانات والمعلومات في أيادي قوى صنع الأزمة فإنها سوف تستغلها استغلالا سيئا يحقق مصالحها ويلحق الأذى والضرر بمصالح المنظمة وأهدافها التشغيلية والإستراتيجية</a:t>
            </a:r>
            <a:r>
              <a:rPr lang="en-US" dirty="0"/>
              <a:t>.</a:t>
            </a:r>
          </a:p>
          <a:p>
            <a:pPr algn="r" rtl="1"/>
            <a:r>
              <a:rPr lang="ar-SA" dirty="0"/>
              <a:t>ان نجاح ادارة المنظمة في ادارة الازمة ومواجهتها والتعاطي معها بفاعلية يتطلب منها وضع الاجراءات الفاعلة التي تكفل تأمين البيانات والمعلومات وعدم وصول قوى الازمة اليها(سواء بالاساليب التقليدية ام بالاساليب الاكترونية)</a:t>
            </a:r>
            <a:endParaRPr lang="en-US" dirty="0"/>
          </a:p>
          <a:p>
            <a:pPr algn="r"/>
            <a:endParaRPr lang="en-US" dirty="0"/>
          </a:p>
        </p:txBody>
      </p:sp>
    </p:spTree>
    <p:extLst>
      <p:ext uri="{BB962C8B-B14F-4D97-AF65-F5344CB8AC3E}">
        <p14:creationId xmlns:p14="http://schemas.microsoft.com/office/powerpoint/2010/main" val="334822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467600" cy="5897563"/>
          </a:xfrm>
        </p:spPr>
        <p:txBody>
          <a:bodyPr>
            <a:normAutofit fontScale="77500" lnSpcReduction="20000"/>
          </a:bodyPr>
          <a:lstStyle/>
          <a:p>
            <a:pPr algn="r" rtl="1"/>
            <a:r>
              <a:rPr lang="ar-IQ" b="1" u="sng" dirty="0">
                <a:solidFill>
                  <a:schemeClr val="accent2">
                    <a:lumMod val="60000"/>
                    <a:lumOff val="40000"/>
                  </a:schemeClr>
                </a:solidFill>
              </a:rPr>
              <a:t>ا</a:t>
            </a:r>
            <a:r>
              <a:rPr lang="ar-SA" b="1" u="sng" dirty="0">
                <a:solidFill>
                  <a:schemeClr val="accent2">
                    <a:lumMod val="60000"/>
                    <a:lumOff val="40000"/>
                  </a:schemeClr>
                </a:solidFill>
              </a:rPr>
              <a:t>لإرشاد الثاني عشر : وضع الإجراءات الفاعلة لتأمين ممتلكات المنظمة</a:t>
            </a:r>
            <a:r>
              <a:rPr lang="en-US" b="1" u="sng" dirty="0">
                <a:solidFill>
                  <a:schemeClr val="accent2">
                    <a:lumMod val="60000"/>
                    <a:lumOff val="40000"/>
                  </a:schemeClr>
                </a:solidFill>
              </a:rPr>
              <a:t>:</a:t>
            </a:r>
            <a:endParaRPr lang="en-US" dirty="0">
              <a:solidFill>
                <a:schemeClr val="accent2">
                  <a:lumMod val="60000"/>
                  <a:lumOff val="40000"/>
                </a:schemeClr>
              </a:solidFill>
            </a:endParaRPr>
          </a:p>
          <a:p>
            <a:pPr algn="r" rtl="1"/>
            <a:r>
              <a:rPr lang="ar-SA" dirty="0"/>
              <a:t>إن أحداث الأزمة وتطوراتها تدفع بعض قوى الأزمة إلى تخريب والتدمير لممتلكات المنظمة ، وإذا حدث ذلك ، فإنه يؤدي إلى تصاعد الأزمة وتنامي آثارها السلبية</a:t>
            </a:r>
            <a:r>
              <a:rPr lang="en-US" dirty="0"/>
              <a:t>.</a:t>
            </a:r>
            <a:r>
              <a:rPr lang="ar-SA" dirty="0"/>
              <a:t>ومن هنا فان النجاح في ادارة الازمة يتطلب وضع الاجراءات الفاعلة التي تكفل تأمين ممتلكات المنظمة وحفظها من ايدي العابثين (من قوى الازمة)</a:t>
            </a:r>
            <a:endParaRPr lang="en-US" dirty="0"/>
          </a:p>
          <a:p>
            <a:pPr algn="r" rtl="1"/>
            <a:r>
              <a:rPr lang="ar-SA" b="1" u="sng" dirty="0">
                <a:solidFill>
                  <a:schemeClr val="accent2">
                    <a:lumMod val="60000"/>
                    <a:lumOff val="40000"/>
                  </a:schemeClr>
                </a:solidFill>
              </a:rPr>
              <a:t>الإرشاد الثالث عشر : التفوق في إدارة الأزمة والسيطرة عليها</a:t>
            </a:r>
            <a:r>
              <a:rPr lang="en-US" b="1" u="sng" dirty="0">
                <a:solidFill>
                  <a:schemeClr val="accent2">
                    <a:lumMod val="60000"/>
                    <a:lumOff val="40000"/>
                  </a:schemeClr>
                </a:solidFill>
              </a:rPr>
              <a:t>:</a:t>
            </a:r>
            <a:endParaRPr lang="en-US" dirty="0">
              <a:solidFill>
                <a:schemeClr val="accent2">
                  <a:lumMod val="60000"/>
                  <a:lumOff val="40000"/>
                </a:schemeClr>
              </a:solidFill>
            </a:endParaRPr>
          </a:p>
          <a:p>
            <a:pPr algn="r" rtl="1"/>
            <a:r>
              <a:rPr lang="ar-SA" dirty="0"/>
              <a:t>إن التعاطي إدارة المنظمة مع الأزمة يجب أن يكون بدرجة عالية من التفوق والتميز ، بحيث تتمكن من السيطرة على أسبابها ونتائجها وتداعياتها بأسلوب فاعل يقلل الآثار السلبيى</a:t>
            </a:r>
            <a:r>
              <a:rPr lang="ar-IQ" dirty="0"/>
              <a:t>ة</a:t>
            </a:r>
            <a:r>
              <a:rPr lang="ar-SA" dirty="0"/>
              <a:t> للأزمة إلى حدودها الدنيا</a:t>
            </a:r>
            <a:r>
              <a:rPr lang="en-US" dirty="0"/>
              <a:t>.</a:t>
            </a:r>
          </a:p>
          <a:p>
            <a:pPr algn="r" rtl="1"/>
            <a:r>
              <a:rPr lang="ar-SA" dirty="0"/>
              <a:t>ويؤدي التفوق في ادارة الازمة والسيطرة عليها الى تمكين ادارة المنظمة من تخفيف تصاعد حدة الازمة وتقليل مدتها الزمنية وهذا يجعل قوى الازمة غيرقادرة على الحشد الكافي والاستقطاب الفاعل لاطراف اخرى في المنظمة وخارج المنظمة لصالح تيار الازمة</a:t>
            </a:r>
            <a:endParaRPr lang="en-US" dirty="0"/>
          </a:p>
          <a:p>
            <a:pPr algn="r"/>
            <a:endParaRPr lang="en-US" dirty="0"/>
          </a:p>
        </p:txBody>
      </p:sp>
    </p:spTree>
    <p:extLst>
      <p:ext uri="{BB962C8B-B14F-4D97-AF65-F5344CB8AC3E}">
        <p14:creationId xmlns:p14="http://schemas.microsoft.com/office/powerpoint/2010/main" val="2028396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467600" cy="5897563"/>
          </a:xfrm>
        </p:spPr>
        <p:txBody>
          <a:bodyPr/>
          <a:lstStyle/>
          <a:p>
            <a:pPr algn="r" rtl="1"/>
            <a:r>
              <a:rPr lang="ar-SA" b="1" u="sng" dirty="0">
                <a:solidFill>
                  <a:schemeClr val="accent2">
                    <a:lumMod val="60000"/>
                    <a:lumOff val="40000"/>
                  </a:schemeClr>
                </a:solidFill>
              </a:rPr>
              <a:t>الإرشاد الرابع عشر : استخدام أسلوب السيناريوهات في التعامل مع الأزمات (سيناريوهات إدارة الأزمة)</a:t>
            </a:r>
            <a:endParaRPr lang="en-US" dirty="0">
              <a:solidFill>
                <a:schemeClr val="accent2">
                  <a:lumMod val="60000"/>
                  <a:lumOff val="40000"/>
                </a:schemeClr>
              </a:solidFill>
            </a:endParaRPr>
          </a:p>
          <a:p>
            <a:pPr algn="r" rtl="1"/>
            <a:r>
              <a:rPr lang="ar-SA" dirty="0"/>
              <a:t>تؤكد الدراسات والبحوث في حقل إدارة الأزمات على أهمية استخدام السيناريوهات في التعامل مع الأزمات وإدارتها ، إذ يجب على الإدارة أن تعمل على صياغة ورسم مجموعة من السيناريوهات البديلة التي تعالج الأزمات المحتملة وتديرها بفاعلية</a:t>
            </a:r>
            <a:endParaRPr lang="en-US" dirty="0"/>
          </a:p>
        </p:txBody>
      </p:sp>
    </p:spTree>
    <p:extLst>
      <p:ext uri="{BB962C8B-B14F-4D97-AF65-F5344CB8AC3E}">
        <p14:creationId xmlns:p14="http://schemas.microsoft.com/office/powerpoint/2010/main" val="2613994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162800" cy="5592763"/>
          </a:xfrm>
        </p:spPr>
        <p:txBody>
          <a:bodyPr>
            <a:normAutofit/>
          </a:bodyPr>
          <a:lstStyle/>
          <a:p>
            <a:pPr algn="r" rtl="1"/>
            <a:r>
              <a:rPr lang="ar-SA" b="1" u="sng" dirty="0">
                <a:solidFill>
                  <a:srgbClr val="FF0000"/>
                </a:solidFill>
              </a:rPr>
              <a:t>مقدمة</a:t>
            </a:r>
            <a:r>
              <a:rPr lang="ar-SA" b="1" u="sng" dirty="0"/>
              <a:t> </a:t>
            </a:r>
            <a:endParaRPr lang="en-US" dirty="0"/>
          </a:p>
          <a:p>
            <a:pPr algn="r" rtl="1"/>
            <a:r>
              <a:rPr lang="ar-SA" dirty="0"/>
              <a:t>إن إدارة الأزمات في المنظمات بصورة فاعلة وكفؤة تتطلب استخدام مجموعة من الأدوات الأساسية ، إذ أن استخدام هذه الأدوات يؤدي إلى تمكين إدارة المنظمة من التعاطي مع الأزمة وإدارتها بنجاح في جميع مراحلها.</a:t>
            </a:r>
            <a:endParaRPr lang="en-US" dirty="0"/>
          </a:p>
        </p:txBody>
      </p:sp>
    </p:spTree>
    <p:extLst>
      <p:ext uri="{BB962C8B-B14F-4D97-AF65-F5344CB8AC3E}">
        <p14:creationId xmlns:p14="http://schemas.microsoft.com/office/powerpoint/2010/main" val="265928026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458200" cy="6248400"/>
          </a:xfrm>
        </p:spPr>
        <p:txBody>
          <a:bodyPr>
            <a:noAutofit/>
          </a:bodyPr>
          <a:lstStyle/>
          <a:p>
            <a:pPr lvl="0" algn="r" rtl="1"/>
            <a:r>
              <a:rPr lang="ar-SA" sz="2500" b="1" u="sng" dirty="0">
                <a:solidFill>
                  <a:srgbClr val="FF0000"/>
                </a:solidFill>
              </a:rPr>
              <a:t>إرشادات عامة لإدارة الأزمات</a:t>
            </a:r>
            <a:endParaRPr lang="en-US" sz="2500" b="1" dirty="0">
              <a:solidFill>
                <a:srgbClr val="FF0000"/>
              </a:solidFill>
            </a:endParaRPr>
          </a:p>
          <a:p>
            <a:pPr algn="r" rtl="1"/>
            <a:r>
              <a:rPr lang="ar-SA" sz="2500" b="1" u="sng" dirty="0">
                <a:solidFill>
                  <a:schemeClr val="accent2">
                    <a:lumMod val="60000"/>
                    <a:lumOff val="40000"/>
                  </a:schemeClr>
                </a:solidFill>
              </a:rPr>
              <a:t>الإرشاد الأول :- بناء منظومة فاعلة من الحراك الثلاثي في إدارة الأزمة</a:t>
            </a:r>
            <a:endParaRPr lang="en-US" sz="2500" dirty="0">
              <a:solidFill>
                <a:schemeClr val="accent2">
                  <a:lumMod val="60000"/>
                  <a:lumOff val="40000"/>
                </a:schemeClr>
              </a:solidFill>
            </a:endParaRPr>
          </a:p>
          <a:p>
            <a:pPr algn="r" rtl="1"/>
            <a:r>
              <a:rPr lang="ar-SA" sz="2500" dirty="0"/>
              <a:t>تتكون هذه المنظومة من ثلاثة محاور أساسية هي</a:t>
            </a:r>
            <a:r>
              <a:rPr lang="en-US" sz="2500" dirty="0"/>
              <a:t>:</a:t>
            </a:r>
          </a:p>
          <a:p>
            <a:pPr lvl="0" algn="r" rtl="1"/>
            <a:r>
              <a:rPr lang="ar-SA" sz="2500" dirty="0"/>
              <a:t>حراك داخلي يكفل وضع الأسس التي تواجه قوى الأزمة وتمنع زيادة حدت انتشارها وزيادة توغلها في المنظمة</a:t>
            </a:r>
            <a:r>
              <a:rPr lang="en-US" sz="2500" dirty="0"/>
              <a:t>.</a:t>
            </a:r>
          </a:p>
          <a:p>
            <a:pPr lvl="0" algn="r" rtl="1"/>
            <a:r>
              <a:rPr lang="ar-SA" sz="2500" dirty="0"/>
              <a:t>حراك خارجي في محيط المنظمة يسعى إلى كسب القوى المتأثرة بالأزمة بحيث يعملون إلى جانب إدارة المنظمة بما يحفظ مصالح المنظمة ويحفظ مصالحهم التي تهدد الأزمة</a:t>
            </a:r>
            <a:r>
              <a:rPr lang="en-US" sz="2500" dirty="0"/>
              <a:t>.</a:t>
            </a:r>
          </a:p>
          <a:p>
            <a:pPr lvl="0" algn="r" rtl="1"/>
            <a:r>
              <a:rPr lang="ar-SA" sz="2500" dirty="0"/>
              <a:t>حراك تجاه القوى المستفيدة من الأزمة (والتي قد تكون طرفا في صنع هذه الأزمة)، وهذا الحراك يتجه نحو مواجهة هذه القوى وإضعافها والعمل على شل قدرتها في تعزيز حدت هذه الأزمة ، وإضعاف قدراتها في صنع أزمات مستقبلية في المنظمة</a:t>
            </a:r>
            <a:r>
              <a:rPr lang="en-US" sz="2500" dirty="0"/>
              <a:t>.</a:t>
            </a:r>
          </a:p>
        </p:txBody>
      </p:sp>
    </p:spTree>
    <p:extLst>
      <p:ext uri="{BB962C8B-B14F-4D97-AF65-F5344CB8AC3E}">
        <p14:creationId xmlns:p14="http://schemas.microsoft.com/office/powerpoint/2010/main" val="3852873747"/>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91600" cy="6858000"/>
          </a:xfrm>
        </p:spPr>
        <p:txBody>
          <a:bodyPr>
            <a:noAutofit/>
          </a:bodyPr>
          <a:lstStyle/>
          <a:p>
            <a:pPr algn="r" rtl="1"/>
            <a:r>
              <a:rPr lang="ar-SA" sz="1800" b="1" u="sng" dirty="0">
                <a:solidFill>
                  <a:schemeClr val="accent2">
                    <a:lumMod val="60000"/>
                    <a:lumOff val="40000"/>
                  </a:schemeClr>
                </a:solidFill>
              </a:rPr>
              <a:t>الإرشاد الثاني : تحقيق التعاون في إدارة الأزمة</a:t>
            </a:r>
            <a:r>
              <a:rPr lang="en-US" sz="1800" b="1" u="sng" dirty="0">
                <a:solidFill>
                  <a:schemeClr val="accent2">
                    <a:lumMod val="60000"/>
                    <a:lumOff val="40000"/>
                  </a:schemeClr>
                </a:solidFill>
              </a:rPr>
              <a:t>:</a:t>
            </a:r>
            <a:endParaRPr lang="en-US" sz="1800" dirty="0">
              <a:solidFill>
                <a:schemeClr val="accent2">
                  <a:lumMod val="60000"/>
                  <a:lumOff val="40000"/>
                </a:schemeClr>
              </a:solidFill>
            </a:endParaRPr>
          </a:p>
          <a:p>
            <a:pPr algn="r" rtl="1"/>
            <a:r>
              <a:rPr lang="ar-SA" sz="1800" dirty="0"/>
              <a:t>يجب على إدارة المنظمة أن تسعى إلى تحقيق التعاون بين مجموعة من الأطراف لتحقيق الإدارة الفاعلة للأزمة ، ويكون ذلك بتحديد وتفعيل دور كل طرف في مواجهة الأزمة والتعاطي معها ، وهذا التعاون يؤدي إلى تحقيق التفاف هذه الأطراف على الأزمة ، ومنع زيادة حدتها وانتشارها</a:t>
            </a:r>
            <a:r>
              <a:rPr lang="en-US" sz="1800" dirty="0"/>
              <a:t>.</a:t>
            </a:r>
          </a:p>
          <a:p>
            <a:pPr algn="r" rtl="1"/>
            <a:r>
              <a:rPr lang="ar-SA" sz="1800" dirty="0"/>
              <a:t>واهم الاطراف التي ينبغي ان تركز عليها ادارة المنظمة في تحقيق التعاون في ادارة الازمة</a:t>
            </a:r>
            <a:endParaRPr lang="en-US" sz="1800" dirty="0"/>
          </a:p>
          <a:p>
            <a:pPr algn="r" rtl="1"/>
            <a:r>
              <a:rPr lang="ar-SA" sz="1800" dirty="0"/>
              <a:t>1ـ القوى المهتمة بالازمة</a:t>
            </a:r>
            <a:endParaRPr lang="en-US" sz="1800" dirty="0"/>
          </a:p>
          <a:p>
            <a:pPr algn="r" rtl="1"/>
            <a:r>
              <a:rPr lang="ar-SA" sz="1800" dirty="0"/>
              <a:t>2ـ اصحاب المصالح</a:t>
            </a:r>
            <a:endParaRPr lang="en-US" sz="1800" dirty="0"/>
          </a:p>
          <a:p>
            <a:pPr algn="r" rtl="1"/>
            <a:r>
              <a:rPr lang="ar-SA" sz="1800" dirty="0"/>
              <a:t>3ـ الاطراف التي تخشى من زيادة حدة الازمة وانتشارها</a:t>
            </a:r>
            <a:endParaRPr lang="en-US" sz="1800" dirty="0"/>
          </a:p>
          <a:p>
            <a:pPr algn="r" rtl="1"/>
            <a:r>
              <a:rPr lang="ar-SA" sz="1800" dirty="0"/>
              <a:t>4ـ القوى المحايدة التي يمكن ان تؤثر فيها ادارة المنظمة وتستفيد منها في مواجهة الازمة وادارتها</a:t>
            </a:r>
            <a:endParaRPr lang="en-US" sz="1800" dirty="0"/>
          </a:p>
          <a:p>
            <a:pPr algn="r" rtl="1"/>
            <a:r>
              <a:rPr lang="ar-SA" sz="1800" dirty="0"/>
              <a:t>5ـ اصدقاء المنظمة وحلفاؤها</a:t>
            </a:r>
            <a:endParaRPr lang="en-US" sz="1800" dirty="0"/>
          </a:p>
          <a:p>
            <a:pPr algn="r" rtl="1"/>
            <a:r>
              <a:rPr lang="ar-SA" sz="1800" dirty="0"/>
              <a:t>6ـ الاطراف التي يمكن شراء ولائها ومؤازرتها للمنظمةمن خلال ادوات استقطاب فاعلة</a:t>
            </a:r>
            <a:endParaRPr lang="en-US" sz="1800" dirty="0"/>
          </a:p>
          <a:p>
            <a:pPr algn="r" rtl="1"/>
            <a:r>
              <a:rPr lang="ar-SA" sz="1800" dirty="0"/>
              <a:t>7ـ اية اطراف اخرى يمكن الاستفادة منها في ادارة الازمة</a:t>
            </a:r>
            <a:endParaRPr lang="en-US" sz="1800" dirty="0"/>
          </a:p>
          <a:p>
            <a:pPr algn="r" rtl="1"/>
            <a:r>
              <a:rPr lang="ar-SA" sz="1800" dirty="0"/>
              <a:t>واذا نجحت ادارة المنظمة في تحقيق التعاون في ادارة الازمة بين الاطراف المختلفة فان ذلك سيؤدي الى تحقيق ما يأتي :</a:t>
            </a:r>
            <a:endParaRPr lang="en-US" sz="1800" dirty="0"/>
          </a:p>
          <a:p>
            <a:pPr algn="r" rtl="1"/>
            <a:r>
              <a:rPr lang="ar-SA" sz="1800" dirty="0"/>
              <a:t>1ـ توفير الخبرات الفاعلة والكافية لادارة الازمة والتعاطي معها بنجاح</a:t>
            </a:r>
            <a:endParaRPr lang="en-US" sz="1800" dirty="0"/>
          </a:p>
          <a:p>
            <a:pPr algn="r" rtl="1"/>
            <a:r>
              <a:rPr lang="ar-SA" sz="1800" dirty="0"/>
              <a:t>2ـ تحقيق السرعة في تنفيذ خطط ادارة الازمة</a:t>
            </a:r>
            <a:endParaRPr lang="en-US" sz="1800" dirty="0"/>
          </a:p>
          <a:p>
            <a:pPr algn="r" rtl="1"/>
            <a:r>
              <a:rPr lang="ar-SA" sz="1800" dirty="0"/>
              <a:t>3ـ تحقيق الدقة في تنفيذ خطط ادارة الازمة </a:t>
            </a:r>
            <a:endParaRPr lang="en-US" sz="1800" dirty="0"/>
          </a:p>
          <a:p>
            <a:pPr algn="r" rtl="1"/>
            <a:r>
              <a:rPr lang="ar-SA" sz="1800" dirty="0"/>
              <a:t>4ـ احداث اقصى واكبر درجة ممكنة من التأثير الايجابي في ادارة الازمة</a:t>
            </a:r>
            <a:endParaRPr lang="en-US" sz="1800" dirty="0"/>
          </a:p>
        </p:txBody>
      </p:sp>
    </p:spTree>
    <p:extLst>
      <p:ext uri="{BB962C8B-B14F-4D97-AF65-F5344CB8AC3E}">
        <p14:creationId xmlns:p14="http://schemas.microsoft.com/office/powerpoint/2010/main" val="4012906378"/>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848600" cy="6324600"/>
          </a:xfrm>
        </p:spPr>
        <p:txBody>
          <a:bodyPr>
            <a:noAutofit/>
          </a:bodyPr>
          <a:lstStyle/>
          <a:p>
            <a:pPr algn="r" rtl="1"/>
            <a:r>
              <a:rPr lang="ar-SA" sz="2000" b="1" u="sng" dirty="0">
                <a:solidFill>
                  <a:schemeClr val="accent2">
                    <a:lumMod val="60000"/>
                    <a:lumOff val="40000"/>
                  </a:schemeClr>
                </a:solidFill>
              </a:rPr>
              <a:t>الإرشاد الثالث : توفير وحشد القوة الكافية والمناسبة لإدارة الأزمة</a:t>
            </a:r>
            <a:r>
              <a:rPr lang="en-US" sz="2000" b="1" u="sng" dirty="0">
                <a:solidFill>
                  <a:schemeClr val="accent2">
                    <a:lumMod val="60000"/>
                    <a:lumOff val="40000"/>
                  </a:schemeClr>
                </a:solidFill>
              </a:rPr>
              <a:t>:</a:t>
            </a:r>
            <a:endParaRPr lang="en-US" sz="2000" dirty="0">
              <a:solidFill>
                <a:schemeClr val="accent2">
                  <a:lumMod val="60000"/>
                  <a:lumOff val="40000"/>
                </a:schemeClr>
              </a:solidFill>
            </a:endParaRPr>
          </a:p>
          <a:p>
            <a:pPr algn="r" rtl="1"/>
            <a:r>
              <a:rPr lang="ar-SA" sz="2000" dirty="0"/>
              <a:t>إن على المنظمة أن تعمل على توفير القوة اللازمة (الكافية والمناسبة) لإدارة الأزمة ومواجهتها والتعاطي معها ومع أسبابها ونتائجها بكفاءة كبيرة وفاعلية عالية</a:t>
            </a:r>
            <a:r>
              <a:rPr lang="en-US" sz="2000" dirty="0"/>
              <a:t>.</a:t>
            </a:r>
          </a:p>
          <a:p>
            <a:pPr algn="r" rtl="1"/>
            <a:r>
              <a:rPr lang="ar-SA" sz="2000" dirty="0"/>
              <a:t>واستخدام القوة في ادارة الازمة يؤدي الى احداث تأثيرات هيكلية وتأثيرات غير هيكلية والقوة تقوم بدور مزدوج في ادارة الازمة</a:t>
            </a:r>
            <a:endParaRPr lang="en-US" sz="2000" dirty="0"/>
          </a:p>
          <a:p>
            <a:pPr algn="r" rtl="1"/>
            <a:r>
              <a:rPr lang="ar-SA" sz="2000" dirty="0"/>
              <a:t>1ـ تؤدي الى تعزيز ودعم موقف المنظمة في مواجهة الازمة</a:t>
            </a:r>
            <a:endParaRPr lang="en-US" sz="2000" dirty="0"/>
          </a:p>
          <a:p>
            <a:pPr algn="r" rtl="1"/>
            <a:r>
              <a:rPr lang="ar-SA" sz="2000" dirty="0"/>
              <a:t>2ـ تؤدي الى اضعاف قوى صنع الازمة وقوى دعم ومؤازرة الازمة والمحافظة على هذه القوى ضعيفة</a:t>
            </a:r>
            <a:endParaRPr lang="en-US" sz="2000" dirty="0"/>
          </a:p>
        </p:txBody>
      </p:sp>
    </p:spTree>
    <p:extLst>
      <p:ext uri="{BB962C8B-B14F-4D97-AF65-F5344CB8AC3E}">
        <p14:creationId xmlns:p14="http://schemas.microsoft.com/office/powerpoint/2010/main" val="1928191222"/>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5821363"/>
          </a:xfrm>
        </p:spPr>
        <p:txBody>
          <a:bodyPr>
            <a:noAutofit/>
          </a:bodyPr>
          <a:lstStyle/>
          <a:p>
            <a:pPr algn="r" rtl="1"/>
            <a:r>
              <a:rPr lang="ar-SA" sz="2000" b="1" u="sng" dirty="0">
                <a:solidFill>
                  <a:schemeClr val="accent2">
                    <a:lumMod val="60000"/>
                    <a:lumOff val="40000"/>
                  </a:schemeClr>
                </a:solidFill>
              </a:rPr>
              <a:t>الإرشاد الرابع : عدم الإسراف في استخدام القوة</a:t>
            </a:r>
            <a:r>
              <a:rPr lang="en-US" sz="2000" b="1" u="sng" dirty="0">
                <a:solidFill>
                  <a:schemeClr val="accent2">
                    <a:lumMod val="60000"/>
                    <a:lumOff val="40000"/>
                  </a:schemeClr>
                </a:solidFill>
              </a:rPr>
              <a:t>:</a:t>
            </a:r>
            <a:endParaRPr lang="en-US" sz="2000" dirty="0">
              <a:solidFill>
                <a:schemeClr val="accent2">
                  <a:lumMod val="60000"/>
                  <a:lumOff val="40000"/>
                </a:schemeClr>
              </a:solidFill>
            </a:endParaRPr>
          </a:p>
          <a:p>
            <a:pPr algn="r" rtl="1"/>
            <a:r>
              <a:rPr lang="ar-SA" sz="2000" dirty="0"/>
              <a:t>إن استخدام القوة في إدارة الأزمة والتعاطي معها ومواجهتها مسألة في غاية الأهمية ، غير أنه لا يجوز الإسراف والمبالغة في استخدام هذه القوة ، فهذا يؤدي ليس إلى تدمير الأطراف الصانعة والداعمة للأزمة</a:t>
            </a:r>
            <a:r>
              <a:rPr lang="en-US" sz="2000" dirty="0"/>
              <a:t>.</a:t>
            </a:r>
          </a:p>
          <a:p>
            <a:pPr algn="r" rtl="1"/>
            <a:r>
              <a:rPr lang="ar-SA" sz="2000" dirty="0"/>
              <a:t>ان عدم جواز اسراف ادارة المنظمة ومبالغتها في استخدام القوة (في ادارة الازمة) يعود الى اسباب متعددة منها</a:t>
            </a:r>
            <a:endParaRPr lang="en-US" sz="2000" dirty="0"/>
          </a:p>
          <a:p>
            <a:pPr algn="r" rtl="1"/>
            <a:r>
              <a:rPr lang="ar-SA" sz="2000" dirty="0"/>
              <a:t>1ـ اخذ الحيطة والحذر من احتمال دخول اطراف جديدة اخرى الى ميدان الازمة</a:t>
            </a:r>
            <a:endParaRPr lang="en-US" sz="2000" dirty="0"/>
          </a:p>
          <a:p>
            <a:pPr algn="r" rtl="1"/>
            <a:r>
              <a:rPr lang="ar-SA" sz="2000" dirty="0"/>
              <a:t>2ـ اخذ الحيطة والحذر من احتمال امتداد المواجهة لمدة زمنية طويلة</a:t>
            </a:r>
            <a:endParaRPr lang="en-US" sz="2000" dirty="0"/>
          </a:p>
          <a:p>
            <a:pPr algn="r" rtl="1"/>
            <a:r>
              <a:rPr lang="ar-SA" sz="2000" dirty="0"/>
              <a:t>3ـ تحقيق الحماية الوقائية للمنظمة من خلال الابقاء على وفرة من القوة الكامنة في المنظمة</a:t>
            </a:r>
            <a:endParaRPr lang="en-US" sz="2000" dirty="0"/>
          </a:p>
          <a:p>
            <a:pPr algn="r" rtl="1"/>
            <a:r>
              <a:rPr lang="ar-SA" sz="2000" dirty="0"/>
              <a:t>4ـ ضمان استمرارية فاعلة للمنظمة بعد الخروج من الازمة</a:t>
            </a:r>
            <a:endParaRPr lang="en-US" sz="2000" dirty="0"/>
          </a:p>
          <a:p>
            <a:pPr algn="r" rtl="1"/>
            <a:r>
              <a:rPr lang="ar-SA" sz="2000" dirty="0"/>
              <a:t>5ـ اخذ الحيطة والحذر من المفاجآت المستقبلية واحتمال حدوث تقلبات في مواقف اصحاب المصالح</a:t>
            </a:r>
            <a:endParaRPr lang="en-US" sz="2000" dirty="0"/>
          </a:p>
          <a:p>
            <a:pPr algn="r" rtl="1"/>
            <a:r>
              <a:rPr lang="ar-SA" sz="2000" dirty="0"/>
              <a:t>6ـ تحقيق الاقتصاد في التكاليف والامر يتطلب اجراء مقارنات بين التكاليف والعوائد التي يمكن ان تتحقق</a:t>
            </a:r>
            <a:endParaRPr lang="en-US" sz="2000" dirty="0"/>
          </a:p>
        </p:txBody>
      </p:sp>
    </p:spTree>
    <p:extLst>
      <p:ext uri="{BB962C8B-B14F-4D97-AF65-F5344CB8AC3E}">
        <p14:creationId xmlns:p14="http://schemas.microsoft.com/office/powerpoint/2010/main" val="2840865972"/>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4800"/>
            <a:ext cx="7467600" cy="5821363"/>
          </a:xfrm>
        </p:spPr>
        <p:txBody>
          <a:bodyPr>
            <a:normAutofit fontScale="62500" lnSpcReduction="20000"/>
          </a:bodyPr>
          <a:lstStyle/>
          <a:p>
            <a:pPr algn="r" rtl="1"/>
            <a:r>
              <a:rPr lang="ar-SA" b="1" u="sng" dirty="0">
                <a:solidFill>
                  <a:schemeClr val="accent2">
                    <a:lumMod val="60000"/>
                    <a:lumOff val="40000"/>
                  </a:schemeClr>
                </a:solidFill>
              </a:rPr>
              <a:t>الإرشاد الخامس : استخدام عنصر المباغتة في إدارة الأزمة</a:t>
            </a:r>
            <a:r>
              <a:rPr lang="en-US" b="1" u="sng" dirty="0" smtClean="0">
                <a:solidFill>
                  <a:schemeClr val="accent2">
                    <a:lumMod val="60000"/>
                    <a:lumOff val="40000"/>
                  </a:schemeClr>
                </a:solidFill>
              </a:rPr>
              <a:t>:</a:t>
            </a:r>
            <a:r>
              <a:rPr lang="ar-IQ" b="1" u="sng" dirty="0">
                <a:solidFill>
                  <a:schemeClr val="accent2">
                    <a:lumMod val="60000"/>
                    <a:lumOff val="40000"/>
                  </a:schemeClr>
                </a:solidFill>
              </a:rPr>
              <a:t/>
            </a:r>
            <a:br>
              <a:rPr lang="ar-IQ" b="1" u="sng" dirty="0">
                <a:solidFill>
                  <a:schemeClr val="accent2">
                    <a:lumMod val="60000"/>
                    <a:lumOff val="40000"/>
                  </a:schemeClr>
                </a:solidFill>
              </a:rPr>
            </a:br>
            <a:endParaRPr lang="en-US" dirty="0">
              <a:solidFill>
                <a:schemeClr val="accent2">
                  <a:lumMod val="60000"/>
                  <a:lumOff val="40000"/>
                </a:schemeClr>
              </a:solidFill>
            </a:endParaRPr>
          </a:p>
          <a:p>
            <a:pPr algn="r" rtl="1"/>
            <a:r>
              <a:rPr lang="ar-SA" dirty="0"/>
              <a:t>إن استخدام عنصر المباغتة (المفاجأة) في التعاطي مع الأزمة وإدارتها يكفل لإدارة المنظمة جانبا مهما من النجاح في المواجهة ، فاستخدام عنصر المباغتة يؤدي إلى إحداث حالة من الصدمة والذهول لدى كل طرف يساهم في صنع الأزمة ويدعمها ويؤازرها ويستفيد من انتشارها</a:t>
            </a:r>
            <a:r>
              <a:rPr lang="en-US" dirty="0"/>
              <a:t>.</a:t>
            </a:r>
          </a:p>
          <a:p>
            <a:pPr algn="r" rtl="1"/>
            <a:r>
              <a:rPr lang="ar-SA" dirty="0"/>
              <a:t>ولتحقيق النجاح في استخدام عنصر المباغتة فان الامر يتطلب استخدام مجموعة من الخطط التي تعمل مع بعضها بصورة متكاملة ومن هذه الخطط:</a:t>
            </a:r>
            <a:endParaRPr lang="en-US" dirty="0"/>
          </a:p>
          <a:p>
            <a:pPr algn="r" rtl="1"/>
            <a:r>
              <a:rPr lang="ar-SA" dirty="0"/>
              <a:t>1ـ وضع خطة تكفل تذليل كل العوائق التي تواجه ادارة المنظمة في ادارة الازمة باستخدام عنصر المباغته</a:t>
            </a:r>
            <a:endParaRPr lang="en-US" dirty="0"/>
          </a:p>
          <a:p>
            <a:pPr algn="r" rtl="1"/>
            <a:r>
              <a:rPr lang="ar-SA" dirty="0"/>
              <a:t>2ـ وضع خطة تكفل لادارة المنظمة الوصول الى المواقع التنظيمية لصناع الازمة لمباغتتهم</a:t>
            </a:r>
            <a:endParaRPr lang="en-US" dirty="0"/>
          </a:p>
          <a:p>
            <a:pPr algn="r" rtl="1"/>
            <a:r>
              <a:rPr lang="ar-SA" dirty="0"/>
              <a:t>3ـ وضع خطة تكفل تحقيق التحركات المدروسة والحذرة لتحقيق المباغتة الفاعلة</a:t>
            </a:r>
            <a:endParaRPr lang="en-US" dirty="0"/>
          </a:p>
          <a:p>
            <a:pPr algn="r" rtl="1"/>
            <a:r>
              <a:rPr lang="ar-SA" dirty="0"/>
              <a:t>4ـ وضع خطة تؤدي الى خداع اطراف صنع ومؤازرة الازمة وتموه الاتجاهات الحقيقية لادارة المنظمة في التعاطي مع الازمة</a:t>
            </a:r>
            <a:endParaRPr lang="en-US" dirty="0"/>
          </a:p>
          <a:p>
            <a:pPr algn="r" rtl="1"/>
            <a:r>
              <a:rPr lang="ar-SA" dirty="0"/>
              <a:t>5ـ وضع خطة تكفل تحقيق المساندة المادية والمعنوية وتحقيق الدعم المباشر وغير المباشر لجهود المباغتة في ادارة الازمة</a:t>
            </a:r>
            <a:endParaRPr lang="en-US" dirty="0"/>
          </a:p>
          <a:p>
            <a:pPr algn="r" rtl="1"/>
            <a:r>
              <a:rPr lang="ar-SA" dirty="0"/>
              <a:t>6ـ وضع خطة تكفل احداث ثغرات قوية في صفوف قوى صنع الازمة ودعمها بما يسهل على ادارة الازمة جعل عنصر المباغتة مزلزلا لهذه القوى</a:t>
            </a:r>
            <a:endParaRPr lang="en-US" dirty="0"/>
          </a:p>
        </p:txBody>
      </p:sp>
    </p:spTree>
    <p:extLst>
      <p:ext uri="{BB962C8B-B14F-4D97-AF65-F5344CB8AC3E}">
        <p14:creationId xmlns:p14="http://schemas.microsoft.com/office/powerpoint/2010/main" val="587802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467600" cy="5821363"/>
          </a:xfrm>
        </p:spPr>
        <p:txBody>
          <a:bodyPr>
            <a:normAutofit fontScale="70000" lnSpcReduction="20000"/>
          </a:bodyPr>
          <a:lstStyle/>
          <a:p>
            <a:pPr algn="r" rtl="1"/>
            <a:r>
              <a:rPr lang="ar-SA" dirty="0"/>
              <a:t>ويتطلب استخدام عنصر المباغتة في ادارة الازمة مراعاة مجموعة من العوامل اهمها :</a:t>
            </a:r>
            <a:endParaRPr lang="en-US" dirty="0"/>
          </a:p>
          <a:p>
            <a:pPr algn="r" rtl="1"/>
            <a:r>
              <a:rPr lang="ar-SA" dirty="0"/>
              <a:t>1ـ التحريك الفوري للجهود الموجهة الى قوى الازمة باستخدام منافذ وخطوط غير متوقعة</a:t>
            </a:r>
            <a:endParaRPr lang="en-US" dirty="0"/>
          </a:p>
          <a:p>
            <a:pPr algn="r" rtl="1"/>
            <a:r>
              <a:rPr lang="ar-SA" dirty="0"/>
              <a:t>2ـ الحرص والتأكد من عدم وجود عملاء (جواسيس) ينقلون تحركات ادارة المنظمة الى الطرف لاخر</a:t>
            </a:r>
            <a:endParaRPr lang="en-US" dirty="0"/>
          </a:p>
          <a:p>
            <a:pPr algn="r" rtl="1"/>
            <a:r>
              <a:rPr lang="ar-SA" dirty="0"/>
              <a:t>3ـ السرية التامة والكتمان الشديد في حشد القوة التي ستؤدي الى احداث المباغتة لدى الطرف الاخر </a:t>
            </a:r>
            <a:endParaRPr lang="en-US" dirty="0"/>
          </a:p>
          <a:p>
            <a:pPr algn="r" rtl="1"/>
            <a:r>
              <a:rPr lang="ar-SA" dirty="0"/>
              <a:t>4ـ توفير كل الادوات المادية التي تضمن احداث المباغتة الفاعلة لدى الطرف الاخر</a:t>
            </a:r>
            <a:endParaRPr lang="en-US" dirty="0"/>
          </a:p>
          <a:p>
            <a:pPr algn="r" rtl="1"/>
            <a:r>
              <a:rPr lang="ar-SA" dirty="0"/>
              <a:t>5ـ الاستغلال الفوري لاول فرصة سانحة ومناسبة لاحداث المباغتة لدى الطرف الاخر وعدم الانتظار لان الانتظار قد يحمل في طياته مفاجآت جديدة للمنظمة بما يقود الى ضرورة اعادة حساباتها وخططها وربما لن يكون الامر ممكنا او الوقت كافيا</a:t>
            </a:r>
            <a:endParaRPr lang="en-US" dirty="0"/>
          </a:p>
          <a:p>
            <a:pPr algn="r" rtl="1"/>
            <a:r>
              <a:rPr lang="ar-SA" dirty="0"/>
              <a:t>6ـ القيام ببعض التحركات والاجراءات والتكتيكات التي تكفل التغطية على ما تنوي ادارة المنظمة القيام به تجاه قوى الازمة ويمكن استخدام عنصر التفاوض كأداة للتغطية على صدمة المباغته القادمة بقوة بحيث يؤدي هذا التفاوض الى عرقلة قوى الازمة عن حشد وتعزيز الازمة وانتشارها</a:t>
            </a:r>
            <a:endParaRPr lang="en-US" dirty="0"/>
          </a:p>
        </p:txBody>
      </p:sp>
    </p:spTree>
    <p:extLst>
      <p:ext uri="{BB962C8B-B14F-4D97-AF65-F5344CB8AC3E}">
        <p14:creationId xmlns:p14="http://schemas.microsoft.com/office/powerpoint/2010/main" val="845344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467600" cy="5821363"/>
          </a:xfrm>
        </p:spPr>
        <p:txBody>
          <a:bodyPr>
            <a:normAutofit fontScale="77500" lnSpcReduction="20000"/>
          </a:bodyPr>
          <a:lstStyle/>
          <a:p>
            <a:pPr algn="r" rtl="1"/>
            <a:r>
              <a:rPr lang="ar-SA" b="1" u="sng" dirty="0">
                <a:solidFill>
                  <a:schemeClr val="accent2">
                    <a:lumMod val="60000"/>
                    <a:lumOff val="40000"/>
                  </a:schemeClr>
                </a:solidFill>
              </a:rPr>
              <a:t>الإرشاد السادس : التحديد الدقيق للهدف الأهداف المطلوبة في ظل إدارة الأزمة</a:t>
            </a:r>
            <a:endParaRPr lang="en-US" dirty="0">
              <a:solidFill>
                <a:schemeClr val="accent2">
                  <a:lumMod val="60000"/>
                  <a:lumOff val="40000"/>
                </a:schemeClr>
              </a:solidFill>
            </a:endParaRPr>
          </a:p>
          <a:p>
            <a:pPr algn="r" rtl="1"/>
            <a:r>
              <a:rPr lang="ar-SA" dirty="0"/>
              <a:t>إن تحقيق النجاح في إدارة الأزمة بنجاح يتطلب التحديد الدقيق للهدف أو الأهداف المطلوبة تحقيقها وتجري إدارة الأزمة في ضوئها وعلى أساسها</a:t>
            </a:r>
            <a:r>
              <a:rPr lang="en-US" dirty="0"/>
              <a:t>.</a:t>
            </a:r>
          </a:p>
          <a:p>
            <a:pPr algn="r" rtl="1"/>
            <a:r>
              <a:rPr lang="ar-SA" dirty="0"/>
              <a:t>واذا لم يتم هذا التحديد الدقيق للهدف /الاهداف فان ادارة المنظمة سوف تقع في مشكلات ومصاعب كثيرة مثل :</a:t>
            </a:r>
            <a:endParaRPr lang="en-US" dirty="0"/>
          </a:p>
          <a:p>
            <a:pPr algn="r" rtl="1"/>
            <a:r>
              <a:rPr lang="ar-SA" dirty="0"/>
              <a:t>1ـ الازدواجية والتضارب والتعارض</a:t>
            </a:r>
            <a:endParaRPr lang="en-US" dirty="0"/>
          </a:p>
          <a:p>
            <a:pPr algn="r" rtl="1"/>
            <a:r>
              <a:rPr lang="ar-SA" dirty="0"/>
              <a:t>2ـ نقص البيانات والمعلومات والمعرفة المطلوبة</a:t>
            </a:r>
            <a:endParaRPr lang="en-US" dirty="0"/>
          </a:p>
          <a:p>
            <a:pPr algn="r" rtl="1"/>
            <a:r>
              <a:rPr lang="ar-SA" dirty="0"/>
              <a:t>3ـ غموض الادوار</a:t>
            </a:r>
            <a:endParaRPr lang="en-US" dirty="0"/>
          </a:p>
          <a:p>
            <a:pPr algn="r" rtl="1"/>
            <a:r>
              <a:rPr lang="ar-SA" dirty="0"/>
              <a:t>4ـ التداخل في المهام والقرارات</a:t>
            </a:r>
            <a:endParaRPr lang="en-US" dirty="0"/>
          </a:p>
          <a:p>
            <a:pPr algn="r" rtl="1"/>
            <a:r>
              <a:rPr lang="ar-SA" dirty="0"/>
              <a:t>5ـ عدم القدرة على التقدير الصحيح للموقف</a:t>
            </a:r>
            <a:endParaRPr lang="en-US" dirty="0"/>
          </a:p>
          <a:p>
            <a:pPr algn="r" rtl="1"/>
            <a:r>
              <a:rPr lang="ar-SA" dirty="0"/>
              <a:t>6ـ مواجهة ضغوط عمل غير طبيعية</a:t>
            </a:r>
            <a:endParaRPr lang="en-US" dirty="0"/>
          </a:p>
          <a:p>
            <a:pPr algn="r" rtl="1"/>
            <a:r>
              <a:rPr lang="ar-SA" dirty="0"/>
              <a:t>7ـ الدخول المفاجئ والسلبي لاطراف جديدة</a:t>
            </a:r>
            <a:endParaRPr lang="en-US" dirty="0"/>
          </a:p>
          <a:p>
            <a:pPr algn="r" rtl="1"/>
            <a:r>
              <a:rPr lang="ar-SA" dirty="0"/>
              <a:t>8ـ تدني فرص نجاح المنظمة في ادارة الازمة</a:t>
            </a:r>
            <a:endParaRPr lang="en-US" dirty="0"/>
          </a:p>
        </p:txBody>
      </p:sp>
    </p:spTree>
    <p:extLst>
      <p:ext uri="{BB962C8B-B14F-4D97-AF65-F5344CB8AC3E}">
        <p14:creationId xmlns:p14="http://schemas.microsoft.com/office/powerpoint/2010/main" val="1524954277"/>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147</TotalTime>
  <Words>1567</Words>
  <Application>Microsoft Office PowerPoint</Application>
  <PresentationFormat>On-screen Show (4:3)</PresentationFormat>
  <Paragraphs>98</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Franklin Gothic Book</vt:lpstr>
      <vt:lpstr>Tahoma</vt:lpstr>
      <vt:lpstr>Wingdings 2</vt:lpstr>
      <vt:lpstr>Technic</vt:lpstr>
      <vt:lpstr>الارشادات العامة للإزمة General guidance for the crisis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الذات Self MANGEMANT نبذه تاريخيه عن ادارة الذات </dc:title>
  <dc:creator>lenovo</dc:creator>
  <cp:lastModifiedBy>Maher</cp:lastModifiedBy>
  <cp:revision>31</cp:revision>
  <dcterms:created xsi:type="dcterms:W3CDTF">2018-11-06T19:56:41Z</dcterms:created>
  <dcterms:modified xsi:type="dcterms:W3CDTF">2019-07-23T15:00:50Z</dcterms:modified>
</cp:coreProperties>
</file>