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2"/>
  </p:notesMasterIdLst>
  <p:sldIdLst>
    <p:sldId id="256" r:id="rId2"/>
    <p:sldId id="259" r:id="rId3"/>
    <p:sldId id="276" r:id="rId4"/>
    <p:sldId id="277" r:id="rId5"/>
    <p:sldId id="260" r:id="rId6"/>
    <p:sldId id="275" r:id="rId7"/>
    <p:sldId id="278" r:id="rId8"/>
    <p:sldId id="279" r:id="rId9"/>
    <p:sldId id="280" r:id="rId10"/>
    <p:sldId id="281"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1339"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658688-29DE-435F-A823-5DA9388C5C32}" type="datetimeFigureOut">
              <a:rPr lang="en-US" smtClean="0"/>
              <a:t>7/28/2019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52DBF8-8932-46EF-AFF4-214DBB2FFAFB}" type="slidenum">
              <a:rPr lang="en-US" smtClean="0"/>
              <a:t>‹#›</a:t>
            </a:fld>
            <a:endParaRPr lang="en-US"/>
          </a:p>
        </p:txBody>
      </p:sp>
    </p:spTree>
    <p:extLst>
      <p:ext uri="{BB962C8B-B14F-4D97-AF65-F5344CB8AC3E}">
        <p14:creationId xmlns:p14="http://schemas.microsoft.com/office/powerpoint/2010/main" val="3359343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99D916F-7E59-4918-9459-A1EEBF76CC00}" type="datetimeFigureOut">
              <a:rPr lang="en-US" smtClean="0"/>
              <a:t>7/28/2019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99D916F-7E59-4918-9459-A1EEBF76CC00}" type="datetimeFigureOut">
              <a:rPr lang="en-US" smtClean="0"/>
              <a:t>7/28/2019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F1BEEB-C758-49B4-A6B4-2FB691294F36}"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99D916F-7E59-4918-9459-A1EEBF76CC00}" type="datetimeFigureOut">
              <a:rPr lang="en-US" smtClean="0"/>
              <a:t>7/28/2019</a:t>
            </a:fld>
            <a:endParaRPr lang="en-US"/>
          </a:p>
        </p:txBody>
      </p:sp>
      <p:sp>
        <p:nvSpPr>
          <p:cNvPr id="8" name="Slide Number Placeholder 7"/>
          <p:cNvSpPr>
            <a:spLocks noGrp="1"/>
          </p:cNvSpPr>
          <p:nvPr>
            <p:ph type="sldNum" sz="quarter" idx="11"/>
          </p:nvPr>
        </p:nvSpPr>
        <p:spPr/>
        <p:txBody>
          <a:bodyPr/>
          <a:lstStyle/>
          <a:p>
            <a:fld id="{4DF1BEEB-C758-49B4-A6B4-2FB691294F36}"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9D916F-7E59-4918-9459-A1EEBF76CC00}" type="datetimeFigureOut">
              <a:rPr lang="en-US" smtClean="0"/>
              <a:t>7/28/2019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4DF1BEEB-C758-49B4-A6B4-2FB691294F36}"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499D916F-7E59-4918-9459-A1EEBF76CC00}" type="datetimeFigureOut">
              <a:rPr lang="en-US" smtClean="0"/>
              <a:t>7/28/2019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F1BEEB-C758-49B4-A6B4-2FB691294F36}"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499D916F-7E59-4918-9459-A1EEBF76CC00}" type="datetimeFigureOut">
              <a:rPr lang="en-US" smtClean="0"/>
              <a:t>7/28/2019</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4DF1BEEB-C758-49B4-A6B4-2FB691294F36}"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276600"/>
            <a:ext cx="7772400" cy="2209800"/>
          </a:xfrm>
        </p:spPr>
        <p:txBody>
          <a:bodyPr>
            <a:normAutofit/>
          </a:bodyPr>
          <a:lstStyle/>
          <a:p>
            <a:pPr algn="ctr"/>
            <a:r>
              <a:rPr lang="ar-IQ" sz="2800" dirty="0" smtClean="0"/>
              <a:t>التوظيف في المنظمة العالمية</a:t>
            </a:r>
            <a:br>
              <a:rPr lang="ar-IQ" sz="2800" dirty="0" smtClean="0"/>
            </a:br>
            <a:r>
              <a:rPr lang="en-US" sz="2800" dirty="0"/>
              <a:t>Employment in the world organization</a:t>
            </a:r>
          </a:p>
        </p:txBody>
      </p:sp>
      <p:sp>
        <p:nvSpPr>
          <p:cNvPr id="3" name="Subtitle 2"/>
          <p:cNvSpPr>
            <a:spLocks noGrp="1"/>
          </p:cNvSpPr>
          <p:nvPr>
            <p:ph type="subTitle" idx="1"/>
          </p:nvPr>
        </p:nvSpPr>
        <p:spPr>
          <a:xfrm>
            <a:off x="2274455" y="533400"/>
            <a:ext cx="6400800" cy="1905000"/>
          </a:xfrm>
        </p:spPr>
        <p:txBody>
          <a:bodyPr>
            <a:normAutofit/>
          </a:bodyPr>
          <a:lstStyle/>
          <a:p>
            <a:pPr rtl="1"/>
            <a:r>
              <a:rPr lang="ar-IQ" b="1" dirty="0"/>
              <a:t>الجامعة المستنصرية</a:t>
            </a:r>
            <a:endParaRPr lang="en-US" dirty="0"/>
          </a:p>
          <a:p>
            <a:pPr rtl="1"/>
            <a:r>
              <a:rPr lang="ar-IQ" b="1" dirty="0"/>
              <a:t>كلية الإدارة والاقتصاد</a:t>
            </a:r>
            <a:endParaRPr lang="en-US" dirty="0"/>
          </a:p>
          <a:p>
            <a:pPr rtl="1"/>
            <a:r>
              <a:rPr lang="ar-IQ" b="1" dirty="0"/>
              <a:t>قسم إدارة اعمال</a:t>
            </a:r>
            <a:endParaRPr lang="en-US" dirty="0"/>
          </a:p>
          <a:p>
            <a:pPr rtl="1"/>
            <a:r>
              <a:rPr lang="ar-IQ" b="1" dirty="0"/>
              <a:t>الدراسات </a:t>
            </a:r>
            <a:r>
              <a:rPr lang="ar-IQ" b="1" dirty="0" smtClean="0"/>
              <a:t>العليا/الماجستير</a:t>
            </a:r>
          </a:p>
          <a:p>
            <a:pPr rtl="1"/>
            <a:r>
              <a:rPr lang="ar-IQ" b="1" smtClean="0"/>
              <a:t>إدارة الموارد البشرية</a:t>
            </a:r>
            <a:endParaRPr lang="en-US" dirty="0"/>
          </a:p>
          <a:p>
            <a:endParaRPr lang="en-US" dirty="0">
              <a:solidFill>
                <a:schemeClr val="tx1"/>
              </a:solidFill>
            </a:endParaRPr>
          </a:p>
        </p:txBody>
      </p:sp>
    </p:spTree>
    <p:extLst>
      <p:ext uri="{BB962C8B-B14F-4D97-AF65-F5344CB8AC3E}">
        <p14:creationId xmlns:p14="http://schemas.microsoft.com/office/powerpoint/2010/main" val="2768722910"/>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normAutofit/>
          </a:bodyPr>
          <a:lstStyle/>
          <a:p>
            <a:pPr algn="r" rtl="1"/>
            <a:r>
              <a:rPr lang="ar-IQ" sz="3000" dirty="0" smtClean="0">
                <a:solidFill>
                  <a:srgbClr val="FF0000"/>
                </a:solidFill>
              </a:rPr>
              <a:t>الارهاب والسلامة والموارد البشرية العالمية</a:t>
            </a:r>
            <a:endParaRPr lang="en-US" sz="3000" dirty="0">
              <a:solidFill>
                <a:srgbClr val="FF0000"/>
              </a:solidFill>
            </a:endParaRPr>
          </a:p>
        </p:txBody>
      </p:sp>
      <p:sp>
        <p:nvSpPr>
          <p:cNvPr id="3" name="Content Placeholder 2"/>
          <p:cNvSpPr>
            <a:spLocks noGrp="1"/>
          </p:cNvSpPr>
          <p:nvPr>
            <p:ph idx="1"/>
          </p:nvPr>
        </p:nvSpPr>
        <p:spPr>
          <a:xfrm>
            <a:off x="457200" y="990600"/>
            <a:ext cx="8001000" cy="5562600"/>
          </a:xfrm>
        </p:spPr>
        <p:txBody>
          <a:bodyPr>
            <a:noAutofit/>
          </a:bodyPr>
          <a:lstStyle/>
          <a:p>
            <a:pPr algn="r" rtl="1"/>
            <a:r>
              <a:rPr lang="ar-IQ" sz="1500" dirty="0"/>
              <a:t>الإرهاب في الخارج قضية خطيرة. حتى نقل الموظفين في البلدان التي يفترض أنها آمنة لا يشكل ضمانة. قبل بضع سنوات ، أخذ العاملون في المصانع الفرنسية لشركة</a:t>
            </a:r>
            <a:r>
              <a:rPr lang="en-US" sz="1500" dirty="0"/>
              <a:t> Sony Corp. </a:t>
            </a:r>
            <a:r>
              <a:rPr lang="ar-IQ" sz="1500" dirty="0"/>
              <a:t>وشركة 3</a:t>
            </a:r>
            <a:r>
              <a:rPr lang="en-US" sz="1500" dirty="0"/>
              <a:t>M Co </a:t>
            </a:r>
            <a:r>
              <a:rPr lang="ar-IQ" sz="1500" dirty="0"/>
              <a:t>مديريهم رهائن للتفاوض على فوائد أفضل. عندما اندلعت الاحتجاجات في مصر في فبراير 2011 ، قامت</a:t>
            </a:r>
            <a:r>
              <a:rPr lang="en-US" sz="1500" dirty="0"/>
              <a:t> </a:t>
            </a:r>
            <a:r>
              <a:rPr lang="en-US" sz="1500" dirty="0" err="1"/>
              <a:t>Medex</a:t>
            </a:r>
            <a:r>
              <a:rPr lang="en-US" sz="1500" dirty="0"/>
              <a:t> Global Solutions </a:t>
            </a:r>
            <a:r>
              <a:rPr lang="ar-IQ" sz="1500" dirty="0"/>
              <a:t>بإجلاء أكثر من 500 من عملائها من مصر ؛ كانت</a:t>
            </a:r>
            <a:r>
              <a:rPr lang="en-US" sz="1500" dirty="0"/>
              <a:t> </a:t>
            </a:r>
            <a:r>
              <a:rPr lang="en-US" sz="1500" dirty="0" err="1"/>
              <a:t>Medex</a:t>
            </a:r>
            <a:r>
              <a:rPr lang="en-US" sz="1500" dirty="0"/>
              <a:t> </a:t>
            </a:r>
            <a:r>
              <a:rPr lang="ar-IQ" sz="1500" dirty="0"/>
              <a:t>تقوم بالفعل بإرشاد عملائها حول احتمالات الاضطرابات السياسية</a:t>
            </a:r>
            <a:r>
              <a:rPr lang="en-US" sz="1500" dirty="0"/>
              <a:t>.</a:t>
            </a:r>
          </a:p>
          <a:p>
            <a:pPr algn="r" rtl="1"/>
            <a:r>
              <a:rPr lang="ar-IQ" sz="1500" dirty="0"/>
              <a:t>لذلك كان على أرباب العمل وضع المزيد من خطط السلامة الشاملة في الخارج ، بما في ذلك ، على سبيل المثال ، خطط الإخلاء لتوصيل الموظفين إلى الأمان. (من الناحية القانونية ، يقع على عاتق أرباب العمل واجب العناية بحماية الأشخاص المعينين دوليًا ومُعاليهم والمسافرين من رجال الأعمال الدوليين.) يستخدم العديد من أرباب العمل خدمات استخبارات لرصد التهديدات الإرهابية المحتملة في الخارج. ويقدر رئيس إحدى شركات الاستخبارات أن هذه الخدمات تكلف ما بين 6000 - 10،000 دولار في السنة. يحتفظ بعض أصحاب العمل بخدمات فرق إدارة الأزمات. ثم يدعون هذه الفرق ، على سبيل المثال ، عندما يختطف المجرمون أحد مديريهم. كما قال أحد المسؤولين التنفيذيين ، "عندما يكون لديك اختصاصي ، هناك فرصة أفضل لاستعادة الشخص </a:t>
            </a:r>
            <a:endParaRPr lang="en-US" sz="1500" dirty="0"/>
          </a:p>
          <a:p>
            <a:pPr algn="r" rtl="1"/>
            <a:r>
              <a:rPr lang="ar-IQ" sz="1500" dirty="0"/>
              <a:t>إن توظيف فرق الأزمات ودفع الفدية يمكن أن يكون باهظ التكلفة للجميع الشركات ، لذلك يشتري العديد من أرباب العمل التأمين على الخطف والفدية</a:t>
            </a:r>
            <a:r>
              <a:rPr lang="en-US" sz="1500" dirty="0"/>
              <a:t> (K &amp; R). </a:t>
            </a:r>
            <a:r>
              <a:rPr lang="ar-IQ" sz="1500" dirty="0"/>
              <a:t>قد تؤدي أحداث مختلفة إلى إجراء دفعات بموجب هذه السياسات. والواضح هو الخطف (على سبيل المثال ، الموظف رهينة حتى يدفع صاحب العمل فدية) ، والابتزاز (تهديد الأذى البدني) ، والاحتجاز (احتجاز موظف دون أي طلب فدية)</a:t>
            </a:r>
            <a:endParaRPr lang="en-US" sz="1500" dirty="0"/>
          </a:p>
          <a:p>
            <a:pPr algn="r" rtl="1"/>
            <a:r>
              <a:rPr lang="ar-IQ" sz="1500" dirty="0"/>
              <a:t>يغطي التأمين عادةً العديد من التكاليف المرتبطة بعمليات الخطف أو الاختراقات أو الابتزاز. ويشمل ذلك التعاقد مع فريق من الأزمات ، ودفع الفدية الفعلية ، وتحصيل أموال الفدية أثناء النقل ، والنفقات القانونية ، وموت أو تقطيع الموظفين توفر ميزة تطبيقات الموارد البشرية حول الكرة الأرضية بعض الأمثلة العملية</a:t>
            </a:r>
            <a:endParaRPr lang="en-US" sz="1500" dirty="0"/>
          </a:p>
        </p:txBody>
      </p:sp>
    </p:spTree>
    <p:extLst>
      <p:ext uri="{BB962C8B-B14F-4D97-AF65-F5344CB8AC3E}">
        <p14:creationId xmlns:p14="http://schemas.microsoft.com/office/powerpoint/2010/main" val="619534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7162800" cy="5592763"/>
          </a:xfrm>
        </p:spPr>
        <p:txBody>
          <a:bodyPr>
            <a:normAutofit fontScale="92500" lnSpcReduction="10000"/>
          </a:bodyPr>
          <a:lstStyle/>
          <a:p>
            <a:pPr algn="r" rtl="1"/>
            <a:r>
              <a:rPr lang="ar-SA" dirty="0"/>
              <a:t>تركيز أرباب العمل اليوم بشكل متزايد على إدارة أنشطة الموارد البشرية وبعبارة أخرى ، همهم الرئيسي هو على الاختيار ، والتدريب ، والتقييم ، وإدارة الموظفين داخل البلد حيث يفعلون ومع ذلك ، يقرر ما إذا كان لملء المواقف المحلية مع المحلية مقابل ("المستوردة") ) يظل الموظفون من أهم الموارد البشرية في الممارسة في فندق باريس عند مراجعة البيانات ، كان واضحًا لاليزا وأن ممارسات الموارد البشرية العالمية للشركة كانت على الأرجح تعوق فندق باريس من شركة خدمات الضيافة ذات المستوى العالمي التي سعت إلى أن تكون .  </a:t>
            </a:r>
            <a:endParaRPr lang="en-US" dirty="0"/>
          </a:p>
        </p:txBody>
      </p:sp>
    </p:spTree>
    <p:extLst>
      <p:ext uri="{BB962C8B-B14F-4D97-AF65-F5344CB8AC3E}">
        <p14:creationId xmlns:p14="http://schemas.microsoft.com/office/powerpoint/2010/main" val="2659280269"/>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458200" cy="6248400"/>
          </a:xfrm>
        </p:spPr>
        <p:txBody>
          <a:bodyPr>
            <a:noAutofit/>
          </a:bodyPr>
          <a:lstStyle/>
          <a:p>
            <a:pPr algn="r" rtl="1"/>
            <a:r>
              <a:rPr lang="ar-SA" sz="1600" dirty="0"/>
              <a:t>التوظيف الدولي: الصفحة الرئيسية أو المحلية؟</a:t>
            </a:r>
            <a:endParaRPr lang="en-US" sz="1600" dirty="0"/>
          </a:p>
          <a:p>
            <a:pPr algn="r" rtl="1"/>
            <a:r>
              <a:rPr lang="ar-SA" sz="1600" dirty="0"/>
              <a:t>وبصفة عامة ، يمكننا تصنيف موظفي شركة دولية كمواطنين من بلد المنشأ ، أو مواطنين محليين (مواطنين من الدول المضيفة) ، أو غير مواطني الدول الأخرى  غير المقيمين في البلدان التي يعملون فيها. قد يكون المغتربون أيضًا مواطنين من بلد المنشأ ، وهم مواطنو الشركة التي يقع مقر الشركة فيها. يعمل السكان المحليون (المعروفون أيضًا باسم المواطنين المضيفين) لصالح الشركة في الخارج وهم مواطنون في البلدان التي يعملون فيها. رعايا الدول الثالثة هم مواطنون في بلد آخر غير الوالدين أو البلد المضيف - على سبيل المثال ، مسؤول تنفيذي فرنسي يعمل في فرع شنغهاي في بنك أمريكي متعدد الجنسيات .</a:t>
            </a:r>
            <a:endParaRPr lang="en-US" sz="1600" dirty="0"/>
          </a:p>
          <a:p>
            <a:pPr algn="r" rtl="1"/>
            <a:r>
              <a:rPr lang="en-US" sz="1600" dirty="0" err="1"/>
              <a:t>usIng</a:t>
            </a:r>
            <a:r>
              <a:rPr lang="en-US" sz="1600" dirty="0"/>
              <a:t> </a:t>
            </a:r>
            <a:r>
              <a:rPr lang="en-US" sz="1600" dirty="0" err="1"/>
              <a:t>LocaLs</a:t>
            </a:r>
            <a:r>
              <a:rPr lang="en-US" sz="1600" dirty="0"/>
              <a:t> </a:t>
            </a:r>
            <a:r>
              <a:rPr lang="ar-SA" sz="1600" dirty="0"/>
              <a:t>معظم الموظفين سيكونون من السكان المحليين ، لسبب وجيه. أولاً ، إن التكلفة التي تستخدم المغتربين عادة ما تكون أكبر بكثير من تكلفة استخدام العمال المحليين . وتندهش الشركات بتكلفة نشر شخص ما في الخارج. اجيلنت تكنولوجيز</a:t>
            </a:r>
            <a:endParaRPr lang="en-US" sz="1600" dirty="0"/>
          </a:p>
          <a:p>
            <a:pPr algn="r" rtl="1"/>
            <a:r>
              <a:rPr lang="ar-SA" sz="1600" dirty="0"/>
              <a:t>وتشير التقديرات إلى أنها تكلف حوالي ثلاثة أضعاف المرتب السنوي للمغترب لإبقاء الشخص في الخارج لمدة عام واحد. فعندما تم الاستعانة بمصادر خارجية في برنامج المغتربين ، كانت التكاليف أعلى من ذلك بكثير. ثم خفضت الشركة بشكل كبير عددها في الخارج ، من حوالي 1000 إلى 300 في السنة. هناك أسباب أخرى. في إحدى الاستقصاءات ، أبلغ أصحاب العمل عن نسبة 21 في المائة من الموظفين المغتربين ، مقارنة بنسبة 10 في المائة لموظفيهم العامين </a:t>
            </a:r>
            <a:endParaRPr lang="en-US" sz="1600" dirty="0"/>
          </a:p>
          <a:p>
            <a:pPr algn="r" rtl="1"/>
            <a:r>
              <a:rPr lang="ar-SA" sz="1600" dirty="0"/>
              <a:t>قد ينظر السكان المحليون إلى الشركات المتعددة الجنسيات على أنها "مواطن أفضل" إذا ما استخدمت المواهب المحلية ؛ حتى أن بعض الحكومات تضغط من أجل التوظيف مع الإدارة المحلية.  المغتربين المغالين على النتائج قصيرة الأجل (مع العلم أنهم سينتقلون قريباً). كما أنه من الأصعب جلب العمال إلى الولايات المتحدة من الخارج. يجب على موظفي الولايات المتحدة توظيف العمال الأمريكيين بقوة قبل تقديم طلبات العمالة الأجنبية إلى وزارة العمل</a:t>
            </a:r>
            <a:endParaRPr lang="en-US" sz="1600" dirty="0"/>
          </a:p>
        </p:txBody>
      </p:sp>
    </p:spTree>
    <p:extLst>
      <p:ext uri="{BB962C8B-B14F-4D97-AF65-F5344CB8AC3E}">
        <p14:creationId xmlns:p14="http://schemas.microsoft.com/office/powerpoint/2010/main" val="3852873747"/>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391400" cy="5867400"/>
          </a:xfrm>
        </p:spPr>
        <p:txBody>
          <a:bodyPr>
            <a:noAutofit/>
          </a:bodyPr>
          <a:lstStyle/>
          <a:p>
            <a:pPr marL="36576" indent="0" algn="r" rtl="1">
              <a:buNone/>
            </a:pPr>
            <a:r>
              <a:rPr lang="ar-IQ" sz="1600" dirty="0"/>
              <a:t> </a:t>
            </a:r>
            <a:endParaRPr lang="en-US" sz="1600" dirty="0"/>
          </a:p>
          <a:p>
            <a:pPr lvl="0" algn="r" rtl="1"/>
            <a:r>
              <a:rPr lang="ar-IQ" sz="1600" b="1" dirty="0">
                <a:solidFill>
                  <a:srgbClr val="FF0000"/>
                </a:solidFill>
              </a:rPr>
              <a:t>المدخل المستند الى الموارد </a:t>
            </a:r>
            <a:endParaRPr lang="en-US" sz="1600" dirty="0">
              <a:solidFill>
                <a:srgbClr val="FF0000"/>
              </a:solidFill>
            </a:endParaRPr>
          </a:p>
          <a:p>
            <a:pPr algn="r" rtl="1"/>
            <a:r>
              <a:rPr lang="ar-SA" sz="1600" dirty="0"/>
              <a:t>لكن هناك أيضا أسباب لاستخدام المغتربين - سواء كانوا من مواطني الدول الأخرى أو من دول ثالثة. أرباب العمل في كثير من الأحيان لا يمكن العثور المحلية مع المؤهلات المطلوبة. الشركات متعددة الجنسيات أيضا عرض مهمة ناجحة كخطوة مطلوبة في تطوير كبار المديرين. وعلاوة على ذلك ، فإن الافتراضات هي أن مديري البلدان الأصلية غارقون بالفعل في سياسات الشركة وثقافتها ، وبالتالي من الأرجح أن يطبقوا أساليب عمل المقر ، ومع ذلك ، كان الاتجاه نحو استخدام السكان المحليين أو غير ذلك من الحلول (غير المغتربة)</a:t>
            </a:r>
            <a:r>
              <a:rPr lang="en-US" sz="1600" dirty="0"/>
              <a:t>.</a:t>
            </a:r>
          </a:p>
          <a:p>
            <a:pPr algn="r" rtl="1"/>
            <a:r>
              <a:rPr lang="ar-SA" sz="1600" dirty="0"/>
              <a:t>إن ترحيل المغتربين إلى الخارج أمر مكلف ، والمشاكل الأمنية تعطي فرصة للقادة المغتربين ، وغالبًا ما يغادر المغتربون العائدين لأرباب العمل الآخرين لمدة عام أو عامين ، كما أن المرافق التعليمية أصبحت ذات جودة عالية في الخارج. وﻧﺗﯾﺟﺔ ﻟذﻟك ، ﺗﻧﺧﻔض ﻋﻣﻟﯾﺎت اﻹﻋﻼن اﻟﺟدﯾدة ﻟﻟﻣﻐﺗرﺑﯾن ، وﮐﺛﯾر ﻣﻧﮭم ﯾﺟﻟﺑوﻧﮭم إﻟﯽ اﻟﺑﯾت ﻓﻲ وﻗت ﻣﺑﮐر وﺟد دراﺳﺔ اﺳﺗﻘﺻﺎﺋﯾﺔ أن ﺣواﻟﻲ 47٪ ﻣن اﻟوﻻﯾﺎت اﻟﻣﺗﺣدة ﮐﺎﻧوا ﯾﺣﺎﻓظون ﻋﻟﯽ ﺣﺟم اﻟﻘوى اﻟﻌﺎﻣﻟﺔ اﻟﺧﺎﺻﺔ ﺑﮭم ، و 18٪ ﻣﻧﮭم ، و 35٪ ﯾﻘﻟﻟون ذﻟك. ومع ذلك ، فقد قال نصف الاستطلاع العالمي الذي شملته دراسة استقصائية حديثة أنهما يضاعفان عدد المغتربين الذين يرسلون بلداناً مثل الصين </a:t>
            </a:r>
            <a:endParaRPr lang="en-US" sz="1600" dirty="0"/>
          </a:p>
          <a:p>
            <a:pPr algn="r" rtl="1"/>
            <a:r>
              <a:rPr lang="ar-SA" sz="1600" dirty="0"/>
              <a:t>لا يوجد خيار فقط بين المغتربين مقابل المحليين على سبيل المثال ، هناك حلول "المسافر" ، التي تنطوي على تكرر دولي ولكن ليس نقل رسمي</a:t>
            </a:r>
            <a:r>
              <a:rPr lang="en-US" sz="1600" dirty="0"/>
              <a:t>. </a:t>
            </a:r>
          </a:p>
        </p:txBody>
      </p:sp>
    </p:spTree>
    <p:extLst>
      <p:ext uri="{BB962C8B-B14F-4D97-AF65-F5344CB8AC3E}">
        <p14:creationId xmlns:p14="http://schemas.microsoft.com/office/powerpoint/2010/main" val="4012906378"/>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848600" cy="6324600"/>
          </a:xfrm>
        </p:spPr>
        <p:txBody>
          <a:bodyPr>
            <a:noAutofit/>
          </a:bodyPr>
          <a:lstStyle/>
          <a:p>
            <a:pPr algn="r" rtl="1"/>
            <a:r>
              <a:rPr lang="ar-SA" sz="1600" dirty="0"/>
              <a:t>وجد أحد الاستطلاعات أن حوالي 78٪ من أرباب العمل الذين شملهم الاستطلاع لديهم سياسة "التوطين". هذه هي سياسة نقل موظف من بلد المنشأ إلى شركة أجنبية فرعية بصفتها "منقولًا نهائيًا". 40 بالنسبة لموظفي شركة</a:t>
            </a:r>
            <a:r>
              <a:rPr lang="en-US" sz="1600" dirty="0"/>
              <a:t> IBM </a:t>
            </a:r>
            <a:r>
              <a:rPr lang="ar-SA" sz="1600" dirty="0"/>
              <a:t>في الولايات المتحدة الذين كانوا في الأصل من الهند ، شغلوا في نهاية المطاف العديد من الوظائف التي انتقلت إليها </a:t>
            </a:r>
            <a:r>
              <a:rPr lang="en-US" sz="1600" dirty="0"/>
              <a:t>IBM </a:t>
            </a:r>
            <a:r>
              <a:rPr lang="ar-SA" sz="1600" dirty="0"/>
              <a:t>مؤخرًا من الولايات المتحدة إلى الهند. هؤلاء الموظفين انتخب للعودة إلى الهند ، وإن كان ذلك بأسعار الهند المحلية. يحتاج الفريق البشري إلى التحكم في نفقات المغتربين ، كما يشرح مركز الربح المرفق. موقع الكتروني. تسمح الأدوات المستندة إلى مجموعة النظراء مثل</a:t>
            </a:r>
            <a:r>
              <a:rPr lang="en-US" sz="1600" dirty="0"/>
              <a:t> Huddle53 </a:t>
            </a:r>
            <a:r>
              <a:rPr lang="ar-SA" sz="1600" dirty="0"/>
              <a:t>لأعضاء الفريق بالحضور أينما كانوا يستخدمون الأجهزة المحمولة ، يتيح</a:t>
            </a:r>
            <a:r>
              <a:rPr lang="en-US" sz="1600" dirty="0"/>
              <a:t> Microsoft Project </a:t>
            </a:r>
            <a:r>
              <a:rPr lang="ar-SA" sz="1600" dirty="0"/>
              <a:t>إدارة مهام الفريق ومسائل ومخاطر العلامات ، 54 ويقوم</a:t>
            </a:r>
            <a:r>
              <a:rPr lang="en-US" sz="1600" dirty="0"/>
              <a:t> Dropbox55 </a:t>
            </a:r>
            <a:r>
              <a:rPr lang="ar-SA" sz="1600" dirty="0"/>
              <a:t>بتسهيل التخزين المستند إلى مجموعة النظراء. إذا لزم الأمر ، فإن أدوات الشاشة الكبيرة مثل</a:t>
            </a:r>
            <a:r>
              <a:rPr lang="en-US" sz="1600" dirty="0"/>
              <a:t> Cisco Immersive 56 </a:t>
            </a:r>
            <a:r>
              <a:rPr lang="ar-SA" sz="1600" dirty="0"/>
              <a:t>تجعل الأمر يبدو كما لو كان أعضاء الفريق متواجدين في نفس الغرفة ، على الرغم من أنهم على بعد آلاف الأميال</a:t>
            </a:r>
            <a:r>
              <a:rPr lang="en-US" sz="1600" dirty="0"/>
              <a:t>.</a:t>
            </a:r>
          </a:p>
          <a:p>
            <a:pPr algn="r" rtl="1"/>
            <a:r>
              <a:rPr lang="ar-SA" sz="1600" dirty="0"/>
              <a:t>التحديات الرئيسية التي تواجه الفرق الافتراضية غالباً ما تكون مرتبطة بالأشخاص. إن التحديات في بناء الثقة والتماسك وهوية الفريق والتغلب على العزلة بين النجاح تعتمد على إجراءات إدارة الموارد البشرية. بصفة خاصة،</a:t>
            </a:r>
            <a:endParaRPr lang="en-US" sz="1600" dirty="0"/>
          </a:p>
          <a:p>
            <a:pPr algn="r" rtl="1"/>
            <a:r>
              <a:rPr lang="ar-SA" sz="1600" dirty="0"/>
              <a:t>تدريب أعضاء الفريق الظاهري في القيادة وإدارة النزاعات والإدارة ، والاستجابة السريعة للسادة أعضاء فريق كن دقيقاً حول رسائل البريد الإلكتروني وإيجابيًا .حدد أعضاء الفريق الظاهري باستخدام المقابلات الظرفية ، حيث يصفون كيفية الاستجابة مواقف فريق افتراضية. اﺳﺘﺨﺪم أﻋﻀﺎء اﻟﻔﺮﻳﻖ اﻻﻓﺘﺮاﺿﻴﻴﻦ اﻟﺤﺎﻟﻴﻴﻦ ﻟﻠﻤﺴﺎﻋﺪة ﻓﻲ اﻟﺘﻮﻇﻴﻒ وأﻋﻀﺎء اﻟﻔﺮﻳﻖ اﻟﺠﺪد </a:t>
            </a:r>
            <a:endParaRPr lang="en-US" sz="1600" dirty="0"/>
          </a:p>
          <a:p>
            <a:pPr algn="r" rtl="1"/>
            <a:endParaRPr lang="en-US" sz="1600" dirty="0"/>
          </a:p>
        </p:txBody>
      </p:sp>
    </p:spTree>
    <p:extLst>
      <p:ext uri="{BB962C8B-B14F-4D97-AF65-F5344CB8AC3E}">
        <p14:creationId xmlns:p14="http://schemas.microsoft.com/office/powerpoint/2010/main" val="1928191222"/>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5821363"/>
          </a:xfrm>
        </p:spPr>
        <p:txBody>
          <a:bodyPr>
            <a:noAutofit/>
          </a:bodyPr>
          <a:lstStyle/>
          <a:p>
            <a:pPr algn="r" rtl="1"/>
            <a:r>
              <a:rPr lang="ar-SA" sz="1800" b="1" u="sng" dirty="0">
                <a:solidFill>
                  <a:srgbClr val="FF0000"/>
                </a:solidFill>
              </a:rPr>
              <a:t>اختيار المديريين للعمل بالفروع الخارجية </a:t>
            </a:r>
            <a:endParaRPr lang="en-US" sz="1800" dirty="0">
              <a:solidFill>
                <a:srgbClr val="FF0000"/>
              </a:solidFill>
            </a:endParaRPr>
          </a:p>
          <a:p>
            <a:pPr algn="r" rtl="1"/>
            <a:r>
              <a:rPr lang="ar-SA" sz="1600" dirty="0"/>
              <a:t>تعتمد الشركات المتعددة الجنسيات على عدة مصادر في اختيار مديري الفروع الخارجية يتمثل المصدر الأول في الاعتماد على أبناء الدولة المضيفة اما المصدر الثاني فيتمثل على الاعتماد أبناء الوطن أي الدولة الام اما المصدر الثالث فيعتمد أبناء دولة ثالثة بخلاف دولة الام والدولة المضيفة مثل مدير بريطاني يعمل في مدير شركة أمريكية في طوكيو وما زال الاعتماد على المصدر الثاني قليلا لهذه ان معظم الوظائف الإدارية يتم شغلها بواسطة مديرين محللين من أبناء الدولة المظيفة وهناك العديد من الأسباب التي تكمن في وراء على الاعتماد على المدراء المحليين لشغل الوظائف الإداريةبالفروع الخارجية اول سبب هو ان الافراد لا يرغبون عادة في الخارج كما ان كلفة الاعتماد على الأجانب تكون مرتفعة وان زيادة الاعتماد على التوظيف الدولة المضيفة يؤدي الى تعاطف الدولة المضيفة مع الشركة الاجنبيه  كما هناك أسباب عديدة ما زالت تكمن وراء تعيين المغتربين سواء الدولة الام ام دولة ثالثة ولعل السبب الرئيسي يكمن في المقدرة  الفنية لهولاء الافراد وبالاضافة ان كثير من الشركات متعددة الجنسية ترى ان تعيين مديريها في الخارج يعد تاهيلا او مرحلة ضرورية لتولي مناصب اعلى لشركة الام بعد ذلك .</a:t>
            </a:r>
            <a:endParaRPr lang="en-US" sz="1600" dirty="0"/>
          </a:p>
          <a:p>
            <a:pPr algn="r" rtl="1"/>
            <a:r>
              <a:rPr lang="ar-SA" sz="1600" dirty="0"/>
              <a:t>  على الأطفال) تنطوي على التحرك. وكثيراً ما يستخدم أرباب العمل أخصائيين نفسيين مدربين تدريباً خاصاً. فهذه الشركات غالباً ما تبحث عن مرشحين في الخارج لا يعملون ولا يعملون</a:t>
            </a:r>
            <a:endParaRPr lang="en-US" sz="1600" dirty="0"/>
          </a:p>
          <a:p>
            <a:pPr algn="r" rtl="1"/>
            <a:r>
              <a:rPr lang="ar-SA" sz="1600" dirty="0"/>
              <a:t>الخبرة ، والتعليم ، والمهارات اللغوية تظهر بالفعل القدرة على العمل مع الثقافات المختلفة والعمل معها. وحتى العديد من الصيفات الناجحة التي يتم إنفاقها في الخارج أو في برامج الطلاب الأجانب ، قد توفر بعض الأسس للاعتقاد بأن الشخص المحتمل تحويله يمكن أن يتكيف مع الخارج</a:t>
            </a:r>
            <a:r>
              <a:rPr lang="ar-SA" sz="1600" dirty="0" smtClean="0"/>
              <a:t>.</a:t>
            </a:r>
            <a:endParaRPr lang="en-US" sz="1600" dirty="0"/>
          </a:p>
        </p:txBody>
      </p:sp>
    </p:spTree>
    <p:extLst>
      <p:ext uri="{BB962C8B-B14F-4D97-AF65-F5344CB8AC3E}">
        <p14:creationId xmlns:p14="http://schemas.microsoft.com/office/powerpoint/2010/main" val="2840865972"/>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en-US" sz="2400" b="1" u="sng" dirty="0">
                <a:solidFill>
                  <a:srgbClr val="FF0000"/>
                </a:solidFill>
              </a:rPr>
              <a:t> </a:t>
            </a:r>
            <a:r>
              <a:rPr lang="ar-SA" sz="2400" b="1" u="sng" dirty="0">
                <a:solidFill>
                  <a:srgbClr val="FF0000"/>
                </a:solidFill>
              </a:rPr>
              <a:t>توجيه وتدريب الموظفين على الإحالة الدولية</a:t>
            </a:r>
            <a:r>
              <a:rPr lang="en-US" sz="2400" dirty="0">
                <a:solidFill>
                  <a:srgbClr val="FF0000"/>
                </a:solidFill>
              </a:rPr>
              <a:t/>
            </a:r>
            <a:br>
              <a:rPr lang="en-US" sz="2400" dirty="0">
                <a:solidFill>
                  <a:srgbClr val="FF0000"/>
                </a:solidFill>
              </a:rPr>
            </a:br>
            <a:endParaRPr lang="en-US" sz="2400"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pPr algn="r" rtl="1"/>
            <a:r>
              <a:rPr lang="ar-SA" dirty="0" smtClean="0"/>
              <a:t>عندما </a:t>
            </a:r>
            <a:r>
              <a:rPr lang="ar-SA" dirty="0"/>
              <a:t>يتعلق الأمر بالتوجيه والتدريب المطلوب لنجاح المغتربين في الخارج ، فإن ممارسات العديد من أرباب العمل الأمريكيين تعكس الكلام أكثر من الجوهر. يتفق المسؤولون التنفيذيون على أن المتنازعين الدوليين يقومون بأفضل ما عند تلقيهم التدريب الخاص (في أمور مثل اللغة والثقافة) التي يحتاجونها. قلة توفرها</a:t>
            </a:r>
            <a:endParaRPr lang="en-US" dirty="0"/>
          </a:p>
          <a:p>
            <a:pPr algn="r" rtl="1"/>
            <a:r>
              <a:rPr lang="ar-SA" dirty="0"/>
              <a:t>يقدم العديد من البائعين تدريباً قبل مغادرتهم. بشكل عام ، تستخدم البرامج محاضرات و / أو محاكاة ، وأشرطة فيديو ، وقراءات دون اتصال بالإنترنت ، لإعداد المتدربين. توضح عروضهم هدف ومحتوى هذه البرامج. يهدف أحد البرامج إلى تزويد المتدرب بما يلي (1) أساسيات تاريخ البلد الجديد ، والسياسة ، ومعايير الأعمال ، والنظام التعليمي ، والتركيبة السكانية. (2) فهم كيف تؤثر القيم الثقافية على التصورات والقيم والاتصالات ؛</a:t>
            </a:r>
            <a:endParaRPr lang="en-US" dirty="0"/>
          </a:p>
        </p:txBody>
      </p:sp>
    </p:spTree>
    <p:extLst>
      <p:ext uri="{BB962C8B-B14F-4D97-AF65-F5344CB8AC3E}">
        <p14:creationId xmlns:p14="http://schemas.microsoft.com/office/powerpoint/2010/main" val="5878021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467600" cy="5821363"/>
          </a:xfrm>
        </p:spPr>
        <p:txBody>
          <a:bodyPr>
            <a:normAutofit fontScale="55000" lnSpcReduction="20000"/>
          </a:bodyPr>
          <a:lstStyle/>
          <a:p>
            <a:pPr algn="r" rtl="1"/>
            <a:r>
              <a:rPr lang="ar-IQ" dirty="0" smtClean="0"/>
              <a:t>3.أمثلة </a:t>
            </a:r>
            <a:r>
              <a:rPr lang="ar-IQ" dirty="0"/>
              <a:t>على سبب جعل عملية التكيف لبلد جديد صعبة ، وكيفية إدارة هذه التحديات. يهدف آخرون إلى تعزيز الوعي الذاتي والتفاهم عبر الثقافات ، والحد من التوتر وتوفير استراتيجيات المواجهة. ثالثًا ، يعد الأفراد وأسرهم "للتفاعل بنجاح في الحياة اليومية وفي أوضاع العمل في الخارج ؛ فهم تأثير العوامل المختلفة على السلوكيات والمواقف الثقافية لتحقيق الاستفادة القصوى من تجربة العيش في الخارج ؛ وزيادة الوعي بتحديات الانتقال إلى الخارج والصدمة الثقافية وكيفية التعامل مع التعرض لتجارب ثقافية جديدة  يستخدم بعض أصحاب العمل المدراء العائدين لزراعة العقول العالمية للمغادرين. على سبيل المثال ، تعقد بوش ندوات منتظمة ، حيث ينقل العائدون القادمون الجدد خبرتهم إلى المديرين وعائلاتهم إلى الخارج وفيما بعد مثل هذا التدريب قبل المغادرة ، تقدم المزيد من الشركات تدريباً مستمراً عبر الثقافات داخل البلد خلال المراحل المبكرة من مهمة ما وراء البحار. على سبيل المثال ، لا يزال المديرون في الخارج (سواء كانوا من المغتربين أو من السكان المحليين) بحاجة إلى تنمية تقليدية موجهة نحو المهارات. في العديد من الشركات ، بما في ذلك شركة آي بي إم ، يتضمن هذا التطوير مهام متناوبة لمساعدة المدراء في الخارج على النمو بشكل احترافي. لدى</a:t>
            </a:r>
            <a:r>
              <a:rPr lang="en-US" dirty="0"/>
              <a:t> IBM </a:t>
            </a:r>
            <a:r>
              <a:rPr lang="ar-IQ" dirty="0"/>
              <a:t>وشركات أخرى مراكز لتطوير الإدارة حول العالم حيث يمكن للمديرين التنفيذيين أن يصقلوا مهاراتهم. وتوفر برامج الفصول الدراسية</a:t>
            </a:r>
            <a:r>
              <a:rPr lang="en-US" dirty="0"/>
              <a:t> (</a:t>
            </a:r>
            <a:r>
              <a:rPr lang="ar-IQ" dirty="0"/>
              <a:t>مثل تلك الموجودة في كلية لندن للأعمال أو</a:t>
            </a:r>
            <a:r>
              <a:rPr lang="en-US" dirty="0"/>
              <a:t> INSEAD </a:t>
            </a:r>
            <a:r>
              <a:rPr lang="ar-IQ" dirty="0"/>
              <a:t>في فرنسا</a:t>
            </a:r>
            <a:r>
              <a:rPr lang="en-US" dirty="0"/>
              <a:t>) </a:t>
            </a:r>
            <a:r>
              <a:rPr lang="ar-IQ" dirty="0"/>
              <a:t>للمدراء التنفيذيين في الخارج فرص التعليم (للحصول على ماجستير إدارة الأعمال ، على سبيل المثال) التي يمتلكها الزملاء. تشجع شركة</a:t>
            </a:r>
            <a:r>
              <a:rPr lang="en-US" dirty="0"/>
              <a:t> PepsiCo </a:t>
            </a:r>
            <a:r>
              <a:rPr lang="ar-IQ" dirty="0"/>
              <a:t>المغتربين على المشاركة في الأنشطة الاجتماعية المحلية ، مثل بطولات تنس الطاولة في الصين ، لمساعدتهم على التأقلم بشكل أسرع مع الثقافات المحلية .</a:t>
            </a:r>
            <a:endParaRPr lang="en-US" dirty="0"/>
          </a:p>
          <a:p>
            <a:pPr algn="r" rtl="1"/>
            <a:r>
              <a:rPr lang="ar-IQ" dirty="0"/>
              <a:t>نأمل أن يكون للأنشطة الإنمائية الدولية فوائد أخرى أقل أهمية. على سبيل المثال ، يمكن أن تساعد التعيينات الدورية المديرين في تكوين روابط مع الزملاء حول العالم. ويمكن أن يساعد ذلك المديرين على تشكيل الشبكات غير الرسمية التي يحتاجون إليها لاتخاذ قرارات عبر الحدود بشكل أسرع</a:t>
            </a:r>
            <a:r>
              <a:rPr lang="ar-IQ" dirty="0" smtClean="0"/>
              <a:t>.</a:t>
            </a:r>
            <a:endParaRPr lang="en-US" dirty="0"/>
          </a:p>
        </p:txBody>
      </p:sp>
    </p:spTree>
    <p:extLst>
      <p:ext uri="{BB962C8B-B14F-4D97-AF65-F5344CB8AC3E}">
        <p14:creationId xmlns:p14="http://schemas.microsoft.com/office/powerpoint/2010/main" val="845344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normAutofit/>
          </a:bodyPr>
          <a:lstStyle/>
          <a:p>
            <a:pPr algn="r"/>
            <a:r>
              <a:rPr lang="ar-IQ" sz="3000" dirty="0" smtClean="0">
                <a:solidFill>
                  <a:srgbClr val="FF0000"/>
                </a:solidFill>
              </a:rPr>
              <a:t>تقييم إداء المديرين الدوليين</a:t>
            </a:r>
            <a:endParaRPr lang="en-US" sz="3000" dirty="0">
              <a:solidFill>
                <a:srgbClr val="FF0000"/>
              </a:solidFill>
            </a:endParaRPr>
          </a:p>
        </p:txBody>
      </p:sp>
      <p:sp>
        <p:nvSpPr>
          <p:cNvPr id="3" name="Content Placeholder 2"/>
          <p:cNvSpPr>
            <a:spLocks noGrp="1"/>
          </p:cNvSpPr>
          <p:nvPr>
            <p:ph idx="1"/>
          </p:nvPr>
        </p:nvSpPr>
        <p:spPr>
          <a:xfrm>
            <a:off x="457200" y="914400"/>
            <a:ext cx="7467600" cy="5211763"/>
          </a:xfrm>
        </p:spPr>
        <p:txBody>
          <a:bodyPr>
            <a:normAutofit fontScale="62500" lnSpcReduction="20000"/>
          </a:bodyPr>
          <a:lstStyle/>
          <a:p>
            <a:pPr algn="r" rtl="1"/>
            <a:r>
              <a:rPr lang="ar-IQ" dirty="0"/>
              <a:t>هناك عدة أمور تُعقِّد تقييم أداء المغتربين. الاختلافات الثقافية واحدة. على سبيل المثال ، غالباً ما يكون التبادل الصريح هو القاعدة في الولايات المتحدة ، ولكن في بعض الأحيان أقل في الصين ، حيث يشكل "الوجه" مصدر قلق. وعلاوة على ذلك ، من يقوم بالتقييم؟ يجب أن يكون للإدارة المحلية بعض المدخلات ، ولكن مرة أخرى ، قد تؤدي الاختلافات الثقافية إلى تشويه التقييم. (وبالتالي ، قد يقوم رؤساء الدول المضيفة في بيرو بتقييم مديري الولايات المتحدة المغتربين هناك بشكل سلبي إلى حد ما إذا وجدوا استخدامهم لصنع القرار التشاركي غير مناسب ثقافيًا.) وعلى الجانب الآخر ، قد يكون مديرو المكاتب المنزلية بعيدًا جدًا عنهم لا يمكن تقديم تقييمات مفيدة. في أحد الاستطلاعات ، كان المدراء على علم بأن خبراء التقييم من البلدان المضيفة والوطنية أنتجت أفضل التقييمات. لكن ، من الناحية العملية ، معظمهم لم يفعلوا ذلك. بدلا من ذلك ، كان لديهم صائمين من البلد المضيف أو من بلدان الوطن. تتضمن الاقتراحات لتحسين عملية تقييم المغتربين ما يلي</a:t>
            </a:r>
            <a:endParaRPr lang="en-US" dirty="0"/>
          </a:p>
          <a:p>
            <a:pPr algn="r" rtl="1"/>
            <a:r>
              <a:rPr lang="ar-IQ" dirty="0"/>
              <a:t>تكييف معايير الأداء للوظيفة والحالة المحلية</a:t>
            </a:r>
            <a:r>
              <a:rPr lang="en-US" dirty="0"/>
              <a:t>  -1</a:t>
            </a:r>
          </a:p>
          <a:p>
            <a:pPr algn="r" rtl="1"/>
            <a:r>
              <a:rPr lang="ar-IQ" dirty="0"/>
              <a:t>قيّم التقييم أكثر من تقييم المدير في الموقع أكثر من تقييم مدير </a:t>
            </a:r>
            <a:r>
              <a:rPr lang="en-US" dirty="0"/>
              <a:t>.2</a:t>
            </a:r>
          </a:p>
          <a:p>
            <a:pPr algn="r" rtl="1"/>
            <a:r>
              <a:rPr lang="ar-IQ" dirty="0"/>
              <a:t>3-إذا كان مدير مكتب المنزل يقوم بالتقييم الكتابي الفعلي ، فاستخدمه أو استخدمها كمغترب سابق من نفس الموقع الخارجي للحصول على </a:t>
            </a:r>
            <a:r>
              <a:rPr lang="ar-IQ" dirty="0" smtClean="0"/>
              <a:t>المشورة</a:t>
            </a:r>
            <a:endParaRPr lang="en-US" dirty="0"/>
          </a:p>
        </p:txBody>
      </p:sp>
    </p:spTree>
    <p:extLst>
      <p:ext uri="{BB962C8B-B14F-4D97-AF65-F5344CB8AC3E}">
        <p14:creationId xmlns:p14="http://schemas.microsoft.com/office/powerpoint/2010/main" val="1524954277"/>
      </p:ext>
    </p:extLst>
  </p:cSld>
  <p:clrMapOvr>
    <a:masterClrMapping/>
  </p:clrMapOvr>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140</TotalTime>
  <Words>1941</Words>
  <Application>Microsoft Office PowerPoint</Application>
  <PresentationFormat>On-screen Show (4:3)</PresentationFormat>
  <Paragraphs>39</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Franklin Gothic Book</vt:lpstr>
      <vt:lpstr>Tahoma</vt:lpstr>
      <vt:lpstr>Wingdings 2</vt:lpstr>
      <vt:lpstr>Technic</vt:lpstr>
      <vt:lpstr>التوظيف في المنظمة العالمية Employment in the world organization</vt:lpstr>
      <vt:lpstr>PowerPoint Presentation</vt:lpstr>
      <vt:lpstr>PowerPoint Presentation</vt:lpstr>
      <vt:lpstr>PowerPoint Presentation</vt:lpstr>
      <vt:lpstr>PowerPoint Presentation</vt:lpstr>
      <vt:lpstr>PowerPoint Presentation</vt:lpstr>
      <vt:lpstr> توجيه وتدريب الموظفين على الإحالة الدولية </vt:lpstr>
      <vt:lpstr>PowerPoint Presentation</vt:lpstr>
      <vt:lpstr>تقييم إداء المديرين الدوليين</vt:lpstr>
      <vt:lpstr>الارهاب والسلامة والموارد البشرية العالمية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إدارة الذات Self MANGEMANT نبذه تاريخيه عن ادارة الذات </dc:title>
  <dc:creator>lenovo</dc:creator>
  <cp:lastModifiedBy>Maher</cp:lastModifiedBy>
  <cp:revision>30</cp:revision>
  <dcterms:created xsi:type="dcterms:W3CDTF">2018-11-06T19:56:41Z</dcterms:created>
  <dcterms:modified xsi:type="dcterms:W3CDTF">2019-07-28T16:36:30Z</dcterms:modified>
</cp:coreProperties>
</file>