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1"/>
  </p:notesMasterIdLst>
  <p:sldIdLst>
    <p:sldId id="256" r:id="rId2"/>
    <p:sldId id="257" r:id="rId3"/>
    <p:sldId id="274" r:id="rId4"/>
    <p:sldId id="258" r:id="rId5"/>
    <p:sldId id="259" r:id="rId6"/>
    <p:sldId id="276" r:id="rId7"/>
    <p:sldId id="277" r:id="rId8"/>
    <p:sldId id="260" r:id="rId9"/>
    <p:sldId id="27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339"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658688-29DE-435F-A823-5DA9388C5C32}" type="datetimeFigureOut">
              <a:rPr lang="en-US" smtClean="0"/>
              <a:t>7/28/2019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52DBF8-8932-46EF-AFF4-214DBB2FFAFB}" type="slidenum">
              <a:rPr lang="en-US" smtClean="0"/>
              <a:t>‹#›</a:t>
            </a:fld>
            <a:endParaRPr lang="en-US"/>
          </a:p>
        </p:txBody>
      </p:sp>
    </p:spTree>
    <p:extLst>
      <p:ext uri="{BB962C8B-B14F-4D97-AF65-F5344CB8AC3E}">
        <p14:creationId xmlns:p14="http://schemas.microsoft.com/office/powerpoint/2010/main" val="3359343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52DBF8-8932-46EF-AFF4-214DBB2FFAFB}" type="slidenum">
              <a:rPr lang="en-US" smtClean="0"/>
              <a:t>4</a:t>
            </a:fld>
            <a:endParaRPr lang="en-US"/>
          </a:p>
        </p:txBody>
      </p:sp>
    </p:spTree>
    <p:extLst>
      <p:ext uri="{BB962C8B-B14F-4D97-AF65-F5344CB8AC3E}">
        <p14:creationId xmlns:p14="http://schemas.microsoft.com/office/powerpoint/2010/main" val="131815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99D916F-7E59-4918-9459-A1EEBF76CC00}" type="datetimeFigureOut">
              <a:rPr lang="en-US" smtClean="0"/>
              <a:t>7/28/2019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Slide Number Placeholder 7"/>
          <p:cNvSpPr>
            <a:spLocks noGrp="1"/>
          </p:cNvSpPr>
          <p:nvPr>
            <p:ph type="sldNum" sz="quarter" idx="11"/>
          </p:nvPr>
        </p:nvSpPr>
        <p:spPr/>
        <p:txBody>
          <a:bodyPr/>
          <a:lstStyle/>
          <a:p>
            <a:fld id="{4DF1BEEB-C758-49B4-A6B4-2FB691294F3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D916F-7E59-4918-9459-A1EEBF76CC00}" type="datetimeFigureOut">
              <a:rPr lang="en-US" smtClean="0"/>
              <a:t>7/28/2019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4DF1BEEB-C758-49B4-A6B4-2FB691294F3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99D916F-7E59-4918-9459-A1EEBF76CC00}" type="datetimeFigureOut">
              <a:rPr lang="en-US" smtClean="0"/>
              <a:t>7/28/2019</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DF1BEEB-C758-49B4-A6B4-2FB691294F3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200400"/>
            <a:ext cx="7772400" cy="1828800"/>
          </a:xfrm>
        </p:spPr>
        <p:txBody>
          <a:bodyPr>
            <a:normAutofit fontScale="90000"/>
          </a:bodyPr>
          <a:lstStyle/>
          <a:p>
            <a:pPr algn="ctr"/>
            <a:r>
              <a:rPr lang="ar-IQ" sz="2800" dirty="0" smtClean="0"/>
              <a:t>إدارة الموارد البشرية العالمية</a:t>
            </a:r>
            <a:br>
              <a:rPr lang="ar-IQ" sz="2800" dirty="0" smtClean="0"/>
            </a:br>
            <a:r>
              <a:rPr lang="en-US" dirty="0">
                <a:effectLst/>
              </a:rPr>
              <a:t>Managing Global Human</a:t>
            </a:r>
            <a:r>
              <a:rPr lang="ar-SA" dirty="0">
                <a:effectLst/>
              </a:rPr>
              <a:t>  </a:t>
            </a:r>
            <a:r>
              <a:rPr lang="en-US" dirty="0">
                <a:effectLst/>
              </a:rPr>
              <a:t>Resources</a:t>
            </a:r>
            <a:br>
              <a:rPr lang="en-US" dirty="0">
                <a:effectLst/>
              </a:rPr>
            </a:br>
            <a:endParaRPr lang="en-US" sz="2800" dirty="0"/>
          </a:p>
        </p:txBody>
      </p:sp>
      <p:sp>
        <p:nvSpPr>
          <p:cNvPr id="3" name="Subtitle 2"/>
          <p:cNvSpPr>
            <a:spLocks noGrp="1"/>
          </p:cNvSpPr>
          <p:nvPr>
            <p:ph type="subTitle" idx="1"/>
          </p:nvPr>
        </p:nvSpPr>
        <p:spPr>
          <a:xfrm>
            <a:off x="2274455" y="533400"/>
            <a:ext cx="6400800" cy="1905000"/>
          </a:xfrm>
        </p:spPr>
        <p:txBody>
          <a:bodyPr>
            <a:normAutofit/>
          </a:bodyPr>
          <a:lstStyle/>
          <a:p>
            <a:pPr rtl="1"/>
            <a:r>
              <a:rPr lang="ar-IQ" b="1" dirty="0"/>
              <a:t>الجامعة المستنصرية</a:t>
            </a:r>
            <a:endParaRPr lang="en-US" dirty="0"/>
          </a:p>
          <a:p>
            <a:pPr rtl="1"/>
            <a:r>
              <a:rPr lang="ar-IQ" b="1" dirty="0"/>
              <a:t>كلية الإدارة والاقتصاد</a:t>
            </a:r>
            <a:endParaRPr lang="en-US" dirty="0"/>
          </a:p>
          <a:p>
            <a:pPr rtl="1"/>
            <a:r>
              <a:rPr lang="ar-IQ" b="1" dirty="0"/>
              <a:t>قسم إدارة اعمال</a:t>
            </a:r>
            <a:endParaRPr lang="en-US" dirty="0"/>
          </a:p>
          <a:p>
            <a:pPr rtl="1"/>
            <a:r>
              <a:rPr lang="ar-IQ" b="1" dirty="0"/>
              <a:t>الدراسات </a:t>
            </a:r>
            <a:r>
              <a:rPr lang="ar-IQ" b="1" dirty="0" smtClean="0"/>
              <a:t>العليا/الماجستير</a:t>
            </a:r>
          </a:p>
          <a:p>
            <a:pPr rtl="1"/>
            <a:r>
              <a:rPr lang="ar-IQ" b="1" smtClean="0"/>
              <a:t>إدارة الموارد البشرية</a:t>
            </a:r>
            <a:endParaRPr lang="en-US" dirty="0"/>
          </a:p>
        </p:txBody>
      </p:sp>
    </p:spTree>
    <p:extLst>
      <p:ext uri="{BB962C8B-B14F-4D97-AF65-F5344CB8AC3E}">
        <p14:creationId xmlns:p14="http://schemas.microsoft.com/office/powerpoint/2010/main" val="2768722910"/>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IQ" dirty="0" smtClean="0"/>
              <a:t>التحدي العالمي للمدير</a:t>
            </a:r>
            <a:endParaRPr lang="en-US" dirty="0"/>
          </a:p>
        </p:txBody>
      </p:sp>
      <p:sp>
        <p:nvSpPr>
          <p:cNvPr id="3" name="Content Placeholder 2"/>
          <p:cNvSpPr>
            <a:spLocks noGrp="1"/>
          </p:cNvSpPr>
          <p:nvPr>
            <p:ph idx="1"/>
          </p:nvPr>
        </p:nvSpPr>
        <p:spPr/>
        <p:txBody>
          <a:bodyPr>
            <a:noAutofit/>
          </a:bodyPr>
          <a:lstStyle/>
          <a:p>
            <a:pPr marL="0" indent="0" algn="r">
              <a:buNone/>
            </a:pPr>
            <a:r>
              <a:rPr lang="ar-SA" sz="1500" dirty="0"/>
              <a:t>لا يتعين عليك البحث عن مدى بعيد لمعرفة كيف أن الأعمال التجارية الدولية هي شركات هنا وفي الخارج. على سبيل المثال ، ارتفع إجمالي قيمة واردات الولايات المتحدة وارتفعت بنحو تسع مرات خلال الثلاثين عامًا الماضية ، إلى 4.7 تريليون دولار أمريكي في الآونة الأخيرة وكان النمو كبيرًا لجميع أنواع الأنشطة التجارية ، ولكنه واجه أيضًا تحديات خاصة للمديرين. لسبب واحد ، يتعين على المديرين صياغة وتنفيذ منتجاتهم ، وخطط الإنتاج على أساس عالمي. فعلى سبيل المثال ، فإن "فورد موتور" لديها إستراتيجية "فورد" التي تهدف إلى تقديم سيارات فورد مماثلة "الذهاب إلى العالمية" تعني أيضًا أنه يجب على أرباب العمل معالجة قضايا الإدارة البشرية الدولية. وأيضا هي تركز على عمليات المنظمة العالمية في البلد المضيف فهي تهتم بالقضايا الإدارية وتثكيف التنافسية في مجال تكنولوجيا اللمميزة والمنتجات  على سبيل المثال ، "هل ينبغي لنا أن نوظف مكاتبنا المحلية مع مديرين محليين أو أمريكيين؟" </a:t>
            </a:r>
            <a:r>
              <a:rPr lang="en-US" sz="1500" dirty="0"/>
              <a:t>  </a:t>
            </a:r>
            <a:r>
              <a:rPr lang="ar-SA" sz="1500" dirty="0"/>
              <a:t>إن الشيء الصعب في الإدارة العالمية هو أن ما ينجح في عمل واحد قد لا ينجح في عمل آخر. يواجه صاحب العمل مجموعة من الاختلافات السياسية والاجتماعية والقانونية والثقافية بين البلدان والأشخاص في الخارج. لذلك ، على سبيل المثال قد تعمل خطة الحوافز في الولايات المتحدة ، ولكن تأتي بنتائج عكسية في بعض الدول الشرقية حيث يحتاج العمال إلى أجر أسبوعي يمكن التنبؤ به لشراء الضروريات. على الرغم من هذه الاختلافات فيما بين البلدان ، يجب على صاحب العمل خلق ، لكل بلد المرافق المحلية وللشركة ككل ، مجموعة عملية من السياسات والممارسات البشرية.تضيف المسافة إلى التحدي. على سبيل المثال ، كيف يقوم كبير مسؤولي الموارد البشرية في ستاربكس ، ومقره في سياتل ، بمراقبة مديري الموارد البشرية في ستاربكس الصين؟</a:t>
            </a:r>
            <a:endParaRPr lang="en-US" sz="1500" dirty="0"/>
          </a:p>
          <a:p>
            <a:pPr marL="0" indent="0" algn="r">
              <a:buNone/>
            </a:pPr>
            <a:endParaRPr lang="en-US" sz="1500" dirty="0"/>
          </a:p>
        </p:txBody>
      </p:sp>
    </p:spTree>
    <p:extLst>
      <p:ext uri="{BB962C8B-B14F-4D97-AF65-F5344CB8AC3E}">
        <p14:creationId xmlns:p14="http://schemas.microsoft.com/office/powerpoint/2010/main" val="2723717639"/>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ar-IQ" sz="3000" dirty="0" smtClean="0"/>
              <a:t>ما هي إدارة الموارد البشرية الدولية؟</a:t>
            </a:r>
            <a:endParaRPr lang="en-US" sz="3000" dirty="0"/>
          </a:p>
        </p:txBody>
      </p:sp>
      <p:sp>
        <p:nvSpPr>
          <p:cNvPr id="2" name="Content Placeholder 1"/>
          <p:cNvSpPr>
            <a:spLocks noGrp="1"/>
          </p:cNvSpPr>
          <p:nvPr>
            <p:ph idx="1"/>
          </p:nvPr>
        </p:nvSpPr>
        <p:spPr>
          <a:xfrm>
            <a:off x="381000" y="1524000"/>
            <a:ext cx="8229600" cy="4525963"/>
          </a:xfrm>
        </p:spPr>
        <p:txBody>
          <a:bodyPr>
            <a:normAutofit fontScale="77500" lnSpcReduction="20000"/>
          </a:bodyPr>
          <a:lstStyle/>
          <a:p>
            <a:pPr algn="r" rtl="1"/>
            <a:r>
              <a:rPr lang="ar-SA" dirty="0"/>
              <a:t>يعتمد أرباب العمل على إدارة الموارد البشرية الدولية</a:t>
            </a:r>
            <a:r>
              <a:rPr lang="en-US" dirty="0"/>
              <a:t> (IHRM) </a:t>
            </a:r>
            <a:r>
              <a:rPr lang="ar-SA" dirty="0"/>
              <a:t>لمواجهة تحديات الموارد البشرية العالمية   يمكننا تعريف</a:t>
            </a:r>
            <a:r>
              <a:rPr lang="en-US" dirty="0"/>
              <a:t> IHRM </a:t>
            </a:r>
            <a:r>
              <a:rPr lang="ar-SA" dirty="0"/>
              <a:t>كمفاهيم وتقنيات الإدارة البشرية التي يستخدمها أرباب العمل لإدارة التحديات الإنسانية لعملياتهم الدولية. تركز</a:t>
            </a:r>
            <a:r>
              <a:rPr lang="en-US" dirty="0"/>
              <a:t> IHRM </a:t>
            </a:r>
            <a:r>
              <a:rPr lang="ar-SA" dirty="0"/>
              <a:t>عموما على ثلاثة تحديات او  عوامل الرئيسية هي :-</a:t>
            </a:r>
            <a:endParaRPr lang="en-US" dirty="0"/>
          </a:p>
          <a:p>
            <a:pPr algn="r" rtl="1"/>
            <a:r>
              <a:rPr lang="ar-SA" dirty="0"/>
              <a:t>1</a:t>
            </a:r>
            <a:r>
              <a:rPr lang="en-US" dirty="0"/>
              <a:t>. </a:t>
            </a:r>
            <a:r>
              <a:rPr lang="ar-SA" dirty="0"/>
              <a:t>قضية توظيف المهارات حيث يتطلب الامر تحويل المهارات المختلفة بين فروع الشركة بغض النظر عن اماكنها وهذه يعتبر تحديا .</a:t>
            </a:r>
            <a:endParaRPr lang="en-US" dirty="0"/>
          </a:p>
          <a:p>
            <a:pPr algn="r" rtl="1"/>
            <a:r>
              <a:rPr lang="ar-SA" dirty="0"/>
              <a:t>2</a:t>
            </a:r>
            <a:r>
              <a:rPr lang="en-US" dirty="0"/>
              <a:t>. </a:t>
            </a:r>
            <a:r>
              <a:rPr lang="ar-SA" dirty="0"/>
              <a:t>نشر المعرفة والابتكار وهو ما يتطلب ضرورة توزيع ونشر المعارف المبتكرة بين الفروع المختلفة </a:t>
            </a:r>
            <a:endParaRPr lang="en-US" dirty="0"/>
          </a:p>
          <a:p>
            <a:pPr algn="r" rtl="1"/>
            <a:r>
              <a:rPr lang="ar-SA" dirty="0"/>
              <a:t>3. تنمية وتطوير المهارات على أساس دولي حيث يجب تحديد الكفاءات التي يتوافر لديها القدرات والمهرات على نطاق دولي .</a:t>
            </a:r>
            <a:endParaRPr lang="en-US" dirty="0"/>
          </a:p>
        </p:txBody>
      </p:sp>
    </p:spTree>
    <p:extLst>
      <p:ext uri="{BB962C8B-B14F-4D97-AF65-F5344CB8AC3E}">
        <p14:creationId xmlns:p14="http://schemas.microsoft.com/office/powerpoint/2010/main" val="703952418"/>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dirty="0" smtClean="0"/>
              <a:t>الاستراتيجية العالمية المختلفة للموارد البشرية</a:t>
            </a:r>
            <a:endParaRPr lang="en-US" dirty="0"/>
          </a:p>
        </p:txBody>
      </p:sp>
      <p:sp>
        <p:nvSpPr>
          <p:cNvPr id="3" name="Content Placeholder 2"/>
          <p:cNvSpPr>
            <a:spLocks noGrp="1"/>
          </p:cNvSpPr>
          <p:nvPr>
            <p:ph idx="1"/>
          </p:nvPr>
        </p:nvSpPr>
        <p:spPr/>
        <p:txBody>
          <a:bodyPr>
            <a:normAutofit fontScale="55000" lnSpcReduction="20000"/>
          </a:bodyPr>
          <a:lstStyle/>
          <a:p>
            <a:pPr algn="r" rtl="1"/>
            <a:r>
              <a:rPr lang="ar-SA" dirty="0"/>
              <a:t>ان من اهم الاستراتيجيات العالمية المختلفة للموارد البشرية هي –</a:t>
            </a:r>
            <a:endParaRPr lang="en-US" dirty="0"/>
          </a:p>
          <a:p>
            <a:pPr lvl="0" algn="r" rtl="1"/>
            <a:r>
              <a:rPr lang="ar-SA" dirty="0"/>
              <a:t>الاستراتيجية الدولية </a:t>
            </a:r>
            <a:endParaRPr lang="en-US" dirty="0"/>
          </a:p>
          <a:p>
            <a:pPr algn="r" rtl="1"/>
            <a:r>
              <a:rPr lang="ar-SA" dirty="0"/>
              <a:t>هناك أسباب كثيرة وعديدة تدفع الشركات في التفكير بالتوسع نحو العالمية حيث ان الهدف الأساسي لذلك هو في تحقيق الميزه التنافسه من خلال ادراك حجم الاقتصاد . مع ذلك هناك عده مراحل للتوجه نحو الدولية, وفي اختيار الستراتيجيات , والهياكل الرتبطة بذلك والمتبناة من قبل الشركات العالمية .ولقد صنف كل من(1969,</a:t>
            </a:r>
            <a:r>
              <a:rPr lang="en-US" dirty="0"/>
              <a:t>(</a:t>
            </a:r>
            <a:r>
              <a:rPr lang="en-US" dirty="0" err="1"/>
              <a:t>perlmutters</a:t>
            </a:r>
            <a:r>
              <a:rPr lang="ar-SA" dirty="0"/>
              <a:t> و </a:t>
            </a:r>
            <a:r>
              <a:rPr lang="en-US" dirty="0"/>
              <a:t>Bartlett </a:t>
            </a:r>
          </a:p>
          <a:p>
            <a:pPr algn="r" rtl="1"/>
            <a:r>
              <a:rPr lang="ar-IQ" dirty="0"/>
              <a:t>,(1989</a:t>
            </a:r>
            <a:r>
              <a:rPr lang="en-US" dirty="0"/>
              <a:t> &amp; </a:t>
            </a:r>
            <a:r>
              <a:rPr lang="en-US" dirty="0" err="1"/>
              <a:t>Ghoshals</a:t>
            </a:r>
            <a:r>
              <a:rPr lang="en-US" dirty="0"/>
              <a:t>, </a:t>
            </a:r>
            <a:r>
              <a:rPr lang="ar-IQ" dirty="0"/>
              <a:t>عدد من استراتيجيات الوحدات لثانوية المغتربة للشركات الدولية ,</a:t>
            </a:r>
            <a:endParaRPr lang="en-US" dirty="0"/>
          </a:p>
          <a:p>
            <a:pPr algn="r" rtl="1"/>
            <a:r>
              <a:rPr lang="ar-IQ" dirty="0"/>
              <a:t>وكمت موضح في أدناه:</a:t>
            </a:r>
            <a:endParaRPr lang="en-US" dirty="0"/>
          </a:p>
          <a:p>
            <a:pPr algn="r" rtl="1"/>
            <a:r>
              <a:rPr lang="ar-IQ" dirty="0"/>
              <a:t>أ – الاستراتيجة العرقية \ العالميه : وتتميز برقابة مركزية ‘ والواحدات الثانوية تشبه الشركة الأم.</a:t>
            </a:r>
            <a:endParaRPr lang="en-US" dirty="0"/>
          </a:p>
          <a:p>
            <a:pPr algn="r" rtl="1"/>
            <a:r>
              <a:rPr lang="ar-IQ" dirty="0"/>
              <a:t>ب – استراتيجية متعددة العرقية \ متعددة المحلية : الرقابة غير مركزية ‘ والوحدات الثانوبة تعمل على وفق الممارسات المحلية .</a:t>
            </a:r>
            <a:endParaRPr lang="en-US" dirty="0"/>
          </a:p>
          <a:p>
            <a:pPr algn="r" rtl="1"/>
            <a:r>
              <a:rPr lang="ar-IQ" dirty="0"/>
              <a:t>ج – استراتيجية التركيز العالمي \ متعدية الوطنية : تتشابه الوحدات الثانوية مع المركز العام ‘ وألتي تنطبق المعايير العالمية كجزء من شبكة الأعمال التنظيمية. </a:t>
            </a:r>
            <a:endParaRPr lang="en-US" dirty="0"/>
          </a:p>
        </p:txBody>
      </p:sp>
    </p:spTree>
    <p:extLst>
      <p:ext uri="{BB962C8B-B14F-4D97-AF65-F5344CB8AC3E}">
        <p14:creationId xmlns:p14="http://schemas.microsoft.com/office/powerpoint/2010/main" val="2018187927"/>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dirty="0"/>
              <a:t>الاستراتيجية العالمية المختلفة للموارد البشرية</a:t>
            </a:r>
            <a:endParaRPr lang="en-US" dirty="0"/>
          </a:p>
        </p:txBody>
      </p:sp>
      <p:sp>
        <p:nvSpPr>
          <p:cNvPr id="3" name="Content Placeholder 2"/>
          <p:cNvSpPr>
            <a:spLocks noGrp="1"/>
          </p:cNvSpPr>
          <p:nvPr>
            <p:ph idx="1"/>
          </p:nvPr>
        </p:nvSpPr>
        <p:spPr/>
        <p:txBody>
          <a:bodyPr>
            <a:normAutofit fontScale="62500" lnSpcReduction="20000"/>
          </a:bodyPr>
          <a:lstStyle/>
          <a:p>
            <a:pPr algn="r" rtl="1"/>
            <a:r>
              <a:rPr lang="ar-IQ" dirty="0"/>
              <a:t>واستنادأ ألى هذا التصنيف ‘ يمكن للوحدات الثانوية ان تلعب أدورارأ مختلفة مثل تبني المحلي للمنتجات ‘ أو توفير الخبرة التخصصية في حقل محدد ‘ أو يمكن أن تلعب دور المتندب العالمي من اجل توافر خدمة أو منتج معين ( </a:t>
            </a:r>
            <a:r>
              <a:rPr lang="en-US" dirty="0"/>
              <a:t>Dicken,2003 ;12</a:t>
            </a:r>
            <a:r>
              <a:rPr lang="ar-IQ" dirty="0"/>
              <a:t>) وعلية تختلف استراتيجية الشركة باختلاف المدى الذي ترغب فية المنظمات لتكيف ممارساتها مع الشروط المحلية ‘ اذ تتوفر لدى الشركات العالمية البدائل في اختيار أو تطبيق الممارسات التي تؤدي الى عائد عال في الأداء</a:t>
            </a:r>
            <a:r>
              <a:rPr lang="en-US" dirty="0"/>
              <a:t>.</a:t>
            </a:r>
          </a:p>
          <a:p>
            <a:pPr algn="r" rtl="1"/>
            <a:r>
              <a:rPr lang="ar-IQ" dirty="0"/>
              <a:t>وبغض النظر عن موقع الوحدات الثانوية . وبذلك تخلق معيارية ممارسات إدارة الموارد البشرية ضمن الشركة عبر العالم‘ مساواة ومقارنه عالمية ‘ وخلق تكاملأ دوليا للأنظمة‘ من اجل تسهيل توافر سوق داخلي للعاملين . (</a:t>
            </a:r>
            <a:r>
              <a:rPr lang="en-US" dirty="0"/>
              <a:t>Almond et al ; 2003; 430</a:t>
            </a:r>
            <a:r>
              <a:rPr lang="ar-IQ" dirty="0"/>
              <a:t>) ولكن هذه المعيارية بالممارسات تخلق صراع ما بين ممارسات الشركة ‘ يعتمد تكيف ممارسات أدارة الموارد البشرية ‘ بمدى الاختلاف الموجودة ما بين البلد الأم والبلد المضيف التي لها علاقة بالقوانين والإجراءات الوظيفية ‘ و المؤسسات ‘ والثقافة فضلا عن الاختار الاستراتيجي للشركة </a:t>
            </a:r>
            <a:r>
              <a:rPr lang="en-US" dirty="0"/>
              <a:t>Taylor et al,</a:t>
            </a:r>
            <a:r>
              <a:rPr lang="ar-IQ" dirty="0"/>
              <a:t>)</a:t>
            </a:r>
            <a:endParaRPr lang="en-US" dirty="0"/>
          </a:p>
          <a:p>
            <a:pPr algn="r" rtl="1"/>
            <a:r>
              <a:rPr lang="ar-IQ" dirty="0"/>
              <a:t>1996:959.</a:t>
            </a:r>
            <a:endParaRPr lang="en-US" dirty="0"/>
          </a:p>
          <a:p>
            <a:pPr marL="36576" indent="0" algn="r" rtl="1">
              <a:buNone/>
            </a:pPr>
            <a:endParaRPr lang="en-US" dirty="0"/>
          </a:p>
        </p:txBody>
      </p:sp>
    </p:spTree>
    <p:extLst>
      <p:ext uri="{BB962C8B-B14F-4D97-AF65-F5344CB8AC3E}">
        <p14:creationId xmlns:p14="http://schemas.microsoft.com/office/powerpoint/2010/main" val="2659280269"/>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dirty="0"/>
              <a:t>الاستراتيجية العالمية المختلفة للموارد البشرية</a:t>
            </a:r>
            <a:endParaRPr lang="en-US" dirty="0"/>
          </a:p>
        </p:txBody>
      </p:sp>
      <p:sp>
        <p:nvSpPr>
          <p:cNvPr id="3" name="Content Placeholder 2"/>
          <p:cNvSpPr>
            <a:spLocks noGrp="1"/>
          </p:cNvSpPr>
          <p:nvPr>
            <p:ph idx="1"/>
          </p:nvPr>
        </p:nvSpPr>
        <p:spPr>
          <a:xfrm>
            <a:off x="457200" y="1600200"/>
            <a:ext cx="8458200" cy="5105400"/>
          </a:xfrm>
        </p:spPr>
        <p:txBody>
          <a:bodyPr>
            <a:noAutofit/>
          </a:bodyPr>
          <a:lstStyle/>
          <a:p>
            <a:pPr lvl="0" algn="r" rtl="1"/>
            <a:r>
              <a:rPr lang="ar-IQ" sz="1600" dirty="0" smtClean="0"/>
              <a:t>استراتيجيات </a:t>
            </a:r>
            <a:r>
              <a:rPr lang="ar-IQ" sz="1600" dirty="0"/>
              <a:t>الموارد البشرية الدولية </a:t>
            </a:r>
            <a:endParaRPr lang="en-US" sz="1600" dirty="0"/>
          </a:p>
          <a:p>
            <a:pPr algn="r" rtl="1"/>
            <a:r>
              <a:rPr lang="ar-IQ" sz="1600" dirty="0"/>
              <a:t>أشار (</a:t>
            </a:r>
            <a:r>
              <a:rPr lang="en-US" sz="1600" dirty="0" err="1"/>
              <a:t>Taylar</a:t>
            </a:r>
            <a:r>
              <a:rPr lang="en-US" sz="1600" dirty="0"/>
              <a:t> et at , 60</a:t>
            </a:r>
            <a:r>
              <a:rPr lang="ar-IQ" sz="1600" dirty="0"/>
              <a:t>) , الى أن هناك عدة خيارات على الإدارة العليا اتخاذها في تبنيها </a:t>
            </a:r>
            <a:endParaRPr lang="en-US" sz="1600" dirty="0"/>
          </a:p>
          <a:p>
            <a:pPr algn="r" rtl="1"/>
            <a:r>
              <a:rPr lang="ar-IQ" sz="1600" dirty="0"/>
              <a:t>لاستراتيجة إدارة الوارد البشرية العالمية ‘ وهي:</a:t>
            </a:r>
            <a:endParaRPr lang="en-US" sz="1600" dirty="0"/>
          </a:p>
          <a:p>
            <a:pPr algn="r" rtl="1"/>
            <a:r>
              <a:rPr lang="ar-IQ" sz="1600" dirty="0"/>
              <a:t>أ- الاستراتيجة التكيفية: والتي تتميز بتماسك داخلي واطىء مع بقية الشركة ‘ وتماسك خارجي عال مع البيئة المحلية ‘ ونقل قليل للممارسات .</a:t>
            </a:r>
            <a:endParaRPr lang="en-US" sz="1600" dirty="0"/>
          </a:p>
          <a:p>
            <a:pPr algn="r" rtl="1"/>
            <a:r>
              <a:rPr lang="ar-IQ" sz="1600" dirty="0"/>
              <a:t>ب- الاستراتيجية التحاورية : وتعكس تكامل عال لأنظيمة إدارة الموارد البشرية للوحدات الثانوية عبر الشركة ‘ استنساخ وتقليدالممارسات المطبقة في المركز العام . </a:t>
            </a:r>
            <a:endParaRPr lang="en-US" sz="1600" dirty="0"/>
          </a:p>
          <a:p>
            <a:pPr algn="r" rtl="1"/>
            <a:r>
              <a:rPr lang="ar-IQ" sz="1600" dirty="0"/>
              <a:t>ج- الاستراتيجية التكاملية : وتمثلتكامل عالمي كبير مع بعض التمايز المحلي ‘ ونقل ذو اتجاهين لممارسات إدارة الموارد البشرية ما بين المركز العام والوحدات الثانوية .</a:t>
            </a:r>
            <a:endParaRPr lang="en-US" sz="1600" dirty="0"/>
          </a:p>
          <a:p>
            <a:pPr algn="r" rtl="1"/>
            <a:r>
              <a:rPr lang="ar-IQ" sz="1600" dirty="0"/>
              <a:t>يعتمد اختيار استراتيجة إدارة الموارد البشرية على الاستراتيجية العالمية المتبناة من قبل الشركة </a:t>
            </a:r>
            <a:endParaRPr lang="en-US" sz="1600" dirty="0"/>
          </a:p>
          <a:p>
            <a:pPr algn="r" rtl="1"/>
            <a:r>
              <a:rPr lang="ar-IQ" sz="1600" dirty="0"/>
              <a:t>وكماياتي :</a:t>
            </a:r>
            <a:endParaRPr lang="en-US" sz="1600" dirty="0"/>
          </a:p>
          <a:p>
            <a:pPr algn="r" rtl="1"/>
            <a:r>
              <a:rPr lang="ar-IQ" sz="1600" dirty="0"/>
              <a:t>أ- استراتيجية متعددة المحلية : تعد الوحدات الثانوية وحدة مستقلة , وبذلك تتبى الشركة استراتيجية تكيفية لأدارة الموارد البشرية .</a:t>
            </a:r>
            <a:endParaRPr lang="en-US" sz="1600" dirty="0"/>
          </a:p>
          <a:p>
            <a:pPr algn="r" rtl="1"/>
            <a:r>
              <a:rPr lang="ar-IQ" sz="1600" dirty="0"/>
              <a:t>ب- الاستراتيجية العالمية : تعد الوحدات الثانوية وحدة أعمال تابعة للمركز العام ‘ وبذلك تتبنى الشركة استراتيجية تحاورية لأدارة الموراد البشرية .</a:t>
            </a:r>
            <a:endParaRPr lang="en-US" sz="1600" dirty="0"/>
          </a:p>
          <a:p>
            <a:pPr algn="r" rtl="1"/>
            <a:r>
              <a:rPr lang="ar-IQ" sz="1600" dirty="0"/>
              <a:t>ج- استراتيجية المتعدية الوطنية : تعد الوحدات الثانوية كوحدات عمل متداخلة ‘وبذلك تتبنى الشركة الاستراتيجية التكاملية لأنظيمة أدارة الموارد البشرية </a:t>
            </a:r>
            <a:endParaRPr lang="en-US" sz="1600" dirty="0"/>
          </a:p>
        </p:txBody>
      </p:sp>
    </p:spTree>
    <p:extLst>
      <p:ext uri="{BB962C8B-B14F-4D97-AF65-F5344CB8AC3E}">
        <p14:creationId xmlns:p14="http://schemas.microsoft.com/office/powerpoint/2010/main" val="3852873747"/>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dirty="0"/>
              <a:t>الاستراتيجية العالمية المختلفة للموارد البشرية</a:t>
            </a:r>
            <a:endParaRPr lang="en-US" dirty="0"/>
          </a:p>
        </p:txBody>
      </p:sp>
      <p:sp>
        <p:nvSpPr>
          <p:cNvPr id="3" name="Content Placeholder 2"/>
          <p:cNvSpPr>
            <a:spLocks noGrp="1"/>
          </p:cNvSpPr>
          <p:nvPr>
            <p:ph idx="1"/>
          </p:nvPr>
        </p:nvSpPr>
        <p:spPr>
          <a:xfrm>
            <a:off x="457200" y="1600200"/>
            <a:ext cx="7391400" cy="4572000"/>
          </a:xfrm>
        </p:spPr>
        <p:txBody>
          <a:bodyPr>
            <a:noAutofit/>
          </a:bodyPr>
          <a:lstStyle/>
          <a:p>
            <a:pPr algn="r" rtl="1"/>
            <a:r>
              <a:rPr lang="ar-IQ" sz="1600" dirty="0"/>
              <a:t>أكد (</a:t>
            </a:r>
            <a:r>
              <a:rPr lang="en-US" sz="1600" dirty="0" err="1"/>
              <a:t>Taylar</a:t>
            </a:r>
            <a:r>
              <a:rPr lang="en-US" sz="1600" dirty="0"/>
              <a:t> et at , 1996 : 60</a:t>
            </a:r>
            <a:r>
              <a:rPr lang="ar-IQ" sz="1600" dirty="0"/>
              <a:t>) الى استراتيجية إدارة الموارد البشرية المتبناة لا تبطبق على جميع الوحدات الثانوية التابعة للشركة . فمثلأ يرغب المركز العام بان يكون أكثر تحاوربأ أو تكيفيأ من بعض الوحدات عن الوحدات . وبذلك هدفأ أساسيا على الموارد البشرية تحقيقة ‘ وهو تحقيق الموازنة ما بين الرقابة المركزية لاستراتيجية إدارة الموارد البشرية العالمية ‘ والاستجابة الى الظروف المحلية . اقتراح (</a:t>
            </a:r>
            <a:r>
              <a:rPr lang="en-US" sz="1600" dirty="0"/>
              <a:t>Evans et al , 2002 : 465</a:t>
            </a:r>
            <a:r>
              <a:rPr lang="ar-IQ" sz="1600" dirty="0"/>
              <a:t>) ثلأثة مداخل لتحقيق هذا الهداف وهي : المركزية ‘ والتنسيق ‘ واللامركزية ‘ فالمركزية تشير الى التركيز على النشاطات في المستوى العالمي ‘ مستوى الوسط ‘ وتعتمد الموازنة ما بين النشاطات التي تقام في الوحدات (المحلي</a:t>
            </a:r>
            <a:r>
              <a:rPr lang="en-US" sz="1600" dirty="0"/>
              <a:t>(</a:t>
            </a:r>
            <a:r>
              <a:rPr lang="ar-IQ" sz="1600" dirty="0"/>
              <a:t>ويشير التنسيق الى بالمراكز العالمية أو الأقليمية ‘ على درجة التكامل أو التمايز أو الاختلاف المرغوب بة . وغالبأ ما تعمل المنظمات ع سياسة مركزيية للمديرين في الأدارة العليا ‘ وذو المؤهلات العالية ‘ ولكن تعمل سياسة لا مركزية للعاملين الأخرين . وهذه النشاطات المركزية تعد المحدد الأساسي لنجاح أو فشل ألأعمال العالمية او فشلها</a:t>
            </a:r>
            <a:r>
              <a:rPr lang="ar-IQ" sz="1600" dirty="0" smtClean="0"/>
              <a:t>.</a:t>
            </a:r>
            <a:endParaRPr lang="en-US" sz="1600" dirty="0"/>
          </a:p>
        </p:txBody>
      </p:sp>
    </p:spTree>
    <p:extLst>
      <p:ext uri="{BB962C8B-B14F-4D97-AF65-F5344CB8AC3E}">
        <p14:creationId xmlns:p14="http://schemas.microsoft.com/office/powerpoint/2010/main" val="4012906378"/>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dirty="0" smtClean="0"/>
              <a:t>إدوار إدارة الموارد البشرية العالمية</a:t>
            </a:r>
            <a:endParaRPr lang="en-US" dirty="0"/>
          </a:p>
        </p:txBody>
      </p:sp>
      <p:sp>
        <p:nvSpPr>
          <p:cNvPr id="3" name="Content Placeholder 2"/>
          <p:cNvSpPr>
            <a:spLocks noGrp="1"/>
          </p:cNvSpPr>
          <p:nvPr>
            <p:ph idx="1"/>
          </p:nvPr>
        </p:nvSpPr>
        <p:spPr>
          <a:xfrm>
            <a:off x="457200" y="1600200"/>
            <a:ext cx="7848600" cy="5105400"/>
          </a:xfrm>
        </p:spPr>
        <p:txBody>
          <a:bodyPr>
            <a:noAutofit/>
          </a:bodyPr>
          <a:lstStyle/>
          <a:p>
            <a:pPr algn="r" rtl="1"/>
            <a:r>
              <a:rPr lang="ar-IQ" sz="1800" dirty="0"/>
              <a:t>تلعب كذلك الموارد البشرية دورأ مهمأ في متابعة تنفيذ سياسات الشركة عبر الوحدات المغترية (</a:t>
            </a:r>
            <a:r>
              <a:rPr lang="en-US" sz="1800" dirty="0"/>
              <a:t>Kelly, 2001 ; 543</a:t>
            </a:r>
            <a:r>
              <a:rPr lang="ar-IQ" sz="1800" dirty="0"/>
              <a:t>) وبذلك تصبح الموارد البشرية كمدافعة عن العملية </a:t>
            </a:r>
            <a:r>
              <a:rPr lang="en-US" sz="1800" dirty="0"/>
              <a:t>,</a:t>
            </a:r>
            <a:r>
              <a:rPr lang="ar-IQ" sz="1800" dirty="0"/>
              <a:t>(</a:t>
            </a:r>
            <a:r>
              <a:rPr lang="en-US" sz="1800" dirty="0"/>
              <a:t>champions of processes</a:t>
            </a:r>
            <a:r>
              <a:rPr lang="ar-IQ" sz="1800" dirty="0"/>
              <a:t>) أو مناضرة لها (ُ</a:t>
            </a:r>
            <a:r>
              <a:rPr lang="en-US" sz="1800" dirty="0"/>
              <a:t>Evans et al , 2002 ; 472</a:t>
            </a:r>
            <a:r>
              <a:rPr lang="ar-IQ" sz="1800" dirty="0"/>
              <a:t>)فضلا عن بنأء الالتزام للأدارة العليا وتوافر التدريب ‘ ورقابة هذه العمليات . فضلا عن تلك المسؤولية الاجتماعية المناطة بالموارد البششرية ‘ من حيث ضمان توفر قادة مستقبليين يتمتود بمؤهلات و قابليات للتعامل مع التحدبات العالمية . وهذه  بدوره يخلق دورأ جديدأ للموارد البشرية كحامي للثقافة (</a:t>
            </a:r>
            <a:r>
              <a:rPr lang="en-US" sz="1800" dirty="0"/>
              <a:t>Guardian of culture</a:t>
            </a:r>
            <a:r>
              <a:rPr lang="ar-IQ" sz="1800" dirty="0"/>
              <a:t>) , والذي يراقب او يشرف على تنفيذ القيم و الأنظمة العالمية </a:t>
            </a:r>
            <a:endParaRPr lang="en-US" sz="1800" dirty="0"/>
          </a:p>
          <a:p>
            <a:pPr algn="r" rtl="1"/>
            <a:r>
              <a:rPr lang="ar-IQ" sz="1800" dirty="0"/>
              <a:t>توثر اللامركزية في هياكل المنظمات في تطبيق هذه النشاطات ‘ حيث أن المنظمات اللامركزية (والمألوفة في الثمانينات ) والتي تتأالف من مركز عام صغير ‘ وبذلك عدد محد من مديري الموارد البشرية ‘ ومدى محدد من النشاطات ولكن مع التركيز الأساسي على الأدارة العليا المنتخبة و المغتريين. وكنتيجة لذلك ظهر دورأ اقل استراتيجيا للموارد البشرية والأكثر اعتماد على العمليات غير رسمية , ولا سيمأ في مثل هذه البيئة ‘ وان هذه المنظمات المركزية بحاجة الى ان تجعل من مواردها البشرية مؤثرأ فاعلأ (</a:t>
            </a:r>
            <a:r>
              <a:rPr lang="en-US" sz="1800" dirty="0"/>
              <a:t>Effective political </a:t>
            </a:r>
            <a:r>
              <a:rPr lang="en-US" sz="1800" dirty="0" err="1"/>
              <a:t>lnfluencer</a:t>
            </a:r>
            <a:r>
              <a:rPr lang="ar-IQ" sz="1800" dirty="0"/>
              <a:t>) , (</a:t>
            </a:r>
            <a:r>
              <a:rPr lang="en-US" sz="1800" dirty="0" err="1"/>
              <a:t>Novicenc</a:t>
            </a:r>
            <a:r>
              <a:rPr lang="en-US" sz="1800" dirty="0"/>
              <a:t> &amp; Hanvy,2002: 1260</a:t>
            </a:r>
            <a:r>
              <a:rPr lang="ar-IQ" sz="1800" dirty="0"/>
              <a:t>) لتتمكن من إدارة سوق العمل الداخلي للمديري العالميين </a:t>
            </a:r>
            <a:endParaRPr lang="en-US" sz="1800" dirty="0"/>
          </a:p>
          <a:p>
            <a:pPr algn="r" rtl="1"/>
            <a:endParaRPr lang="en-US" sz="1800" dirty="0"/>
          </a:p>
        </p:txBody>
      </p:sp>
    </p:spTree>
    <p:extLst>
      <p:ext uri="{BB962C8B-B14F-4D97-AF65-F5344CB8AC3E}">
        <p14:creationId xmlns:p14="http://schemas.microsoft.com/office/powerpoint/2010/main" val="1928191222"/>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001000" cy="5745163"/>
          </a:xfrm>
        </p:spPr>
        <p:txBody>
          <a:bodyPr>
            <a:noAutofit/>
          </a:bodyPr>
          <a:lstStyle/>
          <a:p>
            <a:pPr algn="r" rtl="1"/>
            <a:r>
              <a:rPr lang="ar-IQ" sz="1500" dirty="0"/>
              <a:t>يعد دور قائد شبكة الأعمال ( </a:t>
            </a:r>
            <a:r>
              <a:rPr lang="en-US" sz="1500" dirty="0"/>
              <a:t>Network Leadership</a:t>
            </a:r>
            <a:r>
              <a:rPr lang="ar-IQ" sz="1500" dirty="0"/>
              <a:t>) من المتطلبات أو الأدوار الضرورية التي على الموارد البشرية أن تلعبها . ويقصد بة ذلك الادراك و الفهم اللأتجاهات القائدة , والتطورات (أي هناك شبكة أعمال جيدة داخليا و خارجيأ ) , والقدرة من نقل الموارد البشرية الأساسية (جلب الأفراد للعمل معأ في مشروع العمل الجماعي ) , والأحساس بالوقت والبيئة </a:t>
            </a:r>
            <a:endParaRPr lang="en-US" sz="1500" dirty="0"/>
          </a:p>
          <a:p>
            <a:pPr algn="r" rtl="1"/>
            <a:r>
              <a:rPr lang="ar-IQ" sz="1500" dirty="0"/>
              <a:t>(أي ألحساسية والادراك لما يجري في كل المستويات المحلية والعالمية (</a:t>
            </a:r>
            <a:r>
              <a:rPr lang="en-US" sz="1500" dirty="0"/>
              <a:t>Evans et al , 2002.471</a:t>
            </a:r>
            <a:r>
              <a:rPr lang="ar-IQ" sz="1500" dirty="0"/>
              <a:t>) </a:t>
            </a:r>
            <a:endParaRPr lang="en-US" sz="1500" dirty="0"/>
          </a:p>
          <a:p>
            <a:pPr algn="r" rtl="1"/>
            <a:r>
              <a:rPr lang="ar-IQ" sz="1500" dirty="0"/>
              <a:t>تلعب مرحلة العالمية دورأ أساسيا في التأثير على الأدوار المطلوبة للموارد البشرية , فقد ذكر (</a:t>
            </a:r>
            <a:r>
              <a:rPr lang="en-US" sz="1500" dirty="0"/>
              <a:t>Evans et al , 2002 ; 472 </a:t>
            </a:r>
            <a:r>
              <a:rPr lang="ar-IQ" sz="1500" dirty="0"/>
              <a:t>) ثلاث مراحل متطورة لأدوار الموارد البشرية , وهي : </a:t>
            </a:r>
            <a:endParaRPr lang="en-US" sz="1500" dirty="0"/>
          </a:p>
          <a:p>
            <a:pPr algn="r" rtl="1"/>
            <a:r>
              <a:rPr lang="ar-IQ" sz="1500" dirty="0"/>
              <a:t>1- البناء (</a:t>
            </a:r>
            <a:r>
              <a:rPr lang="en-US" sz="1500" dirty="0"/>
              <a:t>Builder</a:t>
            </a:r>
            <a:r>
              <a:rPr lang="ar-IQ" sz="1500" dirty="0"/>
              <a:t>) : أي بناء أساسيات أدارة الموارد البشرية المناسبة في بداية العملية الدولية </a:t>
            </a:r>
            <a:endParaRPr lang="en-US" sz="1500" dirty="0"/>
          </a:p>
          <a:p>
            <a:pPr algn="r" rtl="1"/>
            <a:r>
              <a:rPr lang="ar-IQ" sz="1500" dirty="0"/>
              <a:t>2- شريك التغير (</a:t>
            </a:r>
            <a:r>
              <a:rPr lang="en-US" sz="1500" dirty="0"/>
              <a:t>Change partner</a:t>
            </a:r>
            <a:r>
              <a:rPr lang="ar-IQ" sz="1500" dirty="0"/>
              <a:t>) :والذي يعتمد عل إدارة المواد البشرية , في سد حاجات البيئة الخارجية المتغيرة كلما زادت الشركة من عملياتها العالمية </a:t>
            </a:r>
            <a:endParaRPr lang="en-US" sz="1500" dirty="0"/>
          </a:p>
          <a:p>
            <a:pPr algn="r" rtl="1"/>
            <a:r>
              <a:rPr lang="ar-IQ" sz="1500" dirty="0"/>
              <a:t>3- المكتشف (</a:t>
            </a:r>
            <a:r>
              <a:rPr lang="en-US" sz="1500" dirty="0"/>
              <a:t>Navigator</a:t>
            </a:r>
            <a:r>
              <a:rPr lang="ar-IQ" sz="1500" dirty="0"/>
              <a:t>) : والمتمثل بتطوير القدرات الأفراد المنظمة وادراة الموازنة ما بين التكامل القصير الأمد , والاستجابة المحلية ‘ والتغير والاستمرارية في البيئة العالمية . علية فأن التعقيد في أدوار الموارد البشرية تزداد كلما تحركت الشركة نحو استراتيجية موارد بشرية تكاملية . وتعد مستوى خبرة قسم الموارد البشرية في الأمور المهمة في تنفيذ الأدوار و النشاطات </a:t>
            </a:r>
            <a:endParaRPr lang="en-US" sz="1500" dirty="0"/>
          </a:p>
          <a:p>
            <a:pPr algn="r" rtl="1"/>
            <a:r>
              <a:rPr lang="ar-IQ" sz="1500" dirty="0"/>
              <a:t>يعد تفوق الموارد البشرية ونقل المعرفة , ونقل المعرفة , من العناصر الضرورية في جهود عالمية الموارد البشرية , فيتم تنسيق نقل المعرف العالمية من خلال خلق مراكز عالمية لتفوق الموارد البشرية كشكل من شبكات الأعمال المعرفية  , والمجهزة بأفضل القواعد التكنولوجية والانفاقات حول مضمون المعرفة التي سيتم مشاركتها . وتعد شبكة الأعمال العمودية والافقية العالمية هذه مهمه وضرروربة في مشاركة المعلومات حول كل من الشروط المحلية وأفضل الممارسات.</a:t>
            </a:r>
            <a:endParaRPr lang="en-US" sz="1500" dirty="0"/>
          </a:p>
        </p:txBody>
      </p:sp>
    </p:spTree>
    <p:extLst>
      <p:ext uri="{BB962C8B-B14F-4D97-AF65-F5344CB8AC3E}">
        <p14:creationId xmlns:p14="http://schemas.microsoft.com/office/powerpoint/2010/main" val="2840865972"/>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115</TotalTime>
  <Words>1617</Words>
  <Application>Microsoft Office PowerPoint</Application>
  <PresentationFormat>On-screen Show (4:3)</PresentationFormat>
  <Paragraphs>51</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Franklin Gothic Book</vt:lpstr>
      <vt:lpstr>Tahoma</vt:lpstr>
      <vt:lpstr>Wingdings 2</vt:lpstr>
      <vt:lpstr>Technic</vt:lpstr>
      <vt:lpstr>إدارة الموارد البشرية العالمية Managing Global Human  Resources </vt:lpstr>
      <vt:lpstr>التحدي العالمي للمدير</vt:lpstr>
      <vt:lpstr>ما هي إدارة الموارد البشرية الدولية؟</vt:lpstr>
      <vt:lpstr>الاستراتيجية العالمية المختلفة للموارد البشرية</vt:lpstr>
      <vt:lpstr>الاستراتيجية العالمية المختلفة للموارد البشرية</vt:lpstr>
      <vt:lpstr>الاستراتيجية العالمية المختلفة للموارد البشرية</vt:lpstr>
      <vt:lpstr>الاستراتيجية العالمية المختلفة للموارد البشرية</vt:lpstr>
      <vt:lpstr>إدوار إدارة الموارد البشرية العالمية</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الذات Self MANGEMANT نبذه تاريخيه عن ادارة الذات </dc:title>
  <dc:creator>lenovo</dc:creator>
  <cp:lastModifiedBy>Maher</cp:lastModifiedBy>
  <cp:revision>24</cp:revision>
  <dcterms:created xsi:type="dcterms:W3CDTF">2018-11-06T19:56:41Z</dcterms:created>
  <dcterms:modified xsi:type="dcterms:W3CDTF">2019-07-28T16:37:26Z</dcterms:modified>
</cp:coreProperties>
</file>