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3"/>
  </p:notesMasterIdLst>
  <p:sldIdLst>
    <p:sldId id="256" r:id="rId2"/>
    <p:sldId id="257" r:id="rId3"/>
    <p:sldId id="274" r:id="rId4"/>
    <p:sldId id="258" r:id="rId5"/>
    <p:sldId id="259" r:id="rId6"/>
    <p:sldId id="260" r:id="rId7"/>
    <p:sldId id="275" r:id="rId8"/>
    <p:sldId id="261"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52DBF8-8932-46EF-AFF4-214DBB2FFAFB}" type="slidenum">
              <a:rPr lang="en-US" smtClean="0"/>
              <a:t>4</a:t>
            </a:fld>
            <a:endParaRPr lang="en-US"/>
          </a:p>
        </p:txBody>
      </p:sp>
    </p:spTree>
    <p:extLst>
      <p:ext uri="{BB962C8B-B14F-4D97-AF65-F5344CB8AC3E}">
        <p14:creationId xmlns:p14="http://schemas.microsoft.com/office/powerpoint/2010/main" val="131815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00400"/>
            <a:ext cx="7772400" cy="1470025"/>
          </a:xfrm>
        </p:spPr>
        <p:txBody>
          <a:bodyPr>
            <a:normAutofit fontScale="90000"/>
          </a:bodyPr>
          <a:lstStyle/>
          <a:p>
            <a:pPr algn="ctr"/>
            <a:r>
              <a:rPr lang="ar-IQ" sz="2800" dirty="0" smtClean="0"/>
              <a:t>الاختيار والتعيين</a:t>
            </a:r>
            <a:br>
              <a:rPr lang="ar-IQ" sz="2800" dirty="0" smtClean="0"/>
            </a:br>
            <a:r>
              <a:rPr lang="en-US" dirty="0" smtClean="0">
                <a:effectLst/>
              </a:rPr>
              <a:t>Selection </a:t>
            </a:r>
            <a:r>
              <a:rPr lang="en-US" dirty="0">
                <a:effectLst/>
              </a:rPr>
              <a:t>and </a:t>
            </a:r>
            <a:r>
              <a:rPr lang="en-US" dirty="0" smtClean="0">
                <a:effectLst/>
              </a:rPr>
              <a:t>appointment</a:t>
            </a:r>
            <a:r>
              <a:rPr lang="en-US" dirty="0">
                <a:effectLst/>
              </a:rPr>
              <a:t/>
            </a:r>
            <a:br>
              <a:rPr lang="en-US" dirty="0">
                <a:effectLst/>
              </a:rPr>
            </a:br>
            <a:endParaRPr lang="en-US" sz="2800" dirty="0"/>
          </a:p>
        </p:txBody>
      </p:sp>
      <p:sp>
        <p:nvSpPr>
          <p:cNvPr id="3" name="Subtitle 2"/>
          <p:cNvSpPr>
            <a:spLocks noGrp="1"/>
          </p:cNvSpPr>
          <p:nvPr>
            <p:ph type="subTitle" idx="1"/>
          </p:nvPr>
        </p:nvSpPr>
        <p:spPr>
          <a:xfrm>
            <a:off x="2274455" y="533400"/>
            <a:ext cx="6400800" cy="19050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العليا/الماجستير</a:t>
            </a:r>
          </a:p>
          <a:p>
            <a:pPr rtl="1"/>
            <a:r>
              <a:rPr lang="ar-IQ" b="1" smtClean="0"/>
              <a:t>إدارة الموارد البشرية</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انواع اختبارات التوظيف</a:t>
            </a:r>
            <a:endParaRPr lang="en-US" dirty="0"/>
          </a:p>
        </p:txBody>
      </p:sp>
      <p:sp>
        <p:nvSpPr>
          <p:cNvPr id="3" name="Content Placeholder 2"/>
          <p:cNvSpPr>
            <a:spLocks noGrp="1"/>
          </p:cNvSpPr>
          <p:nvPr>
            <p:ph idx="1"/>
          </p:nvPr>
        </p:nvSpPr>
        <p:spPr/>
        <p:txBody>
          <a:bodyPr>
            <a:normAutofit fontScale="70000" lnSpcReduction="20000"/>
          </a:bodyPr>
          <a:lstStyle/>
          <a:p>
            <a:pPr algn="r" rtl="1"/>
            <a:r>
              <a:rPr lang="ar-IQ" dirty="0"/>
              <a:t>يمكن تقسيم اختبارات التوظيف الى مايقيس :القدرات المعرفية العقلية ,الحركية ,البدنية ,الاهتمامات الانجاز بالعمل </a:t>
            </a:r>
            <a:endParaRPr lang="en-US" dirty="0"/>
          </a:p>
          <a:p>
            <a:pPr lvl="0" algn="r" rtl="1"/>
            <a:r>
              <a:rPr lang="ar-IQ" dirty="0"/>
              <a:t>اختبارات القدرات الذكاء</a:t>
            </a:r>
            <a:endParaRPr lang="en-US" dirty="0"/>
          </a:p>
          <a:p>
            <a:pPr algn="r" rtl="1"/>
            <a:r>
              <a:rPr lang="ar-IQ" dirty="0"/>
              <a:t>وهي تشمل القدرة على التفكير وبعض القدرات المعرفية مثل الذاكرة والتفكير المنظم </a:t>
            </a:r>
            <a:endParaRPr lang="en-US" dirty="0"/>
          </a:p>
          <a:p>
            <a:pPr algn="r" rtl="1"/>
            <a:r>
              <a:rPr lang="ar-IQ" dirty="0"/>
              <a:t>اختبارات الذكاء: وذلك يقاس معامل الذكاء (</a:t>
            </a:r>
            <a:r>
              <a:rPr lang="en-US" dirty="0"/>
              <a:t>IQ</a:t>
            </a:r>
            <a:r>
              <a:rPr lang="ar-IQ" dirty="0"/>
              <a:t>)لقياس القدرة العقلية وهي لا تقيس سمه واحده فحسب ,انما تقيس سلسله من القدرات كالذاكرة والمفردات والطلاقة اللفظية والقدرة الحسابية </a:t>
            </a:r>
            <a:endParaRPr lang="en-US" dirty="0"/>
          </a:p>
          <a:p>
            <a:pPr algn="r" rtl="1"/>
            <a:r>
              <a:rPr lang="ar-IQ" dirty="0"/>
              <a:t>2-اختبارات القدرة الحركية والبدنية </a:t>
            </a:r>
            <a:endParaRPr lang="en-US" dirty="0"/>
          </a:p>
          <a:p>
            <a:pPr algn="r" rtl="1"/>
            <a:r>
              <a:rPr lang="ar-IQ" dirty="0"/>
              <a:t>هناك قدرات حركيه كثيره يراد قياسها ,وهي تشمل استعمال اليد اليمنى والبراعة اليدوية (عند توظيف طيارين),وزمن رده الفعل واجتبار كروفورد يعد مثالا على ذلك فهو يبين سرعه ودقه حركه الاصابع واليد والذراع.</a:t>
            </a:r>
            <a:endParaRPr lang="en-US" dirty="0"/>
          </a:p>
          <a:p>
            <a:pPr algn="r"/>
            <a:endParaRPr lang="en-US" dirty="0"/>
          </a:p>
        </p:txBody>
      </p:sp>
    </p:spTree>
    <p:extLst>
      <p:ext uri="{BB962C8B-B14F-4D97-AF65-F5344CB8AC3E}">
        <p14:creationId xmlns:p14="http://schemas.microsoft.com/office/powerpoint/2010/main" val="1758063050"/>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467600" cy="4525963"/>
          </a:xfrm>
        </p:spPr>
        <p:txBody>
          <a:bodyPr>
            <a:normAutofit fontScale="70000" lnSpcReduction="20000"/>
          </a:bodyPr>
          <a:lstStyle/>
          <a:p>
            <a:pPr algn="r" rtl="1"/>
            <a:r>
              <a:rPr lang="ar-IQ" dirty="0" smtClean="0"/>
              <a:t>3-قياس </a:t>
            </a:r>
            <a:r>
              <a:rPr lang="ar-IQ" dirty="0"/>
              <a:t>الشخصية والاهتمامات :ان القدرات المعرفية والبدنية نادرا ما تشرح الاداء الوظيفي, فهناك عوامل اخرى مثل دوافع الشخص والمهارات الشخصية ,ومن هنا ظهرت الحاجه الى قياس عناصر الشخصية يتم استخدام الناس على اساس مؤهلاتهم لكنهم يطردون بسب عدم ادائهم للعمل وعاده ما تكون نتيجة لطباع شخصيه مثل الموقف والدافع و خاصيه المزاج </a:t>
            </a:r>
            <a:endParaRPr lang="en-US" dirty="0"/>
          </a:p>
          <a:p>
            <a:pPr algn="r" rtl="1"/>
            <a:r>
              <a:rPr lang="ar-IQ" dirty="0"/>
              <a:t>4-اختبارات الانجاز:-هي مقياس ما تعلمه الشخص. مثل الاختبارات في المدرسة هي اختبارات انجازاي انها قياس المعرفة الوظيفية في مجالات مثل الاقتصاد والتسويق وشؤن العاملين </a:t>
            </a:r>
            <a:endParaRPr lang="ar-IQ" dirty="0" smtClean="0"/>
          </a:p>
          <a:p>
            <a:pPr marL="36576" indent="0" algn="r">
              <a:buNone/>
            </a:pPr>
            <a:r>
              <a:rPr lang="ar-IQ" dirty="0" smtClean="0"/>
              <a:t>5-عينات </a:t>
            </a:r>
            <a:r>
              <a:rPr lang="ar-IQ" dirty="0"/>
              <a:t>العمل ونماذج المحاكاة: من خلالها تقدم في الامتحان مواقف تمثل الوظيفة المتقدمين لشغلها وتقيم اجاباتهم ويعتبرها الخبراء اختبارات الا انها تختلف عن معظم الاختبارات لانها تقيس الاداء الوظيفي مباشره مثلا عينات العمل امين الصندوق, تتضمن عمل سجل النقدية .</a:t>
            </a:r>
            <a:endParaRPr lang="en-US" dirty="0"/>
          </a:p>
        </p:txBody>
      </p:sp>
    </p:spTree>
    <p:extLst>
      <p:ext uri="{BB962C8B-B14F-4D97-AF65-F5344CB8AC3E}">
        <p14:creationId xmlns:p14="http://schemas.microsoft.com/office/powerpoint/2010/main" val="7780147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smtClean="0"/>
              <a:t>الاختيار والتعيين للموظف</a:t>
            </a:r>
            <a:br>
              <a:rPr lang="ar-IQ" dirty="0" smtClean="0"/>
            </a:br>
            <a:endParaRPr lang="en-US" dirty="0"/>
          </a:p>
        </p:txBody>
      </p:sp>
      <p:sp>
        <p:nvSpPr>
          <p:cNvPr id="3" name="Content Placeholder 2"/>
          <p:cNvSpPr>
            <a:spLocks noGrp="1"/>
          </p:cNvSpPr>
          <p:nvPr>
            <p:ph idx="1"/>
          </p:nvPr>
        </p:nvSpPr>
        <p:spPr/>
        <p:txBody>
          <a:bodyPr>
            <a:noAutofit/>
          </a:bodyPr>
          <a:lstStyle/>
          <a:p>
            <a:pPr algn="r" rtl="1"/>
            <a:r>
              <a:rPr lang="ar-IQ" sz="2000" dirty="0"/>
              <a:t>لماذا يكون الحرص على الاختيار مهما:-</a:t>
            </a:r>
            <a:endParaRPr lang="en-US" sz="2000" dirty="0"/>
          </a:p>
          <a:p>
            <a:pPr algn="r" rtl="1"/>
            <a:r>
              <a:rPr lang="ar-IQ" sz="2000" dirty="0"/>
              <a:t>مع وجود هذا الفيض من طلبات العمل, فان الخطوة التالية هي اختيار الشخص المناسب للوظيفة وهذا يتم بالاساليب التي سنذكرها لاحقا, الا وهي الاختبارات ,مراكز التقييم ,مراجعات الخبرة السابقة ,وشهاده المؤهل. وحين اذ يستطيع المشرف المستقبلي ان يجري مقبلات شخصيه مع المتقدمين وتقدير من منهم سيوظفه.</a:t>
            </a:r>
            <a:endParaRPr lang="en-US" sz="2000" dirty="0"/>
          </a:p>
          <a:p>
            <a:pPr algn="r" rtl="1"/>
            <a:r>
              <a:rPr lang="ar-IQ" sz="2000" dirty="0"/>
              <a:t>وبذلك فان الاختيار الصحيح للموظفين مهم لثلاثة اسباب رئيسية: الاداء ,التكاليف ,والتزامات القانونية</a:t>
            </a:r>
            <a:endParaRPr lang="en-US" sz="2000" dirty="0"/>
          </a:p>
          <a:p>
            <a:pPr marL="0" indent="0" algn="r">
              <a:buNone/>
            </a:pPr>
            <a:endParaRPr lang="en-US" sz="2000" dirty="0"/>
          </a:p>
        </p:txBody>
      </p:sp>
    </p:spTree>
    <p:extLst>
      <p:ext uri="{BB962C8B-B14F-4D97-AF65-F5344CB8AC3E}">
        <p14:creationId xmlns:p14="http://schemas.microsoft.com/office/powerpoint/2010/main" val="272371763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a:xfrm>
            <a:off x="381000" y="1524000"/>
            <a:ext cx="8229600" cy="4525963"/>
          </a:xfrm>
        </p:spPr>
        <p:txBody>
          <a:bodyPr>
            <a:normAutofit fontScale="70000" lnSpcReduction="20000"/>
          </a:bodyPr>
          <a:lstStyle/>
          <a:p>
            <a:pPr algn="r" rtl="1"/>
            <a:r>
              <a:rPr lang="ar-IQ" dirty="0"/>
              <a:t> </a:t>
            </a:r>
            <a:endParaRPr lang="en-US" dirty="0"/>
          </a:p>
          <a:p>
            <a:pPr algn="r" rtl="1"/>
            <a:r>
              <a:rPr lang="ar-IQ" dirty="0"/>
              <a:t>اولا - الاداء : فالموظفون ذوي المهارات الجيدة سوف يقدمون خدمه افضل للشركة .اما الموظفون الذين لا يملكون مهارات سوف يقدمون خدمه سيئة للشركة لذا يجب غربله غير المرغوب فيهم قبل البدء في العمل وليس بعده</a:t>
            </a:r>
            <a:endParaRPr lang="en-US" dirty="0"/>
          </a:p>
          <a:p>
            <a:pPr algn="r" rtl="1"/>
            <a:r>
              <a:rPr lang="ar-IQ" dirty="0"/>
              <a:t>ثانيا –التكاليف :وهي ايضا سبب مهم لان توظيف مستخدم مثلا يكلف كثيرا فقد تصل الأجور وتكلفه التدريب الى 5000 دولار واكثر. وتصل التكلفة الكلية لاستخدام مدير 10 مرات اكثر من المستخدم </a:t>
            </a:r>
            <a:endParaRPr lang="en-US" dirty="0"/>
          </a:p>
          <a:p>
            <a:pPr algn="r" rtl="1"/>
            <a:r>
              <a:rPr lang="ar-IQ" dirty="0"/>
              <a:t>ثالثا-الالتزامات القانونية: وهي سبب مهم نضرا لاثنين من التضمينات القانونية للاستخدام غير الصالح قانونيا وهما:</a:t>
            </a:r>
            <a:endParaRPr lang="en-US" dirty="0"/>
          </a:p>
          <a:p>
            <a:pPr algn="r" rtl="1"/>
            <a:r>
              <a:rPr lang="ar-IQ" dirty="0"/>
              <a:t>اولهما:. هي القوانين الخاصة بغرض التوظيف المتساوية تفرض اجراءات اختيار غير تمييزيه لطائفه او جماعه معينه</a:t>
            </a:r>
            <a:endParaRPr lang="en-US" dirty="0"/>
          </a:p>
          <a:p>
            <a:pPr algn="r" rtl="1"/>
            <a:r>
              <a:rPr lang="ar-IQ" dirty="0"/>
              <a:t>ثانيهما: تجرم المحاكم اولئك الذين يعمل لديهم مستخدمون اصحاب سوابق قانونيه وسجلات اجرامي</a:t>
            </a:r>
            <a:endParaRPr lang="en-US" dirty="0"/>
          </a:p>
          <a:p>
            <a:pPr algn="r"/>
            <a:endParaRPr lang="en-US" dirty="0"/>
          </a:p>
        </p:txBody>
      </p:sp>
    </p:spTree>
    <p:extLst>
      <p:ext uri="{BB962C8B-B14F-4D97-AF65-F5344CB8AC3E}">
        <p14:creationId xmlns:p14="http://schemas.microsoft.com/office/powerpoint/2010/main" val="70395241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الاستخدام المهمل</a:t>
            </a:r>
            <a:endParaRPr lang="en-US" dirty="0"/>
          </a:p>
        </p:txBody>
      </p:sp>
      <p:sp>
        <p:nvSpPr>
          <p:cNvPr id="3" name="Content Placeholder 2"/>
          <p:cNvSpPr>
            <a:spLocks noGrp="1"/>
          </p:cNvSpPr>
          <p:nvPr>
            <p:ph idx="1"/>
          </p:nvPr>
        </p:nvSpPr>
        <p:spPr/>
        <p:txBody>
          <a:bodyPr>
            <a:normAutofit fontScale="62500" lnSpcReduction="20000"/>
          </a:bodyPr>
          <a:lstStyle/>
          <a:p>
            <a:pPr marL="36576" indent="0" algn="r" rtl="1">
              <a:buNone/>
            </a:pPr>
            <a:endParaRPr lang="en-US" dirty="0"/>
          </a:p>
          <a:p>
            <a:pPr algn="r" rtl="1"/>
            <a:r>
              <a:rPr lang="ar-IQ" dirty="0"/>
              <a:t>الاستخدام المهمل: هو توظيف عمال ذوي خبرات مشكوك فيها دون اجراءات وقائية مناسبه</a:t>
            </a:r>
            <a:endParaRPr lang="en-US" dirty="0"/>
          </a:p>
          <a:p>
            <a:pPr algn="r" rtl="1"/>
            <a:r>
              <a:rPr lang="ar-IQ" dirty="0"/>
              <a:t>يلقي الاستخدام المهمل الضوء على الحاجة الى تدبر ما هي المتطلبات البشرية للوظيفة </a:t>
            </a:r>
            <a:endParaRPr lang="en-US" dirty="0"/>
          </a:p>
          <a:p>
            <a:pPr algn="r" rtl="1"/>
            <a:r>
              <a:rPr lang="ar-IQ" dirty="0"/>
              <a:t>يتطلب تجنب ادعاءات الاستخدام المهمل اتخاذ اجراءات (عقلانية لفحص خلفيه المتقدم لشغل الوظيفة) ويتضمن ذلك </a:t>
            </a:r>
            <a:endParaRPr lang="en-US" dirty="0"/>
          </a:p>
          <a:p>
            <a:pPr algn="r" rtl="1"/>
            <a:r>
              <a:rPr lang="ar-IQ" dirty="0"/>
              <a:t>1-القيام بجهد نظامي للحصول على معلومات ذات الصلة بشأن طالب العمل, والتأكد من صحه كل الوثائق .</a:t>
            </a:r>
            <a:endParaRPr lang="en-US" dirty="0"/>
          </a:p>
          <a:p>
            <a:pPr algn="r" rtl="1"/>
            <a:r>
              <a:rPr lang="ar-IQ" dirty="0"/>
              <a:t>2-التدقيق في كل البيانات التي يقدمها المتقدم للعمل في طلبه, وخصوصا في الفجوات الوظيفية التي تكون بلا تفسير</a:t>
            </a:r>
            <a:endParaRPr lang="en-US" dirty="0"/>
          </a:p>
          <a:p>
            <a:pPr algn="r" rtl="1"/>
            <a:r>
              <a:rPr lang="ar-IQ" dirty="0"/>
              <a:t>3- الاحتفاظ بسجل مفصل لكل محاولات الحصول على المعلومات </a:t>
            </a:r>
            <a:endParaRPr lang="en-US" dirty="0"/>
          </a:p>
          <a:p>
            <a:pPr algn="r" rtl="1"/>
            <a:r>
              <a:rPr lang="ar-IQ" dirty="0"/>
              <a:t>4- رفض المتقدمين للعمل الذين يقدمون بيانات زائفه عن الحقائق المادية والذين لديهم سجلات ادانه بجرائم </a:t>
            </a:r>
            <a:endParaRPr lang="en-US" dirty="0"/>
          </a:p>
          <a:p>
            <a:pPr algn="r" rtl="1"/>
            <a:r>
              <a:rPr lang="ar-IQ" dirty="0"/>
              <a:t>5-الموازنه بين الاحترام خصوصيه اسرار المتقدم,وحاجه الاخرين لمعرفته .</a:t>
            </a:r>
            <a:endParaRPr lang="en-US" dirty="0"/>
          </a:p>
          <a:p>
            <a:pPr marL="36576" indent="0" algn="r" rtl="1">
              <a:buNone/>
            </a:pPr>
            <a:endParaRPr lang="en-US" dirty="0"/>
          </a:p>
        </p:txBody>
      </p:sp>
    </p:spTree>
    <p:extLst>
      <p:ext uri="{BB962C8B-B14F-4D97-AF65-F5344CB8AC3E}">
        <p14:creationId xmlns:p14="http://schemas.microsoft.com/office/powerpoint/2010/main" val="2018187927"/>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المفاهيم الاساسية للاختبار</a:t>
            </a:r>
            <a:endParaRPr lang="en-US" dirty="0"/>
          </a:p>
        </p:txBody>
      </p:sp>
      <p:sp>
        <p:nvSpPr>
          <p:cNvPr id="3" name="Content Placeholder 2"/>
          <p:cNvSpPr>
            <a:spLocks noGrp="1"/>
          </p:cNvSpPr>
          <p:nvPr>
            <p:ph idx="1"/>
          </p:nvPr>
        </p:nvSpPr>
        <p:spPr/>
        <p:txBody>
          <a:bodyPr>
            <a:normAutofit fontScale="77500" lnSpcReduction="20000"/>
          </a:bodyPr>
          <a:lstStyle/>
          <a:p>
            <a:pPr marL="36576" indent="0" algn="r" rtl="1">
              <a:buNone/>
            </a:pPr>
            <a:r>
              <a:rPr lang="ar-IQ" dirty="0" smtClean="0"/>
              <a:t>ثبات </a:t>
            </a:r>
            <a:r>
              <a:rPr lang="ar-IQ" dirty="0"/>
              <a:t>الاختبار </a:t>
            </a:r>
            <a:endParaRPr lang="en-US" dirty="0"/>
          </a:p>
          <a:p>
            <a:pPr algn="r" rtl="1"/>
            <a:r>
              <a:rPr lang="ar-IQ" dirty="0"/>
              <a:t>يعد اول متطلبات الاختيار ويشير الى استقامته (الاختيار الثابت اذا قدم نفسه او اختياراته مما ثله له مع نفس الافراد على اوقات مختلفة فانه سيعطي نفس النتائج ) </a:t>
            </a:r>
            <a:endParaRPr lang="en-US" dirty="0"/>
          </a:p>
          <a:p>
            <a:pPr algn="r" rtl="1"/>
            <a:r>
              <a:rPr lang="ar-IQ" dirty="0"/>
              <a:t>صدق الاختبار </a:t>
            </a:r>
            <a:endParaRPr lang="en-US" dirty="0"/>
          </a:p>
          <a:p>
            <a:pPr algn="r" rtl="1"/>
            <a:r>
              <a:rPr lang="ar-IQ" dirty="0"/>
              <a:t>بينما يكون ثبات الاختيار امر اساسيا الا انه يكشف لك فقط عن ان الاختبار يقيس شيئا ما من حيث المحتوى </a:t>
            </a:r>
            <a:endParaRPr lang="en-US" dirty="0"/>
          </a:p>
          <a:p>
            <a:pPr algn="r" rtl="1"/>
            <a:r>
              <a:rPr lang="ar-IQ" dirty="0"/>
              <a:t>صدق المعيار </a:t>
            </a:r>
            <a:endParaRPr lang="en-US" dirty="0"/>
          </a:p>
          <a:p>
            <a:pPr algn="r" rtl="1"/>
            <a:r>
              <a:rPr lang="ar-IQ" dirty="0"/>
              <a:t>وهو يوضوح ان اولئك يحققون نتائج حسنه في الاختبار سيؤدون بشكل مماثل في المهنة المسندة اليهم والعكس بالعكس</a:t>
            </a:r>
            <a:endParaRPr lang="en-US" dirty="0"/>
          </a:p>
          <a:p>
            <a:pPr marL="36576" indent="0" algn="r" rtl="1">
              <a:buNone/>
            </a:pP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كيفية تقييم مصداقية الاختبار</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IQ" dirty="0"/>
              <a:t>لكي يكون الاختبار اختبارا مفيدا , يجب ان تكون متاكدا من ان درجات الاختبار ترتبط مع الاداء وبالتالي فان الطلاب الذين يحققون درجات عالية في اختبار القبول الجامعي يكونون على هذا القدر من المستوى في الكلية. ومهمة الادارة المباشر هي توضيح وصفه المهنة ومتطلباتها ,حتى تكون المتطلبات البشرية للمهنة وكذلك اداؤها ومستويات الاداء وتتكون عمليه التقييم من خمس خطوات الا وهي تحليل الوظيفة ,اختيار الاختبارات ,اجراء الاختبار ,ايجاد العلاقة بين درجه الاختبار ومعيار الاداء ,تقيم الاختبار.</a:t>
            </a:r>
            <a:endParaRPr lang="en-US"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467600" cy="5364163"/>
          </a:xfrm>
        </p:spPr>
        <p:txBody>
          <a:bodyPr>
            <a:normAutofit fontScale="77500" lnSpcReduction="20000"/>
          </a:bodyPr>
          <a:lstStyle/>
          <a:p>
            <a:pPr marL="36576" indent="0" algn="r" rtl="1">
              <a:buNone/>
            </a:pPr>
            <a:r>
              <a:rPr lang="ar-IQ" dirty="0"/>
              <a:t> </a:t>
            </a:r>
            <a:endParaRPr lang="en-US" dirty="0"/>
          </a:p>
          <a:p>
            <a:pPr algn="r" rtl="1"/>
            <a:r>
              <a:rPr lang="ar-IQ" b="1" dirty="0"/>
              <a:t>الخطوة الاولى- وهي تحليل الوظيفة</a:t>
            </a:r>
            <a:endParaRPr lang="en-US" dirty="0"/>
          </a:p>
          <a:p>
            <a:pPr algn="r" rtl="1"/>
            <a:r>
              <a:rPr lang="ar-IQ" dirty="0"/>
              <a:t>وذلك بكتابه وصف المهنة ,والمهارات البشرية التي تتطلبها مثل :هل لابد ان يكون المتقدم للوظيفة متحدث جيد ؟هل البرمجة مطلوبة وهل مطلوب الالمام بالامور الصغيرة التفصيلية هذه المتطلبات تصبح مؤشرات .تلك هي السمات والمهارات الشخصية التي تتوقع لها النجاح الوظيفي</a:t>
            </a:r>
            <a:endParaRPr lang="en-US" dirty="0"/>
          </a:p>
          <a:p>
            <a:pPr marL="36576" indent="0" algn="r" rtl="1">
              <a:buNone/>
            </a:pPr>
            <a:endParaRPr lang="en-US" dirty="0"/>
          </a:p>
          <a:p>
            <a:pPr algn="r" rtl="1"/>
            <a:r>
              <a:rPr lang="ar-IQ" b="1" dirty="0"/>
              <a:t>الخطوة الثانية :اختيار الاختبارات </a:t>
            </a:r>
            <a:endParaRPr lang="en-US" dirty="0"/>
          </a:p>
          <a:p>
            <a:pPr algn="r"/>
            <a:r>
              <a:rPr lang="ar-IQ" dirty="0"/>
              <a:t>يجب اختيار الاختبارات التي تعتقد انها تقيس النجاح كثيرا ما يعتمد المستخدمون في هذا الاختيار على الخبرة والبحث السابق, وافضل التوقعات وكثيرا لا يبدأ باختبار واحد وانما يختارون اختيارات عديده ,ودمجها في مجمع اختبار بهدف قياس العديد من القدرات والاستعدادات كالانفتاح والقدرة الحسابية ,والعدوانية</a:t>
            </a:r>
            <a:endParaRPr lang="en-US"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467600" cy="5592763"/>
          </a:xfrm>
        </p:spPr>
        <p:txBody>
          <a:bodyPr>
            <a:normAutofit fontScale="77500" lnSpcReduction="20000"/>
          </a:bodyPr>
          <a:lstStyle/>
          <a:p>
            <a:pPr marL="36576" indent="0" algn="r" rtl="1">
              <a:buNone/>
            </a:pPr>
            <a:r>
              <a:rPr lang="ar-IQ" b="1" dirty="0" smtClean="0"/>
              <a:t>الخطوة </a:t>
            </a:r>
            <a:r>
              <a:rPr lang="ar-IQ" b="1" dirty="0"/>
              <a:t>الثالثة –اجراء الاختبار </a:t>
            </a:r>
            <a:endParaRPr lang="en-US" dirty="0"/>
          </a:p>
          <a:p>
            <a:pPr algn="r" rtl="1"/>
            <a:r>
              <a:rPr lang="ar-IQ" dirty="0"/>
              <a:t>وهناك صنفان :- اما بدء العمل بالفعل ويراد معرفه ادائهم مع الاختبار وعندئذ تقارن الدرجات التي حصلوا عليها مع ادائهم الحالي. او افراد لم يبدوا العمل </a:t>
            </a:r>
            <a:endParaRPr lang="en-US" dirty="0"/>
          </a:p>
          <a:p>
            <a:pPr algn="r" rtl="1"/>
            <a:r>
              <a:rPr lang="ar-IQ" b="1" dirty="0"/>
              <a:t>الخطوة الرابعة</a:t>
            </a:r>
            <a:r>
              <a:rPr lang="ar-IQ" dirty="0"/>
              <a:t>–ايجاد العلاقة بين درجات الاختبار ومعاير الا داء </a:t>
            </a:r>
            <a:endParaRPr lang="en-US" dirty="0"/>
          </a:p>
          <a:p>
            <a:pPr algn="r" rtl="1"/>
            <a:r>
              <a:rPr lang="ar-IQ" dirty="0"/>
              <a:t>حيث تبحث العلاقة بين الدرجات (المؤشرات)والاداء (المعيار).وتتمثل الطريقة المعهودة في تحديد العلاقة الإحصائية بين الدرجات في الاختبارات والاداء الوظيفي باستخدام تحليل الترابط الذي يوضح الدرجة الاحصائية.</a:t>
            </a:r>
            <a:endParaRPr lang="en-US" dirty="0"/>
          </a:p>
          <a:p>
            <a:pPr algn="r" rtl="1"/>
            <a:r>
              <a:rPr lang="ar-IQ" dirty="0"/>
              <a:t> </a:t>
            </a:r>
            <a:endParaRPr lang="en-US" dirty="0"/>
          </a:p>
          <a:p>
            <a:pPr algn="r" rtl="1"/>
            <a:r>
              <a:rPr lang="ar-IQ" b="1" dirty="0"/>
              <a:t>الخطوة الخامسة: تقيم الاختيار </a:t>
            </a:r>
            <a:endParaRPr lang="en-US" dirty="0"/>
          </a:p>
          <a:p>
            <a:pPr algn="r" rtl="1"/>
            <a:r>
              <a:rPr lang="ar-IQ" dirty="0"/>
              <a:t>قبل البدء في وضع الاختبارعمليا، يجب علينا تجربه ذلك على عينه اخرى من العاملين .</a:t>
            </a:r>
            <a:endParaRPr lang="en-US" dirty="0"/>
          </a:p>
        </p:txBody>
      </p:sp>
    </p:spTree>
    <p:extLst>
      <p:ext uri="{BB962C8B-B14F-4D97-AF65-F5344CB8AC3E}">
        <p14:creationId xmlns:p14="http://schemas.microsoft.com/office/powerpoint/2010/main" val="1947115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16563"/>
          </a:xfrm>
        </p:spPr>
        <p:txBody>
          <a:bodyPr>
            <a:normAutofit lnSpcReduction="10000"/>
          </a:bodyPr>
          <a:lstStyle/>
          <a:p>
            <a:pPr algn="r" rtl="1"/>
            <a:r>
              <a:rPr lang="ar-IQ" dirty="0"/>
              <a:t>بعض الاعتبارات الاخلاقية والقانونية في عمليه الاختبار</a:t>
            </a:r>
            <a:endParaRPr lang="en-US" dirty="0"/>
          </a:p>
          <a:p>
            <a:pPr algn="r" rtl="1"/>
            <a:r>
              <a:rPr lang="ar-IQ" dirty="0"/>
              <a:t>ان الخاضعين للاختبار لهم حقوق معينه في الخصوصية والمعلومات تحت معاير الجمعية السيكولوجية الامريكية للاختبارات التعليمية والنفسية وهي توجه الخبراء النفسين لكنها غير ملزمه قانونيا ان لهم الحق في:</a:t>
            </a:r>
            <a:endParaRPr lang="en-US" dirty="0"/>
          </a:p>
          <a:p>
            <a:pPr algn="r" rtl="1"/>
            <a:r>
              <a:rPr lang="ar-IQ" dirty="0"/>
              <a:t>1-خصوصيه وسريه نتائج الاختبارات</a:t>
            </a:r>
            <a:endParaRPr lang="en-US" dirty="0"/>
          </a:p>
          <a:p>
            <a:pPr algn="r" rtl="1"/>
            <a:r>
              <a:rPr lang="ar-IQ" dirty="0"/>
              <a:t>2-الحق في الرضا في استخدام هذه النتائج </a:t>
            </a:r>
            <a:endParaRPr lang="en-US" dirty="0"/>
          </a:p>
          <a:p>
            <a:pPr algn="r" rtl="1"/>
            <a:r>
              <a:rPr lang="ar-IQ" dirty="0"/>
              <a:t>3-الحق في توقع ان الاشخاص المؤهلين لتفسير مجموع النقاط هم فقط المسموح لهم بالاطلاع عليها</a:t>
            </a:r>
            <a:endParaRPr lang="en-US" dirty="0"/>
          </a:p>
          <a:p>
            <a:pPr marL="36576" indent="0" algn="r">
              <a:buNone/>
            </a:pPr>
            <a:endParaRPr lang="en-US" dirty="0"/>
          </a:p>
        </p:txBody>
      </p:sp>
    </p:spTree>
    <p:extLst>
      <p:ext uri="{BB962C8B-B14F-4D97-AF65-F5344CB8AC3E}">
        <p14:creationId xmlns:p14="http://schemas.microsoft.com/office/powerpoint/2010/main" val="2662187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101</TotalTime>
  <Words>741</Words>
  <Application>Microsoft Office PowerPoint</Application>
  <PresentationFormat>On-screen Show (4:3)</PresentationFormat>
  <Paragraphs>64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Franklin Gothic Book</vt:lpstr>
      <vt:lpstr>Tahoma</vt:lpstr>
      <vt:lpstr>Wingdings 2</vt:lpstr>
      <vt:lpstr>Technic</vt:lpstr>
      <vt:lpstr>الاختيار والتعيين Selection and appointment </vt:lpstr>
      <vt:lpstr>الاختيار والتعيين للموظف </vt:lpstr>
      <vt:lpstr>PowerPoint Presentation</vt:lpstr>
      <vt:lpstr>الاستخدام المهمل</vt:lpstr>
      <vt:lpstr>المفاهيم الاساسية للاختبار</vt:lpstr>
      <vt:lpstr>كيفية تقييم مصداقية الاختبار</vt:lpstr>
      <vt:lpstr>PowerPoint Presentation</vt:lpstr>
      <vt:lpstr>PowerPoint Presentation</vt:lpstr>
      <vt:lpstr>PowerPoint Presentation</vt:lpstr>
      <vt:lpstr>انواع اختبارات التوظيف</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22</cp:revision>
  <dcterms:created xsi:type="dcterms:W3CDTF">2018-11-06T19:56:41Z</dcterms:created>
  <dcterms:modified xsi:type="dcterms:W3CDTF">2019-07-28T16:37:52Z</dcterms:modified>
</cp:coreProperties>
</file>