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8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80"/>
    <p:restoredTop sz="94660"/>
  </p:normalViewPr>
  <p:slideViewPr>
    <p:cSldViewPr>
      <p:cViewPr varScale="1">
        <p:scale>
          <a:sx n="54" d="100"/>
          <a:sy n="54" d="100"/>
        </p:scale>
        <p:origin x="-7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E20D0A8-9F76-4ED2-B5AF-6C9A96279198}" type="datetimeFigureOut">
              <a:rPr lang="ar-IQ" smtClean="0"/>
              <a:t>18/04/1440</a:t>
            </a:fld>
            <a:endParaRPr lang="ar-IQ"/>
          </a:p>
        </p:txBody>
      </p:sp>
      <p:sp>
        <p:nvSpPr>
          <p:cNvPr id="17" name="Footer Placeholder 16"/>
          <p:cNvSpPr>
            <a:spLocks noGrp="1"/>
          </p:cNvSpPr>
          <p:nvPr>
            <p:ph type="ftr" sz="quarter" idx="11"/>
          </p:nvPr>
        </p:nvSpPr>
        <p:spPr/>
        <p:txBody>
          <a:bodyPr/>
          <a:lstStyle/>
          <a:p>
            <a:endParaRPr lang="ar-IQ"/>
          </a:p>
        </p:txBody>
      </p:sp>
      <p:sp>
        <p:nvSpPr>
          <p:cNvPr id="29" name="Slide Number Placeholder 28"/>
          <p:cNvSpPr>
            <a:spLocks noGrp="1"/>
          </p:cNvSpPr>
          <p:nvPr>
            <p:ph type="sldNum" sz="quarter" idx="12"/>
          </p:nvPr>
        </p:nvSpPr>
        <p:spPr/>
        <p:txBody>
          <a:bodyPr/>
          <a:lstStyle/>
          <a:p>
            <a:fld id="{4453BB5C-48E6-484D-87F9-3971675FB96F}" type="slidenum">
              <a:rPr lang="ar-IQ" smtClean="0"/>
              <a:t>‹#›</a:t>
            </a:fld>
            <a:endParaRPr lang="ar-IQ"/>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20D0A8-9F76-4ED2-B5AF-6C9A96279198}"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453BB5C-48E6-484D-87F9-3971675FB96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20D0A8-9F76-4ED2-B5AF-6C9A96279198}"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453BB5C-48E6-484D-87F9-3971675FB96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20D0A8-9F76-4ED2-B5AF-6C9A96279198}"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453BB5C-48E6-484D-87F9-3971675FB96F}"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E20D0A8-9F76-4ED2-B5AF-6C9A96279198}"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7924800" y="6416675"/>
            <a:ext cx="762000" cy="365125"/>
          </a:xfrm>
        </p:spPr>
        <p:txBody>
          <a:bodyPr/>
          <a:lstStyle/>
          <a:p>
            <a:fld id="{4453BB5C-48E6-484D-87F9-3971675FB96F}"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E20D0A8-9F76-4ED2-B5AF-6C9A96279198}"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453BB5C-48E6-484D-87F9-3971675FB96F}"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E20D0A8-9F76-4ED2-B5AF-6C9A96279198}" type="datetimeFigureOut">
              <a:rPr lang="ar-IQ" smtClean="0"/>
              <a:t>18/04/1440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453BB5C-48E6-484D-87F9-3971675FB96F}"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E20D0A8-9F76-4ED2-B5AF-6C9A96279198}" type="datetimeFigureOut">
              <a:rPr lang="ar-IQ" smtClean="0"/>
              <a:t>18/04/1440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453BB5C-48E6-484D-87F9-3971675FB96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20D0A8-9F76-4ED2-B5AF-6C9A96279198}" type="datetimeFigureOut">
              <a:rPr lang="ar-IQ" smtClean="0"/>
              <a:t>18/04/1440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453BB5C-48E6-484D-87F9-3971675FB96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E20D0A8-9F76-4ED2-B5AF-6C9A96279198}"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453BB5C-48E6-484D-87F9-3971675FB96F}"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E20D0A8-9F76-4ED2-B5AF-6C9A96279198}"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453BB5C-48E6-484D-87F9-3971675FB96F}"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E20D0A8-9F76-4ED2-B5AF-6C9A96279198}" type="datetimeFigureOut">
              <a:rPr lang="ar-IQ" smtClean="0"/>
              <a:t>18/04/1440</a:t>
            </a:fld>
            <a:endParaRPr lang="ar-IQ"/>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IQ"/>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453BB5C-48E6-484D-87F9-3971675FB96F}"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68580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1025" name="Rectangle 1"/>
          <p:cNvSpPr>
            <a:spLocks noChangeArrowheads="1"/>
          </p:cNvSpPr>
          <p:nvPr/>
        </p:nvSpPr>
        <p:spPr bwMode="auto">
          <a:xfrm>
            <a:off x="251520" y="208678"/>
            <a:ext cx="853244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0" i="0" u="sng" strike="noStrike" cap="none" normalizeH="0" baseline="0" dirty="0" err="1" smtClean="0">
                <a:ln>
                  <a:noFill/>
                </a:ln>
                <a:effectLst/>
                <a:latin typeface="Calibri" pitchFamily="34" charset="0"/>
                <a:ea typeface="Calibri" pitchFamily="34" charset="0"/>
                <a:cs typeface="Arial" pitchFamily="34" charset="0"/>
              </a:rPr>
              <a:t>اولا </a:t>
            </a:r>
            <a:r>
              <a:rPr kumimoji="0" lang="ar-SA" sz="3200" b="0" i="0" u="sng" strike="noStrike" cap="none" normalizeH="0" baseline="0" dirty="0" smtClean="0">
                <a:ln>
                  <a:noFill/>
                </a:ln>
                <a:effectLst/>
                <a:latin typeface="Calibri" pitchFamily="34" charset="0"/>
                <a:ea typeface="Calibri" pitchFamily="34" charset="0"/>
                <a:cs typeface="Arial" pitchFamily="34" charset="0"/>
              </a:rPr>
              <a:t>/ صيانة </a:t>
            </a:r>
            <a:r>
              <a:rPr kumimoji="0" lang="ar-SA" sz="3200" b="0" i="0" u="sng" strike="noStrike" cap="none" normalizeH="0" baseline="0" dirty="0" err="1" smtClean="0">
                <a:ln>
                  <a:noFill/>
                </a:ln>
                <a:effectLst/>
                <a:latin typeface="Calibri" pitchFamily="34" charset="0"/>
                <a:ea typeface="Calibri" pitchFamily="34" charset="0"/>
                <a:cs typeface="Arial" pitchFamily="34" charset="0"/>
              </a:rPr>
              <a:t>العاملين :-</a:t>
            </a:r>
            <a:endParaRPr kumimoji="0" lang="en-US" sz="110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4000" b="0" i="0" u="none" strike="noStrike" cap="none" normalizeH="0" baseline="0" dirty="0" smtClean="0">
                <a:ln>
                  <a:noFill/>
                </a:ln>
                <a:effectLst/>
                <a:latin typeface="Calibri" pitchFamily="34" charset="0"/>
                <a:ea typeface="Calibri" pitchFamily="34" charset="0"/>
                <a:cs typeface="Arial" pitchFamily="34" charset="0"/>
              </a:rPr>
              <a:t>التمهيد</a:t>
            </a:r>
            <a:endParaRPr kumimoji="0" lang="en-US" sz="110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effectLst/>
                <a:latin typeface="Calibri" pitchFamily="34" charset="0"/>
                <a:ea typeface="Calibri" pitchFamily="34" charset="0"/>
                <a:cs typeface="Arial" pitchFamily="34" charset="0"/>
              </a:rPr>
              <a:t>لقد أصبحت قرارات المدراء المتعلقة بصحة وسلامة العاملين في منظماتهم تحتل أهمية كبيرة بشكل متزايد وذلك لعلاقتها الوثيقة بالإنتاجية و عليه فإن إدارة المنظمات ازداد اهتمامها في الوقت الحاضر بتحديد مستوى الحماية التي يجب أن توفرها للعاملين من أي وقت مضى</a:t>
            </a:r>
            <a:endParaRPr kumimoji="0" lang="en-US" sz="110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effectLst/>
                <a:latin typeface="Calibri" pitchFamily="34" charset="0"/>
                <a:ea typeface="Calibri" pitchFamily="34" charset="0"/>
                <a:cs typeface="Arial" pitchFamily="34" charset="0"/>
              </a:rPr>
              <a:t>أولا مفهوم صيانة الموظف</a:t>
            </a:r>
            <a:endParaRPr kumimoji="0" lang="en-US" sz="110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effectLst/>
                <a:latin typeface="Calibri" pitchFamily="34" charset="0"/>
                <a:ea typeface="Calibri" pitchFamily="34" charset="0"/>
                <a:cs typeface="Arial" pitchFamily="34" charset="0"/>
              </a:rPr>
              <a:t>إن المقصود بصيانة الموظفين هو تقديم مختلف الخدمات الاجتماعية والصحية المجانية أو المدعومة وتوفير وسائل الأمن الصناعي والارتفاع بالمستوى الاقتصادي </a:t>
            </a:r>
            <a:r>
              <a:rPr kumimoji="0" lang="ar-SA" sz="2800" b="0" i="0" u="none" strike="noStrike" cap="none" normalizeH="0" baseline="0" dirty="0" err="1" smtClean="0">
                <a:ln>
                  <a:noFill/>
                </a:ln>
                <a:effectLst/>
                <a:latin typeface="Calibri" pitchFamily="34" charset="0"/>
                <a:ea typeface="Calibri" pitchFamily="34" charset="0"/>
                <a:cs typeface="Arial" pitchFamily="34" charset="0"/>
              </a:rPr>
              <a:t>والمعاشي</a:t>
            </a:r>
            <a:r>
              <a:rPr kumimoji="0" lang="ar-SA" sz="2800" b="0" i="0" u="none" strike="noStrike" cap="none" normalizeH="0" baseline="0" dirty="0" smtClean="0">
                <a:ln>
                  <a:noFill/>
                </a:ln>
                <a:effectLst/>
                <a:latin typeface="Calibri" pitchFamily="34" charset="0"/>
                <a:ea typeface="Calibri" pitchFamily="34" charset="0"/>
                <a:cs typeface="Arial" pitchFamily="34" charset="0"/>
              </a:rPr>
              <a:t> للعاملين ووضع البرامج الكفيلة بتحسين مستويات الأداء والتطور أو التنمية </a:t>
            </a:r>
            <a:r>
              <a:rPr kumimoji="0" lang="ar-SA" sz="2800" b="0" i="0" u="none" strike="noStrike" cap="none" normalizeH="0" baseline="0" dirty="0" err="1" smtClean="0">
                <a:ln>
                  <a:noFill/>
                </a:ln>
                <a:effectLst/>
                <a:latin typeface="Calibri" pitchFamily="34" charset="0"/>
                <a:ea typeface="Calibri" pitchFamily="34" charset="0"/>
                <a:cs typeface="Arial" pitchFamily="34" charset="0"/>
              </a:rPr>
              <a:t>الوظيفية.(النجار </a:t>
            </a:r>
            <a:r>
              <a:rPr kumimoji="0" lang="ar-SA" sz="2800" b="0" i="0" u="none" strike="noStrike" cap="none" normalizeH="0" baseline="0" dirty="0" smtClean="0">
                <a:ln>
                  <a:noFill/>
                </a:ln>
                <a:effectLst/>
                <a:latin typeface="Calibri" pitchFamily="34" charset="0"/>
                <a:ea typeface="Calibri" pitchFamily="34" charset="0"/>
                <a:cs typeface="Arial" pitchFamily="34" charset="0"/>
              </a:rPr>
              <a:t>: 2009</a:t>
            </a:r>
            <a:endParaRPr kumimoji="0" lang="en-US" sz="110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effectLst/>
                <a:latin typeface="Times New Roman" pitchFamily="18" charset="0"/>
                <a:ea typeface="Calibri" pitchFamily="34" charset="0"/>
                <a:cs typeface="Times New Roman" pitchFamily="18" charset="0"/>
              </a:rPr>
              <a:t>الخدمات الصحية هي توافر المهارات والموارد والظروف لدى مقدم الخدمة اللازمة لتحسين الحالة الصحية للمريض والمجتمع على وفق المقاييس الفنية الحالية في المنظمة ودرجة توافر الموارد.</a:t>
            </a:r>
            <a:endParaRPr kumimoji="0" lang="ar-IQ" sz="3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بطاقة 1"/>
          <p:cNvSpPr/>
          <p:nvPr/>
        </p:nvSpPr>
        <p:spPr>
          <a:xfrm>
            <a:off x="0" y="0"/>
            <a:ext cx="9144000" cy="6858000"/>
          </a:xfrm>
          <a:prstGeom prst="flowChartPunchedCard">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IQ"/>
          </a:p>
        </p:txBody>
      </p:sp>
      <p:sp>
        <p:nvSpPr>
          <p:cNvPr id="35842" name="Rectangle 2"/>
          <p:cNvSpPr>
            <a:spLocks noChangeArrowheads="1"/>
          </p:cNvSpPr>
          <p:nvPr/>
        </p:nvSpPr>
        <p:spPr bwMode="auto">
          <a:xfrm>
            <a:off x="323528" y="1098031"/>
            <a:ext cx="882047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effectLst/>
                <a:latin typeface="Calibri" pitchFamily="34" charset="0"/>
                <a:ea typeface="Calibri" pitchFamily="34" charset="0"/>
                <a:cs typeface="Arial" pitchFamily="34" charset="0"/>
              </a:rPr>
              <a:t>برامج السلامة </a:t>
            </a:r>
            <a:r>
              <a:rPr kumimoji="0" lang="ar-IQ" sz="2400" b="0" i="0" u="none" strike="noStrike" cap="none" normalizeH="0" baseline="0" dirty="0" err="1" smtClean="0">
                <a:ln>
                  <a:noFill/>
                </a:ln>
                <a:effectLst/>
                <a:latin typeface="Calibri" pitchFamily="34" charset="0"/>
                <a:ea typeface="Calibri" pitchFamily="34" charset="0"/>
                <a:cs typeface="Arial" pitchFamily="34" charset="0"/>
              </a:rPr>
              <a:t>المهنية :-</a:t>
            </a:r>
            <a:endParaRPr kumimoji="0" lang="en-US" sz="105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effectLst/>
                <a:latin typeface="Calibri" pitchFamily="34" charset="0"/>
                <a:ea typeface="Calibri" pitchFamily="34" charset="0"/>
                <a:cs typeface="Arial" pitchFamily="34" charset="0"/>
              </a:rPr>
              <a:t>يقصد بالسلامة المهنية الاهتمام بالعاملين على اختلاف نوعياتهم وطبيعة اعمالهم من اخطار المهن التي يزاولونها سواء مادية الفسيولوجية او النفسية وذلك من خلال وضع وتنفيذ ومتابعة برنامج امن وحماية مناسب يمكن بواسطته تقليل عدد الحوادث </a:t>
            </a:r>
            <a:r>
              <a:rPr kumimoji="0" lang="ar-IQ" sz="2400" b="0" i="0" u="none" strike="noStrike" cap="none" normalizeH="0" baseline="0" dirty="0" err="1" smtClean="0">
                <a:ln>
                  <a:noFill/>
                </a:ln>
                <a:effectLst/>
                <a:latin typeface="Calibri" pitchFamily="34" charset="0"/>
                <a:ea typeface="Calibri" pitchFamily="34" charset="0"/>
                <a:cs typeface="Arial" pitchFamily="34" charset="0"/>
              </a:rPr>
              <a:t>والاصابات</a:t>
            </a:r>
            <a:r>
              <a:rPr kumimoji="0" lang="ar-IQ" sz="2400" b="0" i="0" u="none" strike="noStrike" cap="none" normalizeH="0" baseline="0" dirty="0" smtClean="0">
                <a:ln>
                  <a:noFill/>
                </a:ln>
                <a:effectLst/>
                <a:latin typeface="Calibri" pitchFamily="34" charset="0"/>
                <a:ea typeface="Calibri" pitchFamily="34" charset="0"/>
                <a:cs typeface="Arial" pitchFamily="34" charset="0"/>
              </a:rPr>
              <a:t> التي يتعرض لها العاملون في مكان العمل او منع حدوثها اثناء تأديتهم </a:t>
            </a:r>
            <a:r>
              <a:rPr kumimoji="0" lang="ar-IQ" sz="2400" b="0" i="0" u="none" strike="noStrike" cap="none" normalizeH="0" baseline="0" dirty="0" err="1" smtClean="0">
                <a:ln>
                  <a:noFill/>
                </a:ln>
                <a:effectLst/>
                <a:latin typeface="Calibri" pitchFamily="34" charset="0"/>
                <a:ea typeface="Calibri" pitchFamily="34" charset="0"/>
                <a:cs typeface="Arial" pitchFamily="34" charset="0"/>
              </a:rPr>
              <a:t>لاعمالهم</a:t>
            </a:r>
            <a:r>
              <a:rPr kumimoji="0" lang="ar-IQ" sz="2400" b="0" i="0" u="none" strike="noStrike" cap="none" normalizeH="0" baseline="0" dirty="0" smtClean="0">
                <a:ln>
                  <a:noFill/>
                </a:ln>
                <a:effectLst/>
                <a:latin typeface="Calibri" pitchFamily="34" charset="0"/>
                <a:ea typeface="Calibri" pitchFamily="34" charset="0"/>
                <a:cs typeface="Arial" pitchFamily="34" charset="0"/>
              </a:rPr>
              <a:t> ويتم وضع برنامج الحماية عن طريق دراسة كل عمل وتحليله لمعرفة المخاطر او الاصابات التي قد يتعرض لها الفرد وتوفير الوسائل التي يمكن </a:t>
            </a:r>
            <a:r>
              <a:rPr kumimoji="0" lang="ar-IQ" sz="2400" b="0" i="0" u="none" strike="noStrike" cap="none" normalizeH="0" baseline="0" dirty="0" err="1" smtClean="0">
                <a:ln>
                  <a:noFill/>
                </a:ln>
                <a:effectLst/>
                <a:latin typeface="Calibri" pitchFamily="34" charset="0"/>
                <a:ea typeface="Calibri" pitchFamily="34" charset="0"/>
                <a:cs typeface="Arial" pitchFamily="34" charset="0"/>
              </a:rPr>
              <a:t>بوسطتها</a:t>
            </a:r>
            <a:r>
              <a:rPr kumimoji="0" lang="ar-IQ" sz="2400" b="0" i="0" u="none" strike="noStrike" cap="none" normalizeH="0" baseline="0" dirty="0" smtClean="0">
                <a:ln>
                  <a:noFill/>
                </a:ln>
                <a:effectLst/>
                <a:latin typeface="Calibri" pitchFamily="34" charset="0"/>
                <a:ea typeface="Calibri" pitchFamily="34" charset="0"/>
                <a:cs typeface="Arial" pitchFamily="34" charset="0"/>
              </a:rPr>
              <a:t>  ان تحميه من الاصابة ويعد توفير الامن والحماية للعاملين في مكان العمل من المواضيع الهامة استرعت اهتمام جميع الدول الصناعية لما له من تأثير كبير ومباشر في معنويات الافراد </a:t>
            </a:r>
            <a:r>
              <a:rPr kumimoji="0" lang="ar-IQ" sz="2400" b="0" i="0" u="none" strike="noStrike" cap="none" normalizeH="0" baseline="0" dirty="0" err="1" smtClean="0">
                <a:ln>
                  <a:noFill/>
                </a:ln>
                <a:effectLst/>
                <a:latin typeface="Calibri" pitchFamily="34" charset="0"/>
                <a:ea typeface="Calibri" pitchFamily="34" charset="0"/>
                <a:cs typeface="Arial" pitchFamily="34" charset="0"/>
              </a:rPr>
              <a:t>وانتاجهم</a:t>
            </a:r>
            <a:r>
              <a:rPr kumimoji="0" lang="ar-IQ" sz="2400" b="0" i="0" u="none" strike="noStrike" cap="none" normalizeH="0" baseline="0" dirty="0" smtClean="0">
                <a:ln>
                  <a:noFill/>
                </a:ln>
                <a:effectLst/>
                <a:latin typeface="Calibri" pitchFamily="34" charset="0"/>
                <a:ea typeface="Calibri" pitchFamily="34" charset="0"/>
                <a:cs typeface="Arial" pitchFamily="34" charset="0"/>
              </a:rPr>
              <a:t> من جهة وعلى تكلفة العمل ومعدل دورانه من جهة </a:t>
            </a:r>
            <a:r>
              <a:rPr kumimoji="0" lang="ar-IQ" sz="2400" b="0" i="0" u="none" strike="noStrike" cap="none" normalizeH="0" baseline="0" dirty="0" err="1" smtClean="0">
                <a:ln>
                  <a:noFill/>
                </a:ln>
                <a:effectLst/>
                <a:latin typeface="Calibri" pitchFamily="34" charset="0"/>
                <a:ea typeface="Calibri" pitchFamily="34" charset="0"/>
                <a:cs typeface="Arial" pitchFamily="34" charset="0"/>
              </a:rPr>
              <a:t>ثانية .</a:t>
            </a:r>
            <a:r>
              <a:rPr kumimoji="0" lang="ar-IQ" sz="2400" b="0" i="0" u="none" strike="noStrike" cap="none" normalizeH="0" baseline="0" dirty="0" smtClean="0">
                <a:ln>
                  <a:noFill/>
                </a:ln>
                <a:effectLst/>
                <a:latin typeface="Calibri" pitchFamily="34" charset="0"/>
                <a:ea typeface="Calibri" pitchFamily="34" charset="0"/>
                <a:cs typeface="Arial" pitchFamily="34" charset="0"/>
              </a:rPr>
              <a:t> وعندما نفكر في الوقاية من حوادث </a:t>
            </a:r>
            <a:r>
              <a:rPr kumimoji="0" lang="ar-IQ" sz="2400" b="0" i="0" u="none" strike="noStrike" cap="none" normalizeH="0" baseline="0" dirty="0" err="1" smtClean="0">
                <a:ln>
                  <a:noFill/>
                </a:ln>
                <a:effectLst/>
                <a:latin typeface="Calibri" pitchFamily="34" charset="0"/>
                <a:ea typeface="Calibri" pitchFamily="34" charset="0"/>
                <a:cs typeface="Arial" pitchFamily="34" charset="0"/>
              </a:rPr>
              <a:t>واصابات</a:t>
            </a:r>
            <a:r>
              <a:rPr kumimoji="0" lang="ar-IQ" sz="2400" b="0" i="0" u="none" strike="noStrike" cap="none" normalizeH="0" baseline="0" dirty="0" smtClean="0">
                <a:ln>
                  <a:noFill/>
                </a:ln>
                <a:effectLst/>
                <a:latin typeface="Calibri" pitchFamily="34" charset="0"/>
                <a:ea typeface="Calibri" pitchFamily="34" charset="0"/>
                <a:cs typeface="Arial" pitchFamily="34" charset="0"/>
              </a:rPr>
              <a:t> </a:t>
            </a:r>
            <a:r>
              <a:rPr kumimoji="0" lang="ar-IQ" sz="2400" b="0" i="0" u="none" strike="noStrike" cap="none" normalizeH="0" baseline="0" dirty="0" err="1" smtClean="0">
                <a:ln>
                  <a:noFill/>
                </a:ln>
                <a:effectLst/>
                <a:latin typeface="Calibri" pitchFamily="34" charset="0"/>
                <a:ea typeface="Calibri" pitchFamily="34" charset="0"/>
                <a:cs typeface="Arial" pitchFamily="34" charset="0"/>
              </a:rPr>
              <a:t>والامراض</a:t>
            </a:r>
            <a:r>
              <a:rPr kumimoji="0" lang="ar-IQ" sz="2400" b="0" i="0" u="none" strike="noStrike" cap="none" normalizeH="0" baseline="0" dirty="0" smtClean="0">
                <a:ln>
                  <a:noFill/>
                </a:ln>
                <a:effectLst/>
                <a:latin typeface="Calibri" pitchFamily="34" charset="0"/>
                <a:ea typeface="Calibri" pitchFamily="34" charset="0"/>
                <a:cs typeface="Arial" pitchFamily="34" charset="0"/>
              </a:rPr>
              <a:t> المصاحبة للعمل من اجل توفير السلامة المهنية </a:t>
            </a:r>
            <a:r>
              <a:rPr kumimoji="0" lang="ar-IQ" sz="2400" b="0" i="0" u="none" strike="noStrike" cap="none" normalizeH="0" baseline="0" dirty="0" err="1" smtClean="0">
                <a:ln>
                  <a:noFill/>
                </a:ln>
                <a:effectLst/>
                <a:latin typeface="Calibri" pitchFamily="34" charset="0"/>
                <a:ea typeface="Calibri" pitchFamily="34" charset="0"/>
                <a:cs typeface="Arial" pitchFamily="34" charset="0"/>
              </a:rPr>
              <a:t>للافراد</a:t>
            </a:r>
            <a:r>
              <a:rPr kumimoji="0" lang="ar-IQ" sz="2400" b="0" i="0" u="none" strike="noStrike" cap="none" normalizeH="0" baseline="0" dirty="0" smtClean="0">
                <a:ln>
                  <a:noFill/>
                </a:ln>
                <a:effectLst/>
                <a:latin typeface="Calibri" pitchFamily="34" charset="0"/>
                <a:ea typeface="Calibri" pitchFamily="34" charset="0"/>
                <a:cs typeface="Arial" pitchFamily="34" charset="0"/>
              </a:rPr>
              <a:t> ولا بد من ان يتجه تفكيرنا بشكل مباشر الى تحديد المصادر التي ينجم عنها الحوادث </a:t>
            </a:r>
            <a:r>
              <a:rPr kumimoji="0" lang="ar-IQ" sz="2400" b="0" i="0" u="none" strike="noStrike" cap="none" normalizeH="0" baseline="0" dirty="0" err="1" smtClean="0">
                <a:ln>
                  <a:noFill/>
                </a:ln>
                <a:effectLst/>
                <a:latin typeface="Calibri" pitchFamily="34" charset="0"/>
                <a:ea typeface="Calibri" pitchFamily="34" charset="0"/>
                <a:cs typeface="Arial" pitchFamily="34" charset="0"/>
              </a:rPr>
              <a:t>والاصابات</a:t>
            </a:r>
            <a:r>
              <a:rPr kumimoji="0" lang="ar-IQ" sz="2400" b="0" i="0" u="none" strike="noStrike" cap="none" normalizeH="0" baseline="0" dirty="0" smtClean="0">
                <a:ln>
                  <a:noFill/>
                </a:ln>
                <a:effectLst/>
                <a:latin typeface="Calibri" pitchFamily="34" charset="0"/>
                <a:ea typeface="Calibri" pitchFamily="34" charset="0"/>
                <a:cs typeface="Arial" pitchFamily="34" charset="0"/>
              </a:rPr>
              <a:t> </a:t>
            </a:r>
            <a:r>
              <a:rPr kumimoji="0" lang="ar-IQ" sz="2400" b="0" i="0" u="none" strike="noStrike" cap="none" normalizeH="0" baseline="0" dirty="0" err="1" smtClean="0">
                <a:ln>
                  <a:noFill/>
                </a:ln>
                <a:effectLst/>
                <a:latin typeface="Calibri" pitchFamily="34" charset="0"/>
                <a:ea typeface="Calibri" pitchFamily="34" charset="0"/>
                <a:cs typeface="Arial" pitchFamily="34" charset="0"/>
              </a:rPr>
              <a:t>والامراض</a:t>
            </a:r>
            <a:r>
              <a:rPr kumimoji="0" lang="ar-IQ" sz="2400" b="0" i="0" u="none" strike="noStrike" cap="none" normalizeH="0" baseline="0" dirty="0" smtClean="0">
                <a:ln>
                  <a:noFill/>
                </a:ln>
                <a:effectLst/>
                <a:latin typeface="Calibri" pitchFamily="34" charset="0"/>
                <a:ea typeface="Calibri" pitchFamily="34" charset="0"/>
                <a:cs typeface="Arial" pitchFamily="34" charset="0"/>
              </a:rPr>
              <a:t> وبوجه عام يمكن ان نصنف هذه المصادر بمصدرين رئيسيين هما بيئة العمل المادية وبيئة العمل النفسية والاجتماعية والتي يطلق عليها البعض تسمية المناخ التنظيمي وضغوط العمل </a:t>
            </a:r>
            <a:endParaRPr kumimoji="0" lang="ar-IQ" sz="2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1"/>
          <p:cNvSpPr/>
          <p:nvPr/>
        </p:nvSpPr>
        <p:spPr>
          <a:xfrm>
            <a:off x="0" y="0"/>
            <a:ext cx="9144000" cy="6858000"/>
          </a:xfrm>
          <a:prstGeom prst="flowChartProcess">
            <a:avLst/>
          </a:prstGeom>
        </p:spPr>
        <p:style>
          <a:lnRef idx="0">
            <a:schemeClr val="accent5"/>
          </a:lnRef>
          <a:fillRef idx="3">
            <a:schemeClr val="accent5"/>
          </a:fillRef>
          <a:effectRef idx="3">
            <a:schemeClr val="accent5"/>
          </a:effectRef>
          <a:fontRef idx="minor">
            <a:schemeClr val="lt1"/>
          </a:fontRef>
        </p:style>
        <p:txBody>
          <a:bodyPr rtlCol="1" anchor="ctr"/>
          <a:lstStyle/>
          <a:p>
            <a:pPr algn="ctr"/>
            <a:endParaRPr lang="ar-IQ"/>
          </a:p>
        </p:txBody>
      </p:sp>
      <p:sp>
        <p:nvSpPr>
          <p:cNvPr id="36865" name="Rectangle 1"/>
          <p:cNvSpPr>
            <a:spLocks noChangeArrowheads="1"/>
          </p:cNvSpPr>
          <p:nvPr/>
        </p:nvSpPr>
        <p:spPr bwMode="auto">
          <a:xfrm>
            <a:off x="539552" y="727545"/>
            <a:ext cx="831641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مكونات برامج السلامة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المهنية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أ- برامج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صحية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1- وهي اجراء فحوص طبية لكل قادم جديد او معاد تعينه او بعد تغيب طويل لتقرر الادارة مدى لياقته لعمله واستطاعته مزاولته له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2- اجراء فحوص طبية دورية للموظفين الحاليين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3- تسهيل الفحوص الطبية لمزاولة العاملين فحصة بصورة اختيارية وفي اي وقت يشاء بالاتفاق مع احدى المستشفيات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4- توفير الاجهزة او المعدات او المستشفيات على ضوء عدد العاملين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5- توفير هيئة طبية وفق الحاجة ليستطيعوا متابعة الحالة الصحية للموظفين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6- اجراء تفتيش صحي على ارجاء المؤسسة لتقرير درجة السلامة والنظافة والتأكد من تطبيق معايير الصحة والسلامة </a:t>
            </a:r>
            <a:endParaRPr kumimoji="0" lang="ar-IQ"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شريط مثقب 1"/>
          <p:cNvSpPr/>
          <p:nvPr/>
        </p:nvSpPr>
        <p:spPr>
          <a:xfrm>
            <a:off x="0" y="0"/>
            <a:ext cx="9144000" cy="7101408"/>
          </a:xfrm>
          <a:prstGeom prst="flowChartPunchedTap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7889" name="Rectangle 1"/>
          <p:cNvSpPr>
            <a:spLocks noChangeArrowheads="1"/>
          </p:cNvSpPr>
          <p:nvPr/>
        </p:nvSpPr>
        <p:spPr bwMode="auto">
          <a:xfrm>
            <a:off x="179512" y="1052736"/>
            <a:ext cx="896448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ب- البرامج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السلوكية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وتشتمل على توفير الاستشارات السيكولوجية وتدريب الرؤساء على حل مشاكل العمل المتعلقة بمعنويات العاملين وتوفير الحقول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الانسانية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ومن خلال دراسة مكونات بيئة العمل المادية وبيئة العمل النفسية والاجتماعية يمكننا ان نضع ايدينا على اسباب تؤدي الى وقوع حوادث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واصابات</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وامراض</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العمل وهي ظروف ومناخ العمل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المادي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الاضاءة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الضوضاء</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الحرارة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نظافة مكان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العمل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السأم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والملل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تنظيم ساعات العمل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اليومية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العوامل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الفنية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سرعة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العمل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عبء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العمل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ولتحسين الصحة والسلامة المهنية يستوجب الامر تخطيط وتنفيذ برنامج سليم يخدم هذا الغرض بأتباع خطوات متعدد يكون في نتيجتها الوصول الى برنامج سليم في هذا المجال ومن هذه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الخطوات :-</a:t>
            </a:r>
            <a:endParaRPr kumimoji="0" lang="ar-IQ"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اويتين مستديرتين في نفس الجانب 1"/>
          <p:cNvSpPr/>
          <p:nvPr/>
        </p:nvSpPr>
        <p:spPr>
          <a:xfrm>
            <a:off x="0" y="0"/>
            <a:ext cx="9144000" cy="6858000"/>
          </a:xfrm>
          <a:prstGeom prst="round2SameRect">
            <a:avLst/>
          </a:prstGeom>
        </p:spPr>
        <p:style>
          <a:lnRef idx="3">
            <a:schemeClr val="lt1"/>
          </a:lnRef>
          <a:fillRef idx="1">
            <a:schemeClr val="accent2"/>
          </a:fillRef>
          <a:effectRef idx="1">
            <a:schemeClr val="accent2"/>
          </a:effectRef>
          <a:fontRef idx="minor">
            <a:schemeClr val="lt1"/>
          </a:fontRef>
        </p:style>
        <p:txBody>
          <a:bodyPr rtlCol="1" anchor="ctr"/>
          <a:lstStyle/>
          <a:p>
            <a:pPr algn="ctr"/>
            <a:endParaRPr lang="ar-IQ"/>
          </a:p>
        </p:txBody>
      </p:sp>
      <p:sp>
        <p:nvSpPr>
          <p:cNvPr id="38913" name="Rectangle 1"/>
          <p:cNvSpPr>
            <a:spLocks noChangeArrowheads="1"/>
          </p:cNvSpPr>
          <p:nvPr/>
        </p:nvSpPr>
        <p:spPr bwMode="auto">
          <a:xfrm>
            <a:off x="251520" y="913370"/>
            <a:ext cx="889248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1- تجزئة العمل حيث تساعد في معرف الكيفية التي تؤدى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بها</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كل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جزيئة</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والخطوات المصاحبة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لاداء</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كل منها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2- تحديد مصدر الخطر ان كان بيئة العمل المادية او النفسية و الاجتماعية او الفرد نفسه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3- تحديد نوع المخاطر المهنية والحد من حدوثها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4- تدريب العاملين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5- تنظيم سجلات حوادث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واصابات</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العمل لتقييم اجراءات الامن والحماية المتبعة في كل مكان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6- المتابعة والتفتيش بغرض معرفة المخالفات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والابلاغ</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عنها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واجراء</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التحقيق فيها </a:t>
            </a:r>
            <a:endParaRPr kumimoji="0" lang="ar-IQ"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9937" name="Rectangle 1"/>
          <p:cNvSpPr>
            <a:spLocks noChangeArrowheads="1"/>
          </p:cNvSpPr>
          <p:nvPr/>
        </p:nvSpPr>
        <p:spPr bwMode="auto">
          <a:xfrm>
            <a:off x="323528" y="1021088"/>
            <a:ext cx="8820472"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3600" b="0" i="0" u="sng" strike="noStrike" cap="none" normalizeH="0" baseline="0" dirty="0" err="1" smtClean="0">
                <a:ln>
                  <a:noFill/>
                </a:ln>
                <a:solidFill>
                  <a:srgbClr val="FFFF00"/>
                </a:solidFill>
                <a:effectLst/>
                <a:latin typeface="Calibri" pitchFamily="34" charset="0"/>
                <a:ea typeface="Calibri" pitchFamily="34" charset="0"/>
                <a:cs typeface="Arial" pitchFamily="34" charset="0"/>
              </a:rPr>
              <a:t>سادسا </a:t>
            </a:r>
            <a:r>
              <a:rPr kumimoji="0" lang="ar-IQ" sz="3600" b="0" i="0" u="sng" strike="noStrike" cap="none" normalizeH="0" baseline="0" dirty="0" smtClean="0">
                <a:ln>
                  <a:noFill/>
                </a:ln>
                <a:solidFill>
                  <a:srgbClr val="FFFF00"/>
                </a:solidFill>
                <a:effectLst/>
                <a:latin typeface="Calibri" pitchFamily="34" charset="0"/>
                <a:ea typeface="Calibri" pitchFamily="34" charset="0"/>
                <a:cs typeface="Arial" pitchFamily="34" charset="0"/>
              </a:rPr>
              <a:t>/ حوادث العمل </a:t>
            </a:r>
            <a:r>
              <a:rPr kumimoji="0" lang="ar-IQ" sz="3600" b="0" i="0" u="sng" strike="noStrike" cap="none" normalizeH="0" baseline="0" dirty="0" err="1" smtClean="0">
                <a:ln>
                  <a:noFill/>
                </a:ln>
                <a:solidFill>
                  <a:srgbClr val="FFFF00"/>
                </a:solidFill>
                <a:effectLst/>
                <a:latin typeface="Calibri" pitchFamily="34" charset="0"/>
                <a:ea typeface="Calibri" pitchFamily="34" charset="0"/>
                <a:cs typeface="Arial" pitchFamily="34" charset="0"/>
              </a:rPr>
              <a:t>ومفهومها :-</a:t>
            </a:r>
            <a:endParaRPr kumimoji="0" lang="en-US" sz="120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32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تتحمل منشات الاعمال بشكل خاص والمجتمعات بشكل عام تكاليف ضخمة وتدفع ثمناً </a:t>
            </a:r>
            <a:r>
              <a:rPr kumimoji="0" lang="ar-IQ" sz="32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باهضاً</a:t>
            </a:r>
            <a:r>
              <a:rPr kumimoji="0" lang="ar-IQ" sz="32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نظير حوادث العمل التي تحدث سنوياً اذ يتعرض ملايين الافراد الى حوادث </a:t>
            </a:r>
            <a:r>
              <a:rPr kumimoji="0" lang="ar-IQ" sz="32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واصابات</a:t>
            </a:r>
            <a:r>
              <a:rPr kumimoji="0" lang="ar-IQ" sz="32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عمل بعضها مميت وبعضها ينتج عنه عجز دائم كلي او جزئي مؤقت يؤدي الى تعطيل كل او اجزاء من طاقات الافراد المصابين </a:t>
            </a:r>
            <a:r>
              <a:rPr kumimoji="0" lang="ar-IQ" sz="32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بأضافة</a:t>
            </a:r>
            <a:r>
              <a:rPr kumimoji="0" lang="ar-IQ" sz="32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الى الاضرار المادية التي  تلحق بممتلكات ومواد </a:t>
            </a:r>
            <a:r>
              <a:rPr kumimoji="0" lang="ar-IQ" sz="32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والات</a:t>
            </a:r>
            <a:r>
              <a:rPr kumimoji="0" lang="ar-IQ" sz="32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و </a:t>
            </a:r>
            <a:r>
              <a:rPr kumimoji="0" lang="ar-IQ" sz="32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مكائن</a:t>
            </a:r>
            <a:r>
              <a:rPr kumimoji="0" lang="ar-IQ" sz="32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المنظمة وتعتبر الحادثة هي كل ما يحدث دون ان يكون متوقع الحدوث مما ينجم عنه ضرر للناس </a:t>
            </a:r>
            <a:r>
              <a:rPr kumimoji="0" lang="ar-IQ" sz="32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والاشياء</a:t>
            </a:r>
            <a:r>
              <a:rPr kumimoji="0" lang="ar-IQ" sz="32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a:t>
            </a:r>
            <a:endParaRPr kumimoji="0" lang="ar-IQ" sz="3600" b="0" i="0" u="none" strike="noStrike" cap="none" normalizeH="0" baseline="0" dirty="0" smtClean="0">
              <a:ln>
                <a:noFill/>
              </a:ln>
              <a:solidFill>
                <a:srgbClr val="FFFF00"/>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اوية واحدة مستديرة 1"/>
          <p:cNvSpPr/>
          <p:nvPr/>
        </p:nvSpPr>
        <p:spPr>
          <a:xfrm>
            <a:off x="0" y="0"/>
            <a:ext cx="9144000" cy="6858000"/>
          </a:xfrm>
          <a:prstGeom prst="round1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0961" name="Rectangle 1"/>
          <p:cNvSpPr>
            <a:spLocks noChangeArrowheads="1"/>
          </p:cNvSpPr>
          <p:nvPr/>
        </p:nvSpPr>
        <p:spPr bwMode="auto">
          <a:xfrm>
            <a:off x="467544" y="285621"/>
            <a:ext cx="8388424"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0" i="0" u="sng" strike="noStrike" cap="none" normalizeH="0" baseline="0" dirty="0" err="1" smtClean="0">
                <a:ln>
                  <a:noFill/>
                </a:ln>
                <a:solidFill>
                  <a:srgbClr val="FFFF00"/>
                </a:solidFill>
                <a:effectLst/>
                <a:latin typeface="Calibri" pitchFamily="34" charset="0"/>
                <a:ea typeface="Calibri" pitchFamily="34" charset="0"/>
                <a:cs typeface="Arial" pitchFamily="34" charset="0"/>
              </a:rPr>
              <a:t>سابعا </a:t>
            </a:r>
            <a:r>
              <a:rPr kumimoji="0" lang="ar-IQ" sz="2400" b="0" i="0" u="sng" strike="noStrike" cap="none" normalizeH="0" baseline="0" dirty="0" smtClean="0">
                <a:ln>
                  <a:noFill/>
                </a:ln>
                <a:solidFill>
                  <a:srgbClr val="FFFF00"/>
                </a:solidFill>
                <a:effectLst/>
                <a:latin typeface="Calibri" pitchFamily="34" charset="0"/>
                <a:ea typeface="Calibri" pitchFamily="34" charset="0"/>
                <a:cs typeface="Arial" pitchFamily="34" charset="0"/>
              </a:rPr>
              <a:t>/ اساليب الوقاية من حوادث </a:t>
            </a:r>
            <a:r>
              <a:rPr kumimoji="0" lang="ar-IQ" sz="2400" b="0" i="0" u="sng" strike="noStrike" cap="none" normalizeH="0" baseline="0" dirty="0" err="1" smtClean="0">
                <a:ln>
                  <a:noFill/>
                </a:ln>
                <a:solidFill>
                  <a:srgbClr val="FFFF00"/>
                </a:solidFill>
                <a:effectLst/>
                <a:latin typeface="Calibri" pitchFamily="34" charset="0"/>
                <a:ea typeface="Calibri" pitchFamily="34" charset="0"/>
                <a:cs typeface="Arial" pitchFamily="34" charset="0"/>
              </a:rPr>
              <a:t>العمل :-</a:t>
            </a:r>
            <a:endParaRPr kumimoji="0" lang="en-US" sz="105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ان الوحدة التنظيمية </a:t>
            </a:r>
            <a:r>
              <a:rPr kumimoji="0" lang="ar-IQ" sz="24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المسؤولة</a:t>
            </a: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عن ادارة الموارد البشرية في المنظمة معنية بتوفير المعدات والوسائل الخاصة بالسلامة المهنية لوقاية العاملين من الاصابات كذلك توفير مستلزمات اطفاء الحرائق وصيانة المعدات وعلى هذه الوحدة التنظيمية ان تعقد برامج تعليم وتدريب متخصص لهذا الغرض وتتمثل معدات ووسائل الوقاية الشخصية في الاتي </a:t>
            </a:r>
            <a:endParaRPr kumimoji="0" lang="en-US" sz="105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1- النظارات </a:t>
            </a:r>
            <a:r>
              <a:rPr kumimoji="0" lang="ar-IQ" sz="24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الطبية </a:t>
            </a: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(لوقاية العيون من الشرر والشظايا </a:t>
            </a:r>
            <a:r>
              <a:rPr kumimoji="0" lang="ar-IQ" sz="24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والاشعة</a:t>
            </a: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a:t>
            </a:r>
            <a:r>
              <a:rPr kumimoji="0" lang="ar-IQ" sz="24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والصدمات </a:t>
            </a: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وهي مصنوعة من الزجاج او البلاستيك لوقاية العين والوجه من تطاير بعض الاجزاء الصغيرة اثناء الخراطة او اللحام وغيرها </a:t>
            </a:r>
            <a:endParaRPr kumimoji="0" lang="en-US" sz="105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2 اغطية </a:t>
            </a:r>
            <a:r>
              <a:rPr kumimoji="0" lang="ar-IQ" sz="24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الراس </a:t>
            </a: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(لحماية الراس من الاشياء الساقطة او الصدمات وضربات الشمس </a:t>
            </a:r>
            <a:r>
              <a:rPr kumimoji="0" lang="ar-IQ" sz="24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والامطار</a:t>
            </a: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a:t>
            </a:r>
            <a:r>
              <a:rPr kumimoji="0" lang="ar-IQ" sz="24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والاتربة</a:t>
            </a: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ويشترط ان تكون سهلة الاستخدام والتنظيف والصيانة وتبطن من الداخل بمواد تمتص السوائل كالعرق </a:t>
            </a:r>
            <a:endParaRPr kumimoji="0" lang="en-US" sz="105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3- سدادات الاذنين </a:t>
            </a:r>
            <a:r>
              <a:rPr kumimoji="0" lang="ar-IQ" sz="24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للوقاية </a:t>
            </a: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(من الضوضاء </a:t>
            </a:r>
            <a:r>
              <a:rPr kumimoji="0" lang="ar-IQ" sz="24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والاصوات</a:t>
            </a: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a:t>
            </a:r>
            <a:r>
              <a:rPr kumimoji="0" lang="ar-IQ" sz="24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الشديدة )</a:t>
            </a:r>
            <a:endParaRPr kumimoji="0" lang="en-US" sz="105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4- اقنعة الوجه لحماية الوجه من تطاير الشظايا والحرارة والوهج </a:t>
            </a:r>
            <a:r>
              <a:rPr kumimoji="0" lang="ar-IQ" sz="24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والاشعة</a:t>
            </a: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والمواد الكيماوية والشرر </a:t>
            </a:r>
            <a:endParaRPr kumimoji="0" lang="ar-IQ" sz="2800" b="0" i="0" u="none" strike="noStrike" cap="none" normalizeH="0" baseline="0" dirty="0" smtClean="0">
              <a:ln>
                <a:noFill/>
              </a:ln>
              <a:solidFill>
                <a:srgbClr val="FFFF00"/>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زاوية مطوية 1"/>
          <p:cNvSpPr/>
          <p:nvPr/>
        </p:nvSpPr>
        <p:spPr>
          <a:xfrm>
            <a:off x="0" y="0"/>
            <a:ext cx="9144000" cy="6858000"/>
          </a:xfrm>
          <a:prstGeom prst="foldedCorner">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ar-IQ"/>
          </a:p>
        </p:txBody>
      </p:sp>
      <p:sp>
        <p:nvSpPr>
          <p:cNvPr id="41985" name="Rectangle 1"/>
          <p:cNvSpPr>
            <a:spLocks noChangeArrowheads="1"/>
          </p:cNvSpPr>
          <p:nvPr/>
        </p:nvSpPr>
        <p:spPr bwMode="auto">
          <a:xfrm>
            <a:off x="251520" y="1394779"/>
            <a:ext cx="874846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5- الكمامات للوقاية  من الغازات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والابخرة</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والروائح و الاشعاعات</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6- الكفوف البلاستيكية والجلدية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7- احذية السلامة العازلة وتستخدم لهذا الغرض احذية خاصة بعضها مصممة لوقاية القدمين من الاخطار نتيجة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لصقوط</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اجسام ثقيلة عليها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8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احزمة الامان يستخدم لحماية العامل من خطر السقوط من اماكن مرتفعة خاصة عمال البناء وعمال الصيانة او عمال الطاقة الكهربائية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9-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المراييل</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الصداري</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يستخدمها العاملين في الصناعات الكيماوية وافران المعادن و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الشعاعات</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لوقاية جسم العامل من مخاطر الحريق او ارتفاع درجات الحرارة في الافران  يستخدمها عمال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الاطفاء .</a:t>
            </a:r>
            <a:endParaRPr kumimoji="0" lang="ar-IQ"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اويتين مستديرتين في نفس الجانب 1"/>
          <p:cNvSpPr/>
          <p:nvPr/>
        </p:nvSpPr>
        <p:spPr>
          <a:xfrm>
            <a:off x="0" y="0"/>
            <a:ext cx="9144000" cy="6858000"/>
          </a:xfrm>
          <a:prstGeom prst="round2Same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3009" name="Rectangle 1"/>
          <p:cNvSpPr>
            <a:spLocks noChangeArrowheads="1"/>
          </p:cNvSpPr>
          <p:nvPr/>
        </p:nvSpPr>
        <p:spPr bwMode="auto">
          <a:xfrm>
            <a:off x="251520" y="1786754"/>
            <a:ext cx="8748464"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32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برامج الرعاية </a:t>
            </a:r>
            <a:r>
              <a:rPr kumimoji="0" lang="ar-IQ" sz="32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الصحية :-</a:t>
            </a:r>
            <a:endParaRPr kumimoji="0" lang="en-US"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32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ان العناية بصحة وسلامة العاملين اصبحت تفرضها في العصر الحديث نصوص وقواعد تشريعية  ومرض الموظف او عجزه عبء ثقيل على المنظمة اكثر من مما هو عبء على الموظف ذاته لذا يسعى </a:t>
            </a:r>
            <a:r>
              <a:rPr kumimoji="0" lang="ar-IQ" sz="32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المسؤولون</a:t>
            </a:r>
            <a:r>
              <a:rPr kumimoji="0" lang="ar-IQ" sz="32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بالمنظمة عادة الى بذل </a:t>
            </a:r>
            <a:r>
              <a:rPr kumimoji="0" lang="ar-IQ" sz="32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مجهودات</a:t>
            </a:r>
            <a:r>
              <a:rPr kumimoji="0" lang="ar-IQ" sz="32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خاص للمحافظة على كفاءة العمل و الحفاظ على صحة العاملين وقد تسوء حالة الموظف الصحية بالمرض او الاجهاد او التوتر او نتيجة لتعرض لحوادث او اصابات </a:t>
            </a:r>
            <a:r>
              <a:rPr kumimoji="0" lang="ar-IQ" sz="32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العمل .</a:t>
            </a:r>
            <a:r>
              <a:rPr kumimoji="0" lang="ar-IQ" sz="32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a:t>
            </a:r>
            <a:endParaRPr kumimoji="0" lang="ar-IQ" sz="36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0" y="0"/>
            <a:ext cx="9144000" cy="6858000"/>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endParaRPr lang="ar-IQ"/>
          </a:p>
        </p:txBody>
      </p:sp>
      <p:sp>
        <p:nvSpPr>
          <p:cNvPr id="27649" name="Rectangle 1"/>
          <p:cNvSpPr>
            <a:spLocks noChangeArrowheads="1"/>
          </p:cNvSpPr>
          <p:nvPr/>
        </p:nvSpPr>
        <p:spPr bwMode="auto">
          <a:xfrm>
            <a:off x="539552" y="0"/>
            <a:ext cx="7956376"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800" b="0" i="0" u="sng" strike="noStrike" cap="none" normalizeH="0" baseline="0" dirty="0" err="1" smtClean="0">
                <a:ln>
                  <a:noFill/>
                </a:ln>
                <a:effectLst/>
                <a:latin typeface="Times New Roman" pitchFamily="18" charset="0"/>
                <a:ea typeface="Calibri" pitchFamily="34" charset="0"/>
                <a:cs typeface="Times New Roman" pitchFamily="18" charset="0"/>
              </a:rPr>
              <a:t>ثانيا </a:t>
            </a:r>
            <a:r>
              <a:rPr kumimoji="0" lang="ar-IQ" sz="2800" b="0" i="0" u="sng" strike="noStrike" cap="none" normalizeH="0" baseline="0" dirty="0" smtClean="0">
                <a:ln>
                  <a:noFill/>
                </a:ln>
                <a:effectLst/>
                <a:latin typeface="Times New Roman" pitchFamily="18" charset="0"/>
                <a:ea typeface="Calibri" pitchFamily="34" charset="0"/>
                <a:cs typeface="Times New Roman" pitchFamily="18" charset="0"/>
              </a:rPr>
              <a:t>/ </a:t>
            </a:r>
            <a:r>
              <a:rPr kumimoji="0" lang="ar-IQ" sz="3200" b="0" i="0" u="sng" strike="noStrike" cap="none" normalizeH="0" baseline="0" dirty="0" smtClean="0">
                <a:ln>
                  <a:noFill/>
                </a:ln>
                <a:effectLst/>
                <a:latin typeface="Calibri" pitchFamily="34" charset="0"/>
                <a:ea typeface="Calibri" pitchFamily="34" charset="0"/>
                <a:cs typeface="Arial" pitchFamily="34" charset="0"/>
              </a:rPr>
              <a:t>اهمية صيانة الموارد </a:t>
            </a:r>
            <a:r>
              <a:rPr kumimoji="0" lang="ar-IQ" sz="3200" b="0" i="0" u="sng" strike="noStrike" cap="none" normalizeH="0" baseline="0" dirty="0" err="1" smtClean="0">
                <a:ln>
                  <a:noFill/>
                </a:ln>
                <a:effectLst/>
                <a:latin typeface="Calibri" pitchFamily="34" charset="0"/>
                <a:ea typeface="Calibri" pitchFamily="34" charset="0"/>
                <a:cs typeface="Arial" pitchFamily="34" charset="0"/>
              </a:rPr>
              <a:t>البشرية :-</a:t>
            </a:r>
            <a:endParaRPr kumimoji="0" lang="en-US" sz="110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effectLst/>
                <a:latin typeface="Calibri" pitchFamily="34" charset="0"/>
                <a:ea typeface="Calibri" pitchFamily="34" charset="0"/>
                <a:cs typeface="Arial" pitchFamily="34" charset="0"/>
              </a:rPr>
              <a:t>تنبع اهمية برامج صيانة الموارد البشرية من الاهداف التي تحاول المؤسسة الوصول اليها </a:t>
            </a:r>
            <a:r>
              <a:rPr kumimoji="0" lang="ar-IQ" sz="2800" b="0" i="0" u="none" strike="noStrike" cap="none" normalizeH="0" baseline="0" dirty="0" err="1" smtClean="0">
                <a:ln>
                  <a:noFill/>
                </a:ln>
                <a:effectLst/>
                <a:latin typeface="Calibri" pitchFamily="34" charset="0"/>
                <a:ea typeface="Calibri" pitchFamily="34" charset="0"/>
                <a:cs typeface="Arial" pitchFamily="34" charset="0"/>
              </a:rPr>
              <a:t>سيما</a:t>
            </a:r>
            <a:r>
              <a:rPr kumimoji="0" lang="ar-IQ" sz="2800" b="0" i="0" u="none" strike="noStrike" cap="none" normalizeH="0" baseline="0" dirty="0" smtClean="0">
                <a:ln>
                  <a:noFill/>
                </a:ln>
                <a:effectLst/>
                <a:latin typeface="Calibri" pitchFamily="34" charset="0"/>
                <a:ea typeface="Calibri" pitchFamily="34" charset="0"/>
                <a:cs typeface="Arial" pitchFamily="34" charset="0"/>
              </a:rPr>
              <a:t> في ضل المفهوم الحديث للقوى البشرية واعتبارها اهم موجودات المؤسسة كما وتقضي القوانين والأنظمة والتشريعات الحكومية بتوفير متطلبات السلامة المهنية والرعاية الصحية للعاملين والتي تعتبر اهم مكونات برامج صيانة الموارد البشرية كما وان اغلب المنظمات العاملة تقع تحت ضغوطات واسعة من الاتحادات والنقابات العمالية التي تسعى دائما نحو توفير افضل ظروف العمل للعمال كما وان بعض المؤسسات تسعى لتطبيق برامج صيانة الموارد البشرية للحفاظ على سمعتها امام العاملين لديها وهذا يسهل خلق وتيرة تنافسية للمؤسسة في الاسواق ويجذب المهارات والكفاءات العاملة ويؤدي الى استقرار العمال وبالتالي تقليل معدل دوران العمل وقد لاحظت الكثير من المؤسسات ان تطبيق هذه البرامج ينعكس بصورة واضحة على تحسين الانتاجية وتطويرها ويقلص التكاليف بالوقت والجهد وبالتالي يزيد ربحية المنظمة</a:t>
            </a:r>
            <a:endParaRPr kumimoji="0" lang="ar-IQ" sz="3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اوية واحدة مستديرة 1"/>
          <p:cNvSpPr/>
          <p:nvPr/>
        </p:nvSpPr>
        <p:spPr>
          <a:xfrm>
            <a:off x="0" y="0"/>
            <a:ext cx="9144000" cy="6858000"/>
          </a:xfrm>
          <a:prstGeom prst="round1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8673" name="Rectangle 1"/>
          <p:cNvSpPr>
            <a:spLocks noChangeArrowheads="1"/>
          </p:cNvSpPr>
          <p:nvPr/>
        </p:nvSpPr>
        <p:spPr bwMode="auto">
          <a:xfrm>
            <a:off x="323528" y="365177"/>
            <a:ext cx="8604448"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3600" b="0" i="0" u="sng" strike="noStrike" cap="none" normalizeH="0" baseline="0" dirty="0" err="1" smtClean="0">
                <a:ln>
                  <a:noFill/>
                </a:ln>
                <a:effectLst/>
                <a:latin typeface="Calibri" pitchFamily="34" charset="0"/>
                <a:ea typeface="Calibri" pitchFamily="34" charset="0"/>
                <a:cs typeface="Arial" pitchFamily="34" charset="0"/>
              </a:rPr>
              <a:t>ثالثا /</a:t>
            </a:r>
            <a:r>
              <a:rPr kumimoji="0" lang="ar-IQ" sz="3600" b="0" i="0" u="sng" strike="noStrike" cap="none" normalizeH="0" baseline="0" dirty="0" smtClean="0">
                <a:ln>
                  <a:noFill/>
                </a:ln>
                <a:effectLst/>
                <a:latin typeface="Calibri" pitchFamily="34" charset="0"/>
                <a:ea typeface="Calibri" pitchFamily="34" charset="0"/>
                <a:cs typeface="Arial" pitchFamily="34" charset="0"/>
              </a:rPr>
              <a:t> </a:t>
            </a:r>
            <a:r>
              <a:rPr kumimoji="0" lang="ar-SA" sz="3600" b="0" i="0" u="sng" strike="noStrike" cap="none" normalizeH="0" baseline="0" dirty="0" smtClean="0">
                <a:ln>
                  <a:noFill/>
                </a:ln>
                <a:effectLst/>
                <a:latin typeface="Calibri" pitchFamily="34" charset="0"/>
                <a:ea typeface="Calibri" pitchFamily="34" charset="0"/>
                <a:cs typeface="Arial" pitchFamily="34" charset="0"/>
              </a:rPr>
              <a:t>أهداف صيانة </a:t>
            </a:r>
            <a:r>
              <a:rPr kumimoji="0" lang="ar-SA" sz="3600" b="0" i="0" u="sng" strike="noStrike" cap="none" normalizeH="0" baseline="0" dirty="0" err="1" smtClean="0">
                <a:ln>
                  <a:noFill/>
                </a:ln>
                <a:effectLst/>
                <a:latin typeface="Calibri" pitchFamily="34" charset="0"/>
                <a:ea typeface="Calibri" pitchFamily="34" charset="0"/>
                <a:cs typeface="Arial" pitchFamily="34" charset="0"/>
              </a:rPr>
              <a:t>الموظفية</a:t>
            </a:r>
            <a:r>
              <a:rPr kumimoji="0" lang="ar-SA" sz="3600" b="0" i="0" u="sng" strike="noStrike" cap="none" normalizeH="0" baseline="0" dirty="0" smtClean="0">
                <a:ln>
                  <a:noFill/>
                </a:ln>
                <a:effectLst/>
                <a:latin typeface="Calibri" pitchFamily="34" charset="0"/>
                <a:ea typeface="Calibri" pitchFamily="34" charset="0"/>
                <a:cs typeface="Arial" pitchFamily="34" charset="0"/>
              </a:rPr>
              <a:t> </a:t>
            </a:r>
            <a:r>
              <a:rPr kumimoji="0" lang="ar-SA" sz="3600" b="0" i="0" u="sng" strike="noStrike" cap="none" normalizeH="0" baseline="0" dirty="0" err="1" smtClean="0">
                <a:ln>
                  <a:noFill/>
                </a:ln>
                <a:effectLst/>
                <a:latin typeface="Calibri" pitchFamily="34" charset="0"/>
                <a:ea typeface="Calibri" pitchFamily="34" charset="0"/>
                <a:cs typeface="Arial" pitchFamily="34" charset="0"/>
              </a:rPr>
              <a:t>:-</a:t>
            </a:r>
            <a:endParaRPr kumimoji="0" lang="en-US" sz="110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effectLst/>
                <a:latin typeface="Calibri" pitchFamily="34" charset="0"/>
                <a:ea typeface="Calibri" pitchFamily="34" charset="0"/>
                <a:cs typeface="Arial" pitchFamily="34" charset="0"/>
              </a:rPr>
              <a:t> إن صيانة العاملين تسعى إلى تحقيق مجموعة من الأهداف على المستوى الاجتماعي </a:t>
            </a:r>
            <a:r>
              <a:rPr kumimoji="0" lang="ar-SA" sz="2800" b="0" i="0" u="none" strike="noStrike" cap="none" normalizeH="0" baseline="0" dirty="0" err="1" smtClean="0">
                <a:ln>
                  <a:noFill/>
                </a:ln>
                <a:effectLst/>
                <a:latin typeface="Calibri" pitchFamily="34" charset="0"/>
                <a:ea typeface="Calibri" pitchFamily="34" charset="0"/>
                <a:cs typeface="Arial" pitchFamily="34" charset="0"/>
              </a:rPr>
              <a:t>والمنظمي</a:t>
            </a:r>
            <a:r>
              <a:rPr kumimoji="0" lang="ar-SA" sz="2800" b="0" i="0" u="none" strike="noStrike" cap="none" normalizeH="0" baseline="0" dirty="0" smtClean="0">
                <a:ln>
                  <a:noFill/>
                </a:ln>
                <a:effectLst/>
                <a:latin typeface="Calibri" pitchFamily="34" charset="0"/>
                <a:ea typeface="Calibri" pitchFamily="34" charset="0"/>
                <a:cs typeface="Arial" pitchFamily="34" charset="0"/>
              </a:rPr>
              <a:t> والعاملين أنفسهم</a:t>
            </a:r>
            <a:r>
              <a:rPr kumimoji="0" lang="en-US" sz="2800" b="0" i="0" u="none" strike="noStrike" cap="none" normalizeH="0" baseline="0" dirty="0" smtClean="0">
                <a:ln>
                  <a:noFill/>
                </a:ln>
                <a:effectLst/>
                <a:latin typeface="Calibri" pitchFamily="34" charset="0"/>
                <a:ea typeface="Calibri" pitchFamily="34" charset="0"/>
                <a:cs typeface="Arial" pitchFamily="34" charset="0"/>
              </a:rPr>
              <a:t> .</a:t>
            </a:r>
            <a:endParaRPr kumimoji="0" lang="en-US" sz="110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effectLst/>
                <a:latin typeface="Calibri" pitchFamily="34" charset="0"/>
                <a:ea typeface="Calibri" pitchFamily="34" charset="0"/>
                <a:cs typeface="Arial" pitchFamily="34" charset="0"/>
              </a:rPr>
              <a:t>1.على المستوى </a:t>
            </a:r>
            <a:r>
              <a:rPr kumimoji="0" lang="ar-SA" sz="2800" b="0" i="0" u="none" strike="noStrike" cap="none" normalizeH="0" baseline="0" dirty="0" err="1" smtClean="0">
                <a:ln>
                  <a:noFill/>
                </a:ln>
                <a:effectLst/>
                <a:latin typeface="Calibri" pitchFamily="34" charset="0"/>
                <a:ea typeface="Calibri" pitchFamily="34" charset="0"/>
                <a:cs typeface="Arial" pitchFamily="34" charset="0"/>
              </a:rPr>
              <a:t>الاجتماعي </a:t>
            </a:r>
            <a:r>
              <a:rPr kumimoji="0" lang="ar-SA" sz="2800" b="0" i="0" u="none" strike="noStrike" cap="none" normalizeH="0" baseline="0" dirty="0" smtClean="0">
                <a:ln>
                  <a:noFill/>
                </a:ln>
                <a:effectLst/>
                <a:latin typeface="Calibri" pitchFamily="34" charset="0"/>
                <a:ea typeface="Calibri" pitchFamily="34" charset="0"/>
                <a:cs typeface="Arial" pitchFamily="34" charset="0"/>
              </a:rPr>
              <a:t>: تتمثل بتوفير الضمان المالي للموظفين عند تعرضهم للمرض أو </a:t>
            </a:r>
            <a:r>
              <a:rPr kumimoji="0" lang="ar-SA" sz="2800" b="0" i="0" u="none" strike="noStrike" cap="none" normalizeH="0" baseline="0" dirty="0" err="1" smtClean="0">
                <a:ln>
                  <a:noFill/>
                </a:ln>
                <a:effectLst/>
                <a:latin typeface="Calibri" pitchFamily="34" charset="0"/>
                <a:ea typeface="Calibri" pitchFamily="34" charset="0"/>
                <a:cs typeface="Arial" pitchFamily="34" charset="0"/>
              </a:rPr>
              <a:t>العوق</a:t>
            </a:r>
            <a:r>
              <a:rPr kumimoji="0" lang="ar-SA" sz="2800" b="0" i="0" u="none" strike="noStrike" cap="none" normalizeH="0" baseline="0" dirty="0" smtClean="0">
                <a:ln>
                  <a:noFill/>
                </a:ln>
                <a:effectLst/>
                <a:latin typeface="Calibri" pitchFamily="34" charset="0"/>
                <a:ea typeface="Calibri" pitchFamily="34" charset="0"/>
                <a:cs typeface="Arial" pitchFamily="34" charset="0"/>
              </a:rPr>
              <a:t> المؤقت أو الدائم توفير الراتب التقاعدي</a:t>
            </a:r>
            <a:r>
              <a:rPr kumimoji="0" lang="en-US" sz="2800" b="0" i="0" u="none" strike="noStrike" cap="none" normalizeH="0" baseline="0" dirty="0" smtClean="0">
                <a:ln>
                  <a:noFill/>
                </a:ln>
                <a:effectLst/>
                <a:latin typeface="Calibri" pitchFamily="34" charset="0"/>
                <a:ea typeface="Calibri" pitchFamily="34" charset="0"/>
                <a:cs typeface="Arial" pitchFamily="34" charset="0"/>
              </a:rPr>
              <a:t> .</a:t>
            </a:r>
            <a:endParaRPr kumimoji="0" lang="en-US" sz="110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effectLst/>
                <a:latin typeface="Calibri" pitchFamily="34" charset="0"/>
                <a:ea typeface="Calibri" pitchFamily="34" charset="0"/>
                <a:cs typeface="Arial" pitchFamily="34" charset="0"/>
              </a:rPr>
              <a:t>2.على المستوى </a:t>
            </a:r>
            <a:r>
              <a:rPr kumimoji="0" lang="ar-SA" sz="2800" b="0" i="0" u="none" strike="noStrike" cap="none" normalizeH="0" baseline="0" dirty="0" err="1" smtClean="0">
                <a:ln>
                  <a:noFill/>
                </a:ln>
                <a:effectLst/>
                <a:latin typeface="Calibri" pitchFamily="34" charset="0"/>
                <a:ea typeface="Calibri" pitchFamily="34" charset="0"/>
                <a:cs typeface="Arial" pitchFamily="34" charset="0"/>
              </a:rPr>
              <a:t>المنظمي </a:t>
            </a:r>
            <a:r>
              <a:rPr kumimoji="0" lang="ar-SA" sz="2800" b="0" i="0" u="none" strike="noStrike" cap="none" normalizeH="0" baseline="0" dirty="0" smtClean="0">
                <a:ln>
                  <a:noFill/>
                </a:ln>
                <a:effectLst/>
                <a:latin typeface="Calibri" pitchFamily="34" charset="0"/>
                <a:ea typeface="Calibri" pitchFamily="34" charset="0"/>
                <a:cs typeface="Arial" pitchFamily="34" charset="0"/>
              </a:rPr>
              <a:t>: فغن المنظمات العاملة والخاصة على السواء تسعى اليوم لتحقيق جملة من الأهداف عند تقديمها للخدمات الصحية والعوائد الإضافية </a:t>
            </a:r>
            <a:r>
              <a:rPr kumimoji="0" lang="ar-SA" sz="2800" b="0" i="0" u="none" strike="noStrike" cap="none" normalizeH="0" baseline="0" dirty="0" err="1" smtClean="0">
                <a:ln>
                  <a:noFill/>
                </a:ln>
                <a:effectLst/>
                <a:latin typeface="Calibri" pitchFamily="34" charset="0"/>
                <a:ea typeface="Calibri" pitchFamily="34" charset="0"/>
                <a:cs typeface="Arial" pitchFamily="34" charset="0"/>
              </a:rPr>
              <a:t>منها </a:t>
            </a:r>
            <a:r>
              <a:rPr kumimoji="0" lang="ar-SA" sz="2800" b="0" i="0" u="none" strike="noStrike" cap="none" normalizeH="0" baseline="0" dirty="0" smtClean="0">
                <a:ln>
                  <a:noFill/>
                </a:ln>
                <a:effectLst/>
                <a:latin typeface="Calibri" pitchFamily="34" charset="0"/>
                <a:ea typeface="Calibri" pitchFamily="34" charset="0"/>
                <a:cs typeface="Arial" pitchFamily="34" charset="0"/>
              </a:rPr>
              <a:t>: تقليل معدلات أو نسب دوران العمل واستقطاب الأيدي العاملة </a:t>
            </a:r>
            <a:r>
              <a:rPr kumimoji="0" lang="ar-SA" sz="2800" b="0" i="0" u="none" strike="noStrike" cap="none" normalizeH="0" baseline="0" dirty="0" err="1" smtClean="0">
                <a:ln>
                  <a:noFill/>
                </a:ln>
                <a:effectLst/>
                <a:latin typeface="Calibri" pitchFamily="34" charset="0"/>
                <a:ea typeface="Calibri" pitchFamily="34" charset="0"/>
                <a:cs typeface="Arial" pitchFamily="34" charset="0"/>
              </a:rPr>
              <a:t>الكفؤ</a:t>
            </a:r>
            <a:r>
              <a:rPr kumimoji="0" lang="ar-SA" sz="2800" b="0" i="0" u="none" strike="noStrike" cap="none" normalizeH="0" baseline="0" dirty="0" smtClean="0">
                <a:ln>
                  <a:noFill/>
                </a:ln>
                <a:effectLst/>
                <a:latin typeface="Calibri" pitchFamily="34" charset="0"/>
                <a:ea typeface="Calibri" pitchFamily="34" charset="0"/>
                <a:cs typeface="Arial" pitchFamily="34" charset="0"/>
              </a:rPr>
              <a:t> وتخفيض تكاليف الأعمال الإضافية والحد من عدم الاستقرار والإجهاد وزيادة الرضا الوظيفي والولاء المنظمي</a:t>
            </a:r>
            <a:r>
              <a:rPr kumimoji="0" lang="en-US" sz="2800" b="0" i="0" u="none" strike="noStrike" cap="none" normalizeH="0" baseline="0" dirty="0" smtClean="0">
                <a:ln>
                  <a:noFill/>
                </a:ln>
                <a:effectLst/>
                <a:latin typeface="Calibri" pitchFamily="34" charset="0"/>
                <a:ea typeface="Calibri" pitchFamily="34" charset="0"/>
                <a:cs typeface="Arial" pitchFamily="34" charset="0"/>
              </a:rPr>
              <a:t> .</a:t>
            </a:r>
            <a:endParaRPr kumimoji="0" lang="en-US" sz="110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effectLst/>
                <a:latin typeface="Calibri" pitchFamily="34" charset="0"/>
                <a:ea typeface="Calibri" pitchFamily="34" charset="0"/>
                <a:cs typeface="Arial" pitchFamily="34" charset="0"/>
              </a:rPr>
              <a:t>3.أما على صعيد </a:t>
            </a:r>
            <a:r>
              <a:rPr kumimoji="0" lang="ar-SA" sz="2800" b="0" i="0" u="none" strike="noStrike" cap="none" normalizeH="0" baseline="0" dirty="0" err="1" smtClean="0">
                <a:ln>
                  <a:noFill/>
                </a:ln>
                <a:effectLst/>
                <a:latin typeface="Calibri" pitchFamily="34" charset="0"/>
                <a:ea typeface="Calibri" pitchFamily="34" charset="0"/>
                <a:cs typeface="Arial" pitchFamily="34" charset="0"/>
              </a:rPr>
              <a:t>العاملين </a:t>
            </a:r>
            <a:r>
              <a:rPr kumimoji="0" lang="ar-SA" sz="2800" b="0" i="0" u="none" strike="noStrike" cap="none" normalizeH="0" baseline="0" dirty="0" smtClean="0">
                <a:ln>
                  <a:noFill/>
                </a:ln>
                <a:effectLst/>
                <a:latin typeface="Calibri" pitchFamily="34" charset="0"/>
                <a:ea typeface="Calibri" pitchFamily="34" charset="0"/>
                <a:cs typeface="Arial" pitchFamily="34" charset="0"/>
              </a:rPr>
              <a:t>: فإنهم دون شك يفضلون العمل في المنظمات التي توفر أنواعا أكثر من الخدمات فخدمات التامين على سبيل المثال يمكن للعاملين الحصول عليها عن طريق المنظمة وبشكل جماعي وبكلفة اقل مما تم الحصول عليها بشكل مباشر من شركات التامين المتخصصة</a:t>
            </a:r>
            <a:endParaRPr kumimoji="0" lang="ar-SA" sz="3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اويتين مستديرتين في نفس الجانب 1"/>
          <p:cNvSpPr/>
          <p:nvPr/>
        </p:nvSpPr>
        <p:spPr>
          <a:xfrm>
            <a:off x="0" y="0"/>
            <a:ext cx="9144000" cy="6858000"/>
          </a:xfrm>
          <a:prstGeom prst="round2SameRect">
            <a:avLst/>
          </a:prstGeom>
          <a:solidFill>
            <a:schemeClr val="accent2">
              <a:lumMod val="60000"/>
              <a:lumOff val="40000"/>
            </a:schemeClr>
          </a:solidFill>
        </p:spPr>
        <p:style>
          <a:lnRef idx="1">
            <a:schemeClr val="accent1"/>
          </a:lnRef>
          <a:fillRef idx="2">
            <a:schemeClr val="accent1"/>
          </a:fillRef>
          <a:effectRef idx="1">
            <a:schemeClr val="accent1"/>
          </a:effectRef>
          <a:fontRef idx="minor">
            <a:schemeClr val="dk1"/>
          </a:fontRef>
        </p:style>
        <p:txBody>
          <a:bodyPr rtlCol="1" anchor="ctr"/>
          <a:lstStyle/>
          <a:p>
            <a:pPr algn="ctr"/>
            <a:endParaRPr lang="ar-IQ"/>
          </a:p>
        </p:txBody>
      </p:sp>
      <p:sp>
        <p:nvSpPr>
          <p:cNvPr id="29697" name="Rectangle 1"/>
          <p:cNvSpPr>
            <a:spLocks noChangeArrowheads="1"/>
          </p:cNvSpPr>
          <p:nvPr/>
        </p:nvSpPr>
        <p:spPr bwMode="auto">
          <a:xfrm>
            <a:off x="323528" y="460416"/>
            <a:ext cx="831641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3200" b="0" i="0" u="sng" strike="noStrike" cap="none" normalizeH="0" baseline="0" dirty="0" err="1" smtClean="0">
                <a:ln>
                  <a:noFill/>
                </a:ln>
                <a:solidFill>
                  <a:srgbClr val="000000"/>
                </a:solidFill>
                <a:effectLst/>
                <a:latin typeface="Calibri" pitchFamily="34" charset="0"/>
                <a:ea typeface="Calibri" pitchFamily="34" charset="0"/>
                <a:cs typeface="Arial" pitchFamily="34" charset="0"/>
              </a:rPr>
              <a:t>رابعا </a:t>
            </a:r>
            <a:r>
              <a:rPr kumimoji="0" lang="ar-SA" sz="3200" b="0" i="0" u="sng" strike="noStrike" cap="none" normalizeH="0" baseline="0" dirty="0" smtClean="0">
                <a:ln>
                  <a:noFill/>
                </a:ln>
                <a:solidFill>
                  <a:srgbClr val="000000"/>
                </a:solidFill>
                <a:effectLst/>
                <a:latin typeface="Calibri" pitchFamily="34" charset="0"/>
                <a:ea typeface="Calibri" pitchFamily="34" charset="0"/>
                <a:cs typeface="Arial" pitchFamily="34" charset="0"/>
              </a:rPr>
              <a:t>/  أنواع سياسات وبرامج </a:t>
            </a:r>
            <a:r>
              <a:rPr kumimoji="0" lang="ar-SA" sz="3200" b="0" i="0" u="sng" strike="noStrike" cap="none" normalizeH="0" baseline="0" dirty="0" err="1" smtClean="0">
                <a:ln>
                  <a:noFill/>
                </a:ln>
                <a:solidFill>
                  <a:srgbClr val="000000"/>
                </a:solidFill>
                <a:effectLst/>
                <a:latin typeface="Calibri" pitchFamily="34" charset="0"/>
                <a:ea typeface="Calibri" pitchFamily="34" charset="0"/>
                <a:cs typeface="Arial" pitchFamily="34" charset="0"/>
              </a:rPr>
              <a:t>الصيانة </a:t>
            </a:r>
            <a:r>
              <a:rPr kumimoji="0" lang="ar-SA" sz="3200" b="0" i="0" u="sng" strike="noStrike" cap="none" normalizeH="0" baseline="0" dirty="0" smtClean="0">
                <a:ln>
                  <a:noFill/>
                </a:ln>
                <a:solidFill>
                  <a:srgbClr val="000000"/>
                </a:solidFill>
                <a:effectLst/>
                <a:latin typeface="Calibri" pitchFamily="34" charset="0"/>
                <a:ea typeface="Calibri" pitchFamily="34" charset="0"/>
                <a:cs typeface="Arial" pitchFamily="34" charset="0"/>
              </a:rPr>
              <a:t>: تتوزع برامج وسياسات صيانة الموارد </a:t>
            </a:r>
            <a:r>
              <a:rPr kumimoji="0" lang="ar-SA" sz="3200" b="0" i="0" u="sng" strike="noStrike" cap="none" normalizeH="0" baseline="0" dirty="0" err="1" smtClean="0">
                <a:ln>
                  <a:noFill/>
                </a:ln>
                <a:solidFill>
                  <a:srgbClr val="000000"/>
                </a:solidFill>
                <a:effectLst/>
                <a:latin typeface="Calibri" pitchFamily="34" charset="0"/>
                <a:ea typeface="Calibri" pitchFamily="34" charset="0"/>
                <a:cs typeface="Arial" pitchFamily="34" charset="0"/>
              </a:rPr>
              <a:t>البشرية       </a:t>
            </a:r>
            <a:r>
              <a:rPr kumimoji="0" lang="ar-SA" sz="3200" b="0" i="0" u="sng" strike="noStrike" cap="none" normalizeH="0" baseline="0" dirty="0" smtClean="0">
                <a:ln>
                  <a:noFill/>
                </a:ln>
                <a:solidFill>
                  <a:srgbClr val="000000"/>
                </a:solidFill>
                <a:effectLst/>
                <a:latin typeface="Calibri" pitchFamily="34" charset="0"/>
                <a:ea typeface="Calibri" pitchFamily="34" charset="0"/>
                <a:cs typeface="Arial" pitchFamily="34" charset="0"/>
              </a:rPr>
              <a:t>( الموظفين و </a:t>
            </a:r>
            <a:r>
              <a:rPr kumimoji="0" lang="ar-SA" sz="3200" b="0" i="0" u="sng" strike="noStrike" cap="none" normalizeH="0" baseline="0" dirty="0" err="1" smtClean="0">
                <a:ln>
                  <a:noFill/>
                </a:ln>
                <a:solidFill>
                  <a:srgbClr val="000000"/>
                </a:solidFill>
                <a:effectLst/>
                <a:latin typeface="Calibri" pitchFamily="34" charset="0"/>
                <a:ea typeface="Calibri" pitchFamily="34" charset="0"/>
                <a:cs typeface="Arial" pitchFamily="34" charset="0"/>
              </a:rPr>
              <a:t>العاملين </a:t>
            </a:r>
            <a:r>
              <a:rPr kumimoji="0" lang="ar-SA" sz="3200" b="0" i="0" u="sng" strike="noStrike" cap="none" normalizeH="0" baseline="0" dirty="0" smtClean="0">
                <a:ln>
                  <a:noFill/>
                </a:ln>
                <a:solidFill>
                  <a:srgbClr val="000000"/>
                </a:solidFill>
                <a:effectLst/>
                <a:latin typeface="Calibri" pitchFamily="34" charset="0"/>
                <a:ea typeface="Calibri" pitchFamily="34" charset="0"/>
                <a:cs typeface="Arial" pitchFamily="34" charset="0"/>
              </a:rPr>
              <a:t>) على ثلاثة أقسام أو أنواع النسبة هي</a:t>
            </a:r>
            <a:r>
              <a:rPr kumimoji="0" lang="en-US" sz="3200" b="0" i="0" u="sng" strike="noStrike" cap="none" normalizeH="0" baseline="0" dirty="0" smtClean="0">
                <a:ln>
                  <a:noFill/>
                </a:ln>
                <a:solidFill>
                  <a:srgbClr val="000000"/>
                </a:solidFill>
                <a:effectLst/>
                <a:latin typeface="Calibri" pitchFamily="34" charset="0"/>
                <a:ea typeface="Calibri" pitchFamily="34" charset="0"/>
                <a:cs typeface="Arial" pitchFamily="34" charset="0"/>
              </a:rPr>
              <a:t>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أ </a:t>
            </a:r>
            <a:r>
              <a:rPr kumimoji="0" lang="ar-SA" sz="32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العوائد المالية الإضافية</a:t>
            </a:r>
            <a:r>
              <a:rPr kumimoji="0" lang="en-US" sz="32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ب </a:t>
            </a:r>
            <a:r>
              <a:rPr kumimoji="0" lang="ar-SA" sz="32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الرعاية الصحية</a:t>
            </a:r>
            <a:r>
              <a:rPr kumimoji="0" lang="en-US" sz="32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ج </a:t>
            </a:r>
            <a:r>
              <a:rPr kumimoji="0" lang="ar-SA" sz="32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الأمن والسلامة المهنية أو الصناعية</a:t>
            </a:r>
            <a:r>
              <a:rPr kumimoji="0" lang="en-US" sz="32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a:t>
            </a:r>
            <a:endParaRPr kumimoji="0" lang="ar-SA" sz="3200" b="0" i="0" u="none" strike="noStrike" cap="none" normalizeH="0" baseline="0" dirty="0" smtClean="0">
              <a:ln>
                <a:noFill/>
              </a:ln>
              <a:solidFill>
                <a:srgbClr val="000000"/>
              </a:solidFill>
              <a:effectLst/>
              <a:latin typeface="Calibri" pitchFamily="34" charset="0"/>
              <a:ea typeface="Calibri"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أ </a:t>
            </a:r>
            <a:r>
              <a:rPr kumimoji="0" lang="ar-SA" sz="32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العوائد المالية </a:t>
            </a:r>
            <a:r>
              <a:rPr kumimoji="0" lang="ar-SA" sz="32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الإضافية </a:t>
            </a:r>
            <a:r>
              <a:rPr kumimoji="0" lang="ar-SA" sz="32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وهي مبالغ مالية إضافية تقدم للعاملين علاوة على الراتب أو الأجر الأساسي بشكل نقدي أو عيني مباشر أو غير مباشر مثل خدمات </a:t>
            </a:r>
            <a:r>
              <a:rPr kumimoji="0" lang="ar-SA" sz="32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التامين </a:t>
            </a:r>
            <a:r>
              <a:rPr kumimoji="0" lang="ar-SA" sz="32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الضمان </a:t>
            </a:r>
            <a:r>
              <a:rPr kumimoji="0" lang="ar-SA" sz="32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الوظيفي </a:t>
            </a:r>
            <a:r>
              <a:rPr kumimoji="0" lang="ar-SA" sz="32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....الخ</a:t>
            </a:r>
            <a:r>
              <a:rPr kumimoji="0" lang="ar-SA" sz="3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ستند 1"/>
          <p:cNvSpPr/>
          <p:nvPr/>
        </p:nvSpPr>
        <p:spPr>
          <a:xfrm>
            <a:off x="0" y="0"/>
            <a:ext cx="9144000" cy="7029400"/>
          </a:xfrm>
          <a:prstGeom prst="flowChartDocumen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ar-IQ"/>
          </a:p>
        </p:txBody>
      </p:sp>
      <p:sp>
        <p:nvSpPr>
          <p:cNvPr id="30721" name="Rectangle 1"/>
          <p:cNvSpPr>
            <a:spLocks noChangeArrowheads="1"/>
          </p:cNvSpPr>
          <p:nvPr/>
        </p:nvSpPr>
        <p:spPr bwMode="auto">
          <a:xfrm>
            <a:off x="683568" y="756575"/>
            <a:ext cx="795637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ب </a:t>
            </a:r>
            <a:r>
              <a:rPr kumimoji="0" lang="ar-SA"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برامج الرعاية </a:t>
            </a:r>
            <a:r>
              <a:rPr kumimoji="0" lang="ar-SA" sz="20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الصحية </a:t>
            </a:r>
            <a:r>
              <a:rPr kumimoji="0" lang="ar-SA"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تعد المنظمات في الوقت الحاضر </a:t>
            </a:r>
            <a:r>
              <a:rPr kumimoji="0" lang="ar-SA" sz="20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مسؤولة</a:t>
            </a:r>
            <a:r>
              <a:rPr kumimoji="0" lang="ar-SA"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بشكل مباشر عن الاهتمام بصحة العاملين البدنية والعقلية وذلك لما لها من أهمية اقتصادية واجتماعية ليس للمنظمة وحسب وإنما العاملين فيها أيضا وان العناية بصحة العاملين غالبا ما تفرض اليوم بتشريع خاص من قبل الجهات </a:t>
            </a:r>
            <a:r>
              <a:rPr kumimoji="0" lang="ar-SA" sz="20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المسؤولة</a:t>
            </a:r>
            <a:r>
              <a:rPr kumimoji="0" lang="ar-SA"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في اغلب المجتمعات لأهميتها ولا تترك لرغبة إدارة هذه المنظمة أو تلك ومن أهم برامج الرعاية الصحية المقدمة للعاملين والموظفين هي </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1.تهيئة ظروف عمل مناسبة</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2.تقديم خدمات صحية داخل المنظمة من خلال المراكز الصحية الموجودة فيها للحالات البسيطة أو المساعدة في معالجة العاملين عند تعرضهم لحالات صعبة في المستشفيات والعيادات الخاصة خارج المنظمة</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3.توجيه العاملين للمحافظة على صحتهم بشتى الأساليب وتجنب التعرض للعدوى والأمراض المتنوعة</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a:t>
            </a:r>
            <a:r>
              <a:rPr kumimoji="0" lang="ar-SA"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4.مراعاة حالة النظافة العامة في </a:t>
            </a:r>
            <a:r>
              <a:rPr kumimoji="0" lang="ar-SA" sz="2000" b="0" i="0" u="none" strike="noStrike" cap="none" normalizeH="0" baseline="0" dirty="0" err="1" smtClean="0">
                <a:ln>
                  <a:noFill/>
                </a:ln>
                <a:solidFill>
                  <a:srgbClr val="000000"/>
                </a:solidFill>
                <a:effectLst/>
                <a:latin typeface="Calibri" pitchFamily="34" charset="0"/>
                <a:ea typeface="Calibri" pitchFamily="34" charset="0"/>
                <a:cs typeface="Arial" pitchFamily="34" charset="0"/>
              </a:rPr>
              <a:t>المنظمة </a:t>
            </a:r>
            <a:r>
              <a:rPr kumimoji="0" lang="ar-SA" sz="2000" b="0" i="0" u="none" strike="noStrike" cap="none" normalizeH="0" baseline="0" dirty="0" smtClean="0">
                <a:ln>
                  <a:noFill/>
                </a:ln>
                <a:solidFill>
                  <a:srgbClr val="000000"/>
                </a:solidFill>
                <a:effectLst/>
                <a:latin typeface="Calibri" pitchFamily="34" charset="0"/>
                <a:ea typeface="Calibri" pitchFamily="34" charset="0"/>
                <a:cs typeface="Arial" pitchFamily="34" charset="0"/>
              </a:rPr>
              <a:t>, وتوفير ظروف عمل مناسبة من حيث الإضاءة والتهوية ومراعاة القواعد الصحية عند إعداد وتقديم الوجبات الغذائية للعاملين واهتمام بالعاملين المكلفين بتنفيذ المهام الخطرة من خلال توفير مستلزمات الوقاية من المخاطر</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اويتين مستديرتين في نفس الجانب 1"/>
          <p:cNvSpPr/>
          <p:nvPr/>
        </p:nvSpPr>
        <p:spPr>
          <a:xfrm>
            <a:off x="0" y="0"/>
            <a:ext cx="9144000" cy="6858000"/>
          </a:xfrm>
          <a:prstGeom prst="round2SameRect">
            <a:avLst/>
          </a:prstGeom>
        </p:spPr>
        <p:style>
          <a:lnRef idx="3">
            <a:schemeClr val="lt1"/>
          </a:lnRef>
          <a:fillRef idx="1">
            <a:schemeClr val="accent4"/>
          </a:fillRef>
          <a:effectRef idx="1">
            <a:schemeClr val="accent4"/>
          </a:effectRef>
          <a:fontRef idx="minor">
            <a:schemeClr val="lt1"/>
          </a:fontRef>
        </p:style>
        <p:txBody>
          <a:bodyPr rtlCol="1" anchor="ctr"/>
          <a:lstStyle/>
          <a:p>
            <a:pPr algn="ctr"/>
            <a:endParaRPr lang="ar-IQ"/>
          </a:p>
        </p:txBody>
      </p:sp>
      <p:sp>
        <p:nvSpPr>
          <p:cNvPr id="31745" name="Rectangle 1"/>
          <p:cNvSpPr>
            <a:spLocks noChangeArrowheads="1"/>
          </p:cNvSpPr>
          <p:nvPr/>
        </p:nvSpPr>
        <p:spPr bwMode="auto">
          <a:xfrm>
            <a:off x="251520" y="829747"/>
            <a:ext cx="856895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err="1" smtClean="0">
                <a:ln>
                  <a:noFill/>
                </a:ln>
                <a:effectLst/>
                <a:latin typeface="Calibri" pitchFamily="34" charset="0"/>
                <a:ea typeface="Calibri" pitchFamily="34" charset="0"/>
                <a:cs typeface="Arial" pitchFamily="34" charset="0"/>
              </a:rPr>
              <a:t>ج </a:t>
            </a:r>
            <a:r>
              <a:rPr kumimoji="0" lang="ar-SA" sz="2400" b="0" i="0" u="none" strike="noStrike" cap="none" normalizeH="0" baseline="0" dirty="0" smtClean="0">
                <a:ln>
                  <a:noFill/>
                </a:ln>
                <a:effectLst/>
                <a:latin typeface="Calibri" pitchFamily="34" charset="0"/>
                <a:ea typeface="Calibri" pitchFamily="34" charset="0"/>
                <a:cs typeface="Arial" pitchFamily="34" charset="0"/>
              </a:rPr>
              <a:t>– برامج الأمن </a:t>
            </a:r>
            <a:r>
              <a:rPr kumimoji="0" lang="ar-SA" sz="2400" b="0" i="0" u="none" strike="noStrike" cap="none" normalizeH="0" baseline="0" dirty="0" err="1" smtClean="0">
                <a:ln>
                  <a:noFill/>
                </a:ln>
                <a:effectLst/>
                <a:latin typeface="Calibri" pitchFamily="34" charset="0"/>
                <a:ea typeface="Calibri" pitchFamily="34" charset="0"/>
                <a:cs typeface="Arial" pitchFamily="34" charset="0"/>
              </a:rPr>
              <a:t>والسلامة </a:t>
            </a:r>
            <a:r>
              <a:rPr kumimoji="0" lang="ar-SA" sz="2400" b="0" i="0" u="none" strike="noStrike" cap="none" normalizeH="0" baseline="0" dirty="0" smtClean="0">
                <a:ln>
                  <a:noFill/>
                </a:ln>
                <a:effectLst/>
                <a:latin typeface="Calibri" pitchFamily="34" charset="0"/>
                <a:ea typeface="Calibri" pitchFamily="34" charset="0"/>
                <a:cs typeface="Arial" pitchFamily="34" charset="0"/>
              </a:rPr>
              <a:t>: الهدف من برامج الأمن والسلامة المهنية أو الصناعية منع أو الحد من الحوادث والإصابات التي يتعرض لها العاملون أو الموظفون أثناء تأديتهم للمهام </a:t>
            </a:r>
            <a:r>
              <a:rPr kumimoji="0" lang="ar-SA" sz="2400" b="0" i="0" u="none" strike="noStrike" cap="none" normalizeH="0" baseline="0" dirty="0" err="1" smtClean="0">
                <a:ln>
                  <a:noFill/>
                </a:ln>
                <a:effectLst/>
                <a:latin typeface="Calibri" pitchFamily="34" charset="0"/>
                <a:ea typeface="Calibri" pitchFamily="34" charset="0"/>
                <a:cs typeface="Arial" pitchFamily="34" charset="0"/>
              </a:rPr>
              <a:t>المناطة</a:t>
            </a:r>
            <a:r>
              <a:rPr kumimoji="0" lang="ar-SA" sz="2400" b="0" i="0" u="none" strike="noStrike" cap="none" normalizeH="0" baseline="0" dirty="0" smtClean="0">
                <a:ln>
                  <a:noFill/>
                </a:ln>
                <a:effectLst/>
                <a:latin typeface="Calibri" pitchFamily="34" charset="0"/>
                <a:ea typeface="Calibri" pitchFamily="34" charset="0"/>
                <a:cs typeface="Arial" pitchFamily="34" charset="0"/>
              </a:rPr>
              <a:t> بهم ومنها على سبيل المثال سوء </a:t>
            </a:r>
            <a:r>
              <a:rPr kumimoji="0" lang="ar-SA" sz="2400" b="0" i="0" u="none" strike="noStrike" cap="none" normalizeH="0" baseline="0" dirty="0" err="1" smtClean="0">
                <a:ln>
                  <a:noFill/>
                </a:ln>
                <a:effectLst/>
                <a:latin typeface="Calibri" pitchFamily="34" charset="0"/>
                <a:ea typeface="Calibri" pitchFamily="34" charset="0"/>
                <a:cs typeface="Arial" pitchFamily="34" charset="0"/>
              </a:rPr>
              <a:t>التهوية </a:t>
            </a:r>
            <a:r>
              <a:rPr kumimoji="0" lang="ar-SA" sz="2400" b="0" i="0" u="none" strike="noStrike" cap="none" normalizeH="0" baseline="0" dirty="0" smtClean="0">
                <a:ln>
                  <a:noFill/>
                </a:ln>
                <a:effectLst/>
                <a:latin typeface="Calibri" pitchFamily="34" charset="0"/>
                <a:ea typeface="Calibri" pitchFamily="34" charset="0"/>
                <a:cs typeface="Arial" pitchFamily="34" charset="0"/>
              </a:rPr>
              <a:t>, ساعات العمل </a:t>
            </a:r>
            <a:r>
              <a:rPr kumimoji="0" lang="ar-SA" sz="2400" b="0" i="0" u="none" strike="noStrike" cap="none" normalizeH="0" baseline="0" dirty="0" err="1" smtClean="0">
                <a:ln>
                  <a:noFill/>
                </a:ln>
                <a:effectLst/>
                <a:latin typeface="Calibri" pitchFamily="34" charset="0"/>
                <a:ea typeface="Calibri" pitchFamily="34" charset="0"/>
                <a:cs typeface="Arial" pitchFamily="34" charset="0"/>
              </a:rPr>
              <a:t>الطويلة </a:t>
            </a:r>
            <a:r>
              <a:rPr kumimoji="0" lang="ar-SA" sz="2400" b="0" i="0" u="none" strike="noStrike" cap="none" normalizeH="0" baseline="0" dirty="0" smtClean="0">
                <a:ln>
                  <a:noFill/>
                </a:ln>
                <a:effectLst/>
                <a:latin typeface="Calibri" pitchFamily="34" charset="0"/>
                <a:ea typeface="Calibri" pitchFamily="34" charset="0"/>
                <a:cs typeface="Arial" pitchFamily="34" charset="0"/>
              </a:rPr>
              <a:t>, وقلة أوقات </a:t>
            </a:r>
            <a:r>
              <a:rPr kumimoji="0" lang="ar-SA" sz="2400" b="0" i="0" u="none" strike="noStrike" cap="none" normalizeH="0" baseline="0" dirty="0" err="1" smtClean="0">
                <a:ln>
                  <a:noFill/>
                </a:ln>
                <a:effectLst/>
                <a:latin typeface="Calibri" pitchFamily="34" charset="0"/>
                <a:ea typeface="Calibri" pitchFamily="34" charset="0"/>
                <a:cs typeface="Arial" pitchFamily="34" charset="0"/>
              </a:rPr>
              <a:t>الراحة </a:t>
            </a:r>
            <a:r>
              <a:rPr kumimoji="0" lang="ar-SA" sz="2400" b="0" i="0" u="none" strike="noStrike" cap="none" normalizeH="0" baseline="0" dirty="0" smtClean="0">
                <a:ln>
                  <a:noFill/>
                </a:ln>
                <a:effectLst/>
                <a:latin typeface="Calibri" pitchFamily="34" charset="0"/>
                <a:ea typeface="Calibri" pitchFamily="34" charset="0"/>
                <a:cs typeface="Arial" pitchFamily="34" charset="0"/>
              </a:rPr>
              <a:t>..........الخ</a:t>
            </a:r>
            <a:r>
              <a:rPr kumimoji="0" lang="en-US" sz="2400" b="0" i="0" u="none" strike="noStrike" cap="none" normalizeH="0" baseline="0" dirty="0" smtClean="0">
                <a:ln>
                  <a:noFill/>
                </a:ln>
                <a:effectLst/>
                <a:latin typeface="Calibri" pitchFamily="34" charset="0"/>
                <a:ea typeface="Calibri" pitchFamily="34" charset="0"/>
                <a:cs typeface="Arial" pitchFamily="34" charset="0"/>
              </a:rPr>
              <a:t> .</a:t>
            </a:r>
            <a:endParaRPr kumimoji="0" lang="en-US" sz="105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effectLst/>
                <a:latin typeface="Calibri" pitchFamily="34" charset="0"/>
                <a:ea typeface="Calibri" pitchFamily="34" charset="0"/>
                <a:cs typeface="Arial" pitchFamily="34" charset="0"/>
              </a:rPr>
              <a:t>وعليه فإن الأمر يتطلب اهتمام المنظمات في الوقت الحاضر ببرامج وسياسات الأمن الصناعي والسلامة المهنية بجميع جوانبها الفنية والبشرية ووضع خطط من شانها التقليل من الحوادث والإصابات التي قد يتعرض لها العاملون ومن العناصر الأساسية التي يجب أن تتضمنها هذه البرامج ما يلي</a:t>
            </a:r>
            <a:r>
              <a:rPr kumimoji="0" lang="en-US" sz="2400" b="0" i="0" u="none" strike="noStrike" cap="none" normalizeH="0" baseline="0" dirty="0" smtClean="0">
                <a:ln>
                  <a:noFill/>
                </a:ln>
                <a:effectLst/>
                <a:latin typeface="Calibri" pitchFamily="34" charset="0"/>
                <a:ea typeface="Calibri" pitchFamily="34" charset="0"/>
                <a:cs typeface="Arial" pitchFamily="34" charset="0"/>
              </a:rPr>
              <a:t> :</a:t>
            </a:r>
            <a:endParaRPr kumimoji="0" lang="en-US" sz="105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effectLst/>
                <a:latin typeface="Calibri" pitchFamily="34" charset="0"/>
                <a:ea typeface="Calibri" pitchFamily="34" charset="0"/>
                <a:cs typeface="Arial" pitchFamily="34" charset="0"/>
              </a:rPr>
              <a:t>1.دعم الإدارة العليا لهذا النوع من البرامج والقائمين عليها </a:t>
            </a:r>
            <a:endParaRPr kumimoji="0" lang="en-US" sz="105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effectLst/>
                <a:latin typeface="Calibri" pitchFamily="34" charset="0"/>
                <a:ea typeface="Calibri" pitchFamily="34" charset="0"/>
                <a:cs typeface="Arial" pitchFamily="34" charset="0"/>
              </a:rPr>
              <a:t>2.تصميم وترتيب العدد والآلات والمعدات والأجهزة</a:t>
            </a:r>
            <a:endParaRPr kumimoji="0" lang="en-US" sz="105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effectLst/>
                <a:latin typeface="Calibri" pitchFamily="34" charset="0"/>
                <a:ea typeface="Calibri" pitchFamily="34" charset="0"/>
                <a:cs typeface="Arial" pitchFamily="34" charset="0"/>
              </a:rPr>
              <a:t>3.تهيئة الأماكن المناسبة لوقوف أو الجلوس الموظفين في أثناء تنفيذهم لواجباتهم بطريقة تضمن الأداء الفعال والكفء وسلامة القائمين </a:t>
            </a:r>
            <a:r>
              <a:rPr kumimoji="0" lang="ar-SA" sz="2400" b="0" i="0" u="none" strike="noStrike" cap="none" normalizeH="0" baseline="0" dirty="0" err="1" smtClean="0">
                <a:ln>
                  <a:noFill/>
                </a:ln>
                <a:effectLst/>
                <a:latin typeface="Calibri" pitchFamily="34" charset="0"/>
                <a:ea typeface="Calibri" pitchFamily="34" charset="0"/>
                <a:cs typeface="Arial" pitchFamily="34" charset="0"/>
              </a:rPr>
              <a:t>بها</a:t>
            </a:r>
            <a:r>
              <a:rPr kumimoji="0" lang="en-US" sz="2400" b="0" i="0" u="none" strike="noStrike" cap="none" normalizeH="0" baseline="0" dirty="0" smtClean="0">
                <a:ln>
                  <a:noFill/>
                </a:ln>
                <a:effectLst/>
                <a:latin typeface="Calibri" pitchFamily="34" charset="0"/>
                <a:ea typeface="Calibri" pitchFamily="34" charset="0"/>
                <a:cs typeface="Arial" pitchFamily="34" charset="0"/>
              </a:rPr>
              <a:t> .</a:t>
            </a:r>
            <a:endParaRPr kumimoji="0" lang="en-US" sz="1050" b="0" i="0" u="none" strike="noStrike" cap="none" normalizeH="0" baseline="0" dirty="0" smtClean="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effectLst/>
                <a:latin typeface="Calibri" pitchFamily="34" charset="0"/>
                <a:ea typeface="Calibri" pitchFamily="34" charset="0"/>
                <a:cs typeface="Arial" pitchFamily="34" charset="0"/>
              </a:rPr>
              <a:t>4.وضع البرامج والخطط المناسبة لتعليم وتدريب العاملين وزيادة مهارتهم وكفاءتهم من استخدام الأجهزة والمعدات</a:t>
            </a:r>
            <a:endParaRPr kumimoji="0" lang="ar-SA" sz="2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اوية واحدة مستديرة 1"/>
          <p:cNvSpPr/>
          <p:nvPr/>
        </p:nvSpPr>
        <p:spPr>
          <a:xfrm>
            <a:off x="0" y="0"/>
            <a:ext cx="9144000" cy="6858000"/>
          </a:xfrm>
          <a:prstGeom prst="round1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2769" name="Rectangle 1"/>
          <p:cNvSpPr>
            <a:spLocks noChangeArrowheads="1"/>
          </p:cNvSpPr>
          <p:nvPr/>
        </p:nvSpPr>
        <p:spPr bwMode="auto">
          <a:xfrm>
            <a:off x="683568" y="836713"/>
            <a:ext cx="8172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0" i="0" u="sng" strike="noStrike" cap="none" normalizeH="0" baseline="0" dirty="0" err="1" smtClean="0">
                <a:ln>
                  <a:noFill/>
                </a:ln>
                <a:solidFill>
                  <a:srgbClr val="FF0000"/>
                </a:solidFill>
                <a:effectLst/>
                <a:latin typeface="Calibri" pitchFamily="34" charset="0"/>
                <a:ea typeface="Calibri" pitchFamily="34" charset="0"/>
                <a:cs typeface="Arial" pitchFamily="34" charset="0"/>
              </a:rPr>
              <a:t>خامسا /</a:t>
            </a:r>
            <a:r>
              <a:rPr kumimoji="0" lang="ar-SA" sz="2400" b="0" i="0" u="sng" strike="noStrike" cap="none" normalizeH="0" baseline="0" dirty="0" smtClean="0">
                <a:ln>
                  <a:noFill/>
                </a:ln>
                <a:solidFill>
                  <a:srgbClr val="FF0000"/>
                </a:solidFill>
                <a:effectLst/>
                <a:latin typeface="Calibri" pitchFamily="34" charset="0"/>
                <a:ea typeface="Calibri" pitchFamily="34" charset="0"/>
                <a:cs typeface="Arial" pitchFamily="34" charset="0"/>
              </a:rPr>
              <a:t> </a:t>
            </a:r>
            <a:r>
              <a:rPr kumimoji="0" lang="ar-IQ" sz="2400" b="0" i="0" u="sng" strike="noStrike" cap="none" normalizeH="0" baseline="0" dirty="0" smtClean="0">
                <a:ln>
                  <a:noFill/>
                </a:ln>
                <a:solidFill>
                  <a:srgbClr val="FF0000"/>
                </a:solidFill>
                <a:effectLst/>
                <a:latin typeface="Calibri" pitchFamily="34" charset="0"/>
                <a:ea typeface="Calibri" pitchFamily="34" charset="0"/>
                <a:cs typeface="Arial" pitchFamily="34" charset="0"/>
              </a:rPr>
              <a:t>اقسام صيانة الموارد </a:t>
            </a:r>
            <a:r>
              <a:rPr kumimoji="0" lang="ar-IQ" sz="2400" b="0" i="0" u="sng" strike="noStrike" cap="none" normalizeH="0" baseline="0" dirty="0" err="1" smtClean="0">
                <a:ln>
                  <a:noFill/>
                </a:ln>
                <a:solidFill>
                  <a:srgbClr val="FF0000"/>
                </a:solidFill>
                <a:effectLst/>
                <a:latin typeface="Calibri" pitchFamily="34" charset="0"/>
                <a:ea typeface="Calibri" pitchFamily="34" charset="0"/>
                <a:cs typeface="Arial" pitchFamily="34" charset="0"/>
              </a:rPr>
              <a:t>البشرية :-</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1- تحسين بيئة و ظروف العمل </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2- ساعات العمل </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3- برامج الرفاهية </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4- برامج الرعاية الصحية </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5- برامج الامن والسلامة </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برامج الرفاهية </a:t>
            </a:r>
            <a:r>
              <a:rPr kumimoji="0" lang="ar-IQ" sz="2400" b="0" i="0" u="none" strike="noStrike" cap="none" normalizeH="0" baseline="0" dirty="0" err="1" smtClean="0">
                <a:ln>
                  <a:noFill/>
                </a:ln>
                <a:solidFill>
                  <a:srgbClr val="FF0000"/>
                </a:solidFill>
                <a:effectLst/>
                <a:latin typeface="Calibri" pitchFamily="34" charset="0"/>
                <a:ea typeface="Calibri" pitchFamily="34" charset="0"/>
                <a:cs typeface="Arial" pitchFamily="34" charset="0"/>
              </a:rPr>
              <a:t>الاجتماعية :-</a:t>
            </a: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 </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يجب ان تنبع خدمات الرفاهية الاجتماعية من حوافز صحيحة وألا تصارعت مواقف واتجاهات الادارة والعاملين نحوها فإذا اعتبرت الادارة نفسها انها تقدم برامج الرفاهية تفضلا منها على العاملين فمن المؤكد ان رد فعل العاملين </a:t>
            </a:r>
            <a:r>
              <a:rPr kumimoji="0" lang="ar-IQ" sz="2400" b="0" i="0" u="none" strike="noStrike" cap="none" normalizeH="0" baseline="0" dirty="0" err="1" smtClean="0">
                <a:ln>
                  <a:noFill/>
                </a:ln>
                <a:solidFill>
                  <a:srgbClr val="FF0000"/>
                </a:solidFill>
                <a:effectLst/>
                <a:latin typeface="Calibri" pitchFamily="34" charset="0"/>
                <a:ea typeface="Calibri" pitchFamily="34" charset="0"/>
                <a:cs typeface="Arial" pitchFamily="34" charset="0"/>
              </a:rPr>
              <a:t>ازائها</a:t>
            </a: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 سيكون </a:t>
            </a:r>
            <a:r>
              <a:rPr kumimoji="0" lang="ar-IQ" sz="2400" b="0" i="0" u="none" strike="noStrike" cap="none" normalizeH="0" baseline="0" dirty="0" err="1" smtClean="0">
                <a:ln>
                  <a:noFill/>
                </a:ln>
                <a:solidFill>
                  <a:srgbClr val="FF0000"/>
                </a:solidFill>
                <a:effectLst/>
                <a:latin typeface="Calibri" pitchFamily="34" charset="0"/>
                <a:ea typeface="Calibri" pitchFamily="34" charset="0"/>
                <a:cs typeface="Arial" pitchFamily="34" charset="0"/>
              </a:rPr>
              <a:t>عكسيا .</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ومن صور برامج الرفاهية </a:t>
            </a:r>
            <a:r>
              <a:rPr kumimoji="0" lang="ar-IQ" sz="2400" b="0" i="0" u="none" strike="noStrike" cap="none" normalizeH="0" baseline="0" dirty="0" err="1" smtClean="0">
                <a:ln>
                  <a:noFill/>
                </a:ln>
                <a:solidFill>
                  <a:srgbClr val="FF0000"/>
                </a:solidFill>
                <a:effectLst/>
                <a:latin typeface="Calibri" pitchFamily="34" charset="0"/>
                <a:ea typeface="Calibri" pitchFamily="34" charset="0"/>
                <a:cs typeface="Arial" pitchFamily="34" charset="0"/>
              </a:rPr>
              <a:t>الاجتماعية :-</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1- </a:t>
            </a:r>
            <a:r>
              <a:rPr kumimoji="0" lang="ar-IQ" sz="2400" b="0" i="0" u="none" strike="noStrike" cap="none" normalizeH="0" baseline="0" dirty="0" err="1" smtClean="0">
                <a:ln>
                  <a:noFill/>
                </a:ln>
                <a:solidFill>
                  <a:srgbClr val="FF0000"/>
                </a:solidFill>
                <a:effectLst/>
                <a:latin typeface="Calibri" pitchFamily="34" charset="0"/>
                <a:ea typeface="Calibri" pitchFamily="34" charset="0"/>
                <a:cs typeface="Arial" pitchFamily="34" charset="0"/>
              </a:rPr>
              <a:t>المطعم </a:t>
            </a: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 يقدم المطعم وجبات غذائية للعاملين وبصفة خاصة اولئك الذين يبذلون مجهود بدني كبير او الذين يتعرضون لمواد او غازات او ابخرة او اشعاعات تضر بصحتهم او يتعرضون </a:t>
            </a:r>
            <a:r>
              <a:rPr kumimoji="0" lang="ar-IQ" sz="2400" b="0" i="0" u="none" strike="noStrike" cap="none" normalizeH="0" baseline="0" dirty="0" err="1" smtClean="0">
                <a:ln>
                  <a:noFill/>
                </a:ln>
                <a:solidFill>
                  <a:srgbClr val="FF0000"/>
                </a:solidFill>
                <a:effectLst/>
                <a:latin typeface="Calibri" pitchFamily="34" charset="0"/>
                <a:ea typeface="Calibri" pitchFamily="34" charset="0"/>
                <a:cs typeface="Arial" pitchFamily="34" charset="0"/>
              </a:rPr>
              <a:t>للاصابة</a:t>
            </a: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 </a:t>
            </a:r>
            <a:r>
              <a:rPr kumimoji="0" lang="ar-IQ" sz="2400" b="0" i="0" u="none" strike="noStrike" cap="none" normalizeH="0" baseline="0" dirty="0" err="1" smtClean="0">
                <a:ln>
                  <a:noFill/>
                </a:ln>
                <a:solidFill>
                  <a:srgbClr val="FF0000"/>
                </a:solidFill>
                <a:effectLst/>
                <a:latin typeface="Calibri" pitchFamily="34" charset="0"/>
                <a:ea typeface="Calibri" pitchFamily="34" charset="0"/>
                <a:cs typeface="Arial" pitchFamily="34" charset="0"/>
              </a:rPr>
              <a:t>بامراض</a:t>
            </a:r>
            <a:r>
              <a:rPr kumimoji="0" lang="ar-IQ"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 مهنية </a:t>
            </a:r>
            <a:endParaRPr kumimoji="0" lang="ar-IQ" sz="2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شريط مثقب 1"/>
          <p:cNvSpPr/>
          <p:nvPr/>
        </p:nvSpPr>
        <p:spPr>
          <a:xfrm>
            <a:off x="0" y="0"/>
            <a:ext cx="9144000" cy="7029400"/>
          </a:xfrm>
          <a:prstGeom prst="flowChartPunchedTap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3793" name="Rectangle 1"/>
          <p:cNvSpPr>
            <a:spLocks noChangeArrowheads="1"/>
          </p:cNvSpPr>
          <p:nvPr/>
        </p:nvSpPr>
        <p:spPr bwMode="auto">
          <a:xfrm>
            <a:off x="683568" y="1282704"/>
            <a:ext cx="795637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2- توافر لوازم </a:t>
            </a:r>
            <a:r>
              <a:rPr kumimoji="0" lang="ar-IQ" sz="28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المعيشة </a:t>
            </a: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ويعني ذلك معاونة العاملين في تدبير وسائل معيشتهم مثل </a:t>
            </a:r>
            <a:endParaRPr kumimoji="0" lang="en-US" sz="11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بناء دور الحضانة للعاملات المتزوجات </a:t>
            </a:r>
            <a:endParaRPr kumimoji="0" lang="en-US" sz="11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بناء مساكن خاصة للعاملين وتأجيرها لهم </a:t>
            </a:r>
            <a:r>
              <a:rPr kumimoji="0" lang="ar-IQ" sz="28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بأيجار</a:t>
            </a: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معقول </a:t>
            </a:r>
            <a:endParaRPr kumimoji="0" lang="en-US" sz="11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استئجار مساكن </a:t>
            </a:r>
            <a:r>
              <a:rPr kumimoji="0" lang="ar-IQ" sz="28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واعدادها</a:t>
            </a: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ثم اعادة تأجيرها للعاملين بإيجار معقول </a:t>
            </a:r>
            <a:endParaRPr kumimoji="0" lang="en-US" sz="11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اعطاء قروض للعاملين لبناء مساكن خاصة لهم وتسدد هذه القروض على اجال طويلة </a:t>
            </a:r>
            <a:endParaRPr kumimoji="0" lang="en-US" sz="11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توفير دور تعليمية خاصة </a:t>
            </a:r>
            <a:r>
              <a:rPr kumimoji="0" lang="ar-IQ" sz="28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لابناء</a:t>
            </a: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العاملين في المنظمات الكبيرة </a:t>
            </a:r>
            <a:endParaRPr kumimoji="0" lang="en-US" sz="11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انشاء جمعيات تعاونية استهلاكية لتوفير كافة </a:t>
            </a:r>
            <a:r>
              <a:rPr kumimoji="0" lang="ar-IQ" sz="28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لاوازم</a:t>
            </a: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المعيشة بأسعار معقولة وتسهيلات مناسبة للدفع </a:t>
            </a:r>
            <a:endParaRPr kumimoji="0" lang="ar-IQ" sz="32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ستطيلة 1"/>
          <p:cNvSpPr/>
          <p:nvPr/>
        </p:nvSpPr>
        <p:spPr>
          <a:xfrm>
            <a:off x="0" y="0"/>
            <a:ext cx="9144000" cy="6858000"/>
          </a:xfrm>
          <a:prstGeom prst="wedgeRectCallou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ar-IQ"/>
          </a:p>
        </p:txBody>
      </p:sp>
      <p:sp>
        <p:nvSpPr>
          <p:cNvPr id="34817" name="Rectangle 1"/>
          <p:cNvSpPr>
            <a:spLocks noChangeArrowheads="1"/>
          </p:cNvSpPr>
          <p:nvPr/>
        </p:nvSpPr>
        <p:spPr bwMode="auto">
          <a:xfrm>
            <a:off x="755576" y="573653"/>
            <a:ext cx="7956376"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3-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المواصلات :-</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توفر بعض المنظمات مواصلات خاصة اتسهيل ذهاب العاملين الى عملهم وعودتهم منه بدون مشقة وكذلك تخصص المنظمات سيارات لكبار العاملين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بها</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او يقرر لهم بدل نقدي مقابل استعمالهم لسيارات خاصة</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4- توفير اماكن مريحة لاستراحة العاملين خلال فترات الراحة وتوفير اماكن خاصة لإيداع الامانات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5- انشاء نادي خاص للعاملين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واسرهم</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يجتمعون في غير اوقات العمل الغير رسمية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6- انشاء صندوق للخدمات يمول بنسبة معينة من ارباح المنظمة ويتم الصرف منه على خدمات خاصة للعاملين مثل منحهم قروض في حالات المرض او الزواج او دفع المصروفات الدراسية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لاولادهم</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7- اقامة حفلات في مناسبات دينية او قومية خاصة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8- انشاء مكتبات ثقافية للعاملين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9- المساهمة في النفقات الدراسية لتشجيع العاملين على التحصيل العلمي ورفع مستواهم الثقافي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TotalTime>
  <Words>1880</Words>
  <Application>Microsoft Office PowerPoint</Application>
  <PresentationFormat>On-screen Show (4:3)</PresentationFormat>
  <Paragraphs>89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Eng</dc:creator>
  <cp:lastModifiedBy>lenovo</cp:lastModifiedBy>
  <cp:revision>5</cp:revision>
  <dcterms:created xsi:type="dcterms:W3CDTF">2018-12-25T22:18:20Z</dcterms:created>
  <dcterms:modified xsi:type="dcterms:W3CDTF">2018-12-26T05:05:34Z</dcterms:modified>
</cp:coreProperties>
</file>