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84" r:id="rId14"/>
    <p:sldId id="269" r:id="rId15"/>
    <p:sldId id="285" r:id="rId16"/>
    <p:sldId id="286" r:id="rId17"/>
    <p:sldId id="270" r:id="rId18"/>
    <p:sldId id="271" r:id="rId19"/>
    <p:sldId id="272"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6" autoAdjust="0"/>
    <p:restoredTop sz="94624" autoAdjust="0"/>
  </p:normalViewPr>
  <p:slideViewPr>
    <p:cSldViewPr>
      <p:cViewPr varScale="1">
        <p:scale>
          <a:sx n="83" d="100"/>
          <a:sy n="83" d="100"/>
        </p:scale>
        <p:origin x="1450"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BBAE2A-D07F-4CED-9DE3-8344DEFEC507}" type="datetimeFigureOut">
              <a:rPr lang="ar-IQ" smtClean="0"/>
              <a:pPr/>
              <a:t>26/11/1440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36119C5-1581-4EE0-A909-138958CD3C1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BBAE2A-D07F-4CED-9DE3-8344DEFEC507}" type="datetimeFigureOut">
              <a:rPr lang="ar-IQ" smtClean="0"/>
              <a:pPr/>
              <a:t>26/11/1440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36119C5-1581-4EE0-A909-138958CD3C1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715790"/>
          </a:xfrm>
        </p:spPr>
        <p:txBody>
          <a:bodyPr>
            <a:noAutofit/>
          </a:bodyPr>
          <a:lstStyle/>
          <a:p>
            <a:pPr algn="ctr"/>
            <a:r>
              <a:rPr lang="ar-IQ" sz="11500" dirty="0" smtClean="0">
                <a:solidFill>
                  <a:srgbClr val="FF0000"/>
                </a:solidFill>
                <a:latin typeface="Arabic Typesetting" pitchFamily="66" charset="-78"/>
                <a:cs typeface="Arabic Typesetting" pitchFamily="66" charset="-78"/>
              </a:rPr>
              <a:t>الازمة</a:t>
            </a:r>
            <a:endParaRPr lang="ar-IQ" sz="11500" dirty="0">
              <a:solidFill>
                <a:srgbClr val="FF0000"/>
              </a:solidFill>
              <a:latin typeface="Arabic Typesetting" pitchFamily="66" charset="-78"/>
              <a:cs typeface="Arabic Typesetting" pitchFamily="66" charset="-78"/>
            </a:endParaRPr>
          </a:p>
        </p:txBody>
      </p:sp>
      <p:pic>
        <p:nvPicPr>
          <p:cNvPr id="1026" name="Picture 2" descr="C:\Users\lenovo\Desktop\الازمات\1454139280.jpg"/>
          <p:cNvPicPr>
            <a:picLocks noGrp="1" noChangeAspect="1" noChangeArrowheads="1"/>
          </p:cNvPicPr>
          <p:nvPr>
            <p:ph idx="1"/>
          </p:nvPr>
        </p:nvPicPr>
        <p:blipFill>
          <a:blip r:embed="rId2" cstate="print"/>
          <a:srcRect/>
          <a:stretch>
            <a:fillRect/>
          </a:stretch>
        </p:blipFill>
        <p:spPr bwMode="auto">
          <a:xfrm>
            <a:off x="3575050" y="643731"/>
            <a:ext cx="5111750" cy="51117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229600" cy="1143000"/>
          </a:xfrm>
        </p:spPr>
        <p:txBody>
          <a:bodyPr>
            <a:normAutofit fontScale="90000"/>
          </a:bodyPr>
          <a:lstStyle/>
          <a:p>
            <a:pPr algn="r"/>
            <a:r>
              <a:rPr lang="ar-EG" b="1" dirty="0">
                <a:solidFill>
                  <a:srgbClr val="FF0000"/>
                </a:solidFill>
              </a:rPr>
              <a:t>التهديد :</a:t>
            </a:r>
            <a:r>
              <a:rPr lang="en-US" dirty="0">
                <a:solidFill>
                  <a:srgbClr val="FF0000"/>
                </a:solidFill>
              </a:rPr>
              <a:t/>
            </a:r>
            <a:br>
              <a:rPr lang="en-US" dirty="0">
                <a:solidFill>
                  <a:srgbClr val="FF0000"/>
                </a:solidFill>
              </a:rPr>
            </a:br>
            <a:endParaRPr lang="ar-IQ" dirty="0">
              <a:solidFill>
                <a:srgbClr val="FF0000"/>
              </a:solidFill>
            </a:endParaRPr>
          </a:p>
        </p:txBody>
      </p:sp>
      <p:sp>
        <p:nvSpPr>
          <p:cNvPr id="4" name="Content Placeholder 3"/>
          <p:cNvSpPr>
            <a:spLocks noGrp="1"/>
          </p:cNvSpPr>
          <p:nvPr>
            <p:ph sz="half" idx="2"/>
          </p:nvPr>
        </p:nvSpPr>
        <p:spPr>
          <a:xfrm>
            <a:off x="4648200" y="980728"/>
            <a:ext cx="4038600" cy="5145435"/>
          </a:xfrm>
        </p:spPr>
        <p:txBody>
          <a:bodyPr/>
          <a:lstStyle/>
          <a:p>
            <a:pPr algn="justLow"/>
            <a:r>
              <a:rPr lang="ar-EG" b="1" dirty="0"/>
              <a:t>يعبر التهديد عن إشارة أو إنذار للأخطار المحتمل حدوثها فى المستقبل ، ويمكن القول أن التهديد يمثل مواقف أو تغيرات بالبيئة الخارجية للمنظمة تمثل خطراً قائماً أو محتملاً على مركزها التنافسى أو تقلل من قدرتها على تحقيق رؤيتها ورسالتها وأهدافها وذلك فى حالة عدم نجاحها فى تجنب هذا التهديد .</a:t>
            </a:r>
            <a:endParaRPr lang="en-US" b="1" dirty="0"/>
          </a:p>
        </p:txBody>
      </p:sp>
      <p:pic>
        <p:nvPicPr>
          <p:cNvPr id="5" name="صورة 7" descr="C:\Users\lenovo\Desktop\الازمات\download (2).jpg"/>
          <p:cNvPicPr>
            <a:picLocks noGrp="1"/>
          </p:cNvPicPr>
          <p:nvPr>
            <p:ph sz="half" idx="1"/>
          </p:nvPr>
        </p:nvPicPr>
        <p:blipFill>
          <a:blip r:embed="rId2" cstate="print"/>
          <a:srcRect/>
          <a:stretch>
            <a:fillRect/>
          </a:stretch>
        </p:blipFill>
        <p:spPr bwMode="auto">
          <a:xfrm>
            <a:off x="395536" y="980728"/>
            <a:ext cx="4032448" cy="5328592"/>
          </a:xfrm>
          <a:prstGeom prst="rect">
            <a:avLst/>
          </a:prstGeom>
          <a:noFill/>
          <a:ln w="9525">
            <a:noFill/>
            <a:miter lim="800000"/>
            <a:headEnd/>
            <a:tailEnd/>
          </a:ln>
        </p:spPr>
      </p:pic>
    </p:spTree>
    <p:extLst>
      <p:ext uri="{BB962C8B-B14F-4D97-AF65-F5344CB8AC3E}">
        <p14:creationId xmlns:p14="http://schemas.microsoft.com/office/powerpoint/2010/main" val="1476680962"/>
      </p:ext>
    </p:extLst>
  </p:cSld>
  <p:clrMapOvr>
    <a:masterClrMapping/>
  </p:clrMapOvr>
  <p:transition spd="slow">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a:solidFill>
                  <a:srgbClr val="FF0000"/>
                </a:solidFill>
              </a:rPr>
              <a:t>الخلاف:</a:t>
            </a:r>
            <a:r>
              <a:rPr lang="en-US" dirty="0">
                <a:solidFill>
                  <a:srgbClr val="FF0000"/>
                </a:solidFill>
              </a:rPr>
              <a:t/>
            </a:r>
            <a:br>
              <a:rPr lang="en-US" dirty="0">
                <a:solidFill>
                  <a:srgbClr val="FF0000"/>
                </a:solidFill>
              </a:rPr>
            </a:br>
            <a:endParaRPr lang="ar-IQ" dirty="0">
              <a:solidFill>
                <a:srgbClr val="FF0000"/>
              </a:solidFill>
            </a:endParaRPr>
          </a:p>
        </p:txBody>
      </p:sp>
      <p:sp>
        <p:nvSpPr>
          <p:cNvPr id="4" name="Content Placeholder 3"/>
          <p:cNvSpPr>
            <a:spLocks noGrp="1"/>
          </p:cNvSpPr>
          <p:nvPr>
            <p:ph sz="half" idx="2"/>
          </p:nvPr>
        </p:nvSpPr>
        <p:spPr>
          <a:xfrm>
            <a:off x="971600" y="1052736"/>
            <a:ext cx="7643192" cy="2476872"/>
          </a:xfrm>
        </p:spPr>
        <p:txBody>
          <a:bodyPr>
            <a:normAutofit/>
          </a:bodyPr>
          <a:lstStyle/>
          <a:p>
            <a:pPr algn="justLow"/>
            <a:r>
              <a:rPr lang="ar-EG" sz="3200" b="1" dirty="0"/>
              <a:t>يعبر عن المعارضة والتضاد وعدم التطابق سواء في الشكل او الظروف او في المضمون فالخلاف لا يمثل ازمة في حد ذاتها ولكنه يعبر عنها ويكون باعثا لها.</a:t>
            </a:r>
            <a:endParaRPr lang="en-US" sz="3200" b="1" dirty="0"/>
          </a:p>
          <a:p>
            <a:endParaRPr lang="ar-IQ" dirty="0"/>
          </a:p>
        </p:txBody>
      </p:sp>
      <p:pic>
        <p:nvPicPr>
          <p:cNvPr id="5" name="صورة 8" descr="C:\Users\lenovo\Desktop\الازمات\download (1).jpg"/>
          <p:cNvPicPr>
            <a:picLocks noGrp="1"/>
          </p:cNvPicPr>
          <p:nvPr>
            <p:ph sz="half" idx="1"/>
          </p:nvPr>
        </p:nvPicPr>
        <p:blipFill>
          <a:blip r:embed="rId2" cstate="print"/>
          <a:srcRect/>
          <a:stretch>
            <a:fillRect/>
          </a:stretch>
        </p:blipFill>
        <p:spPr bwMode="auto">
          <a:xfrm>
            <a:off x="1619672" y="2852936"/>
            <a:ext cx="5976664" cy="3096344"/>
          </a:xfrm>
          <a:prstGeom prst="rect">
            <a:avLst/>
          </a:prstGeom>
          <a:noFill/>
          <a:ln w="9525">
            <a:noFill/>
            <a:miter lim="800000"/>
            <a:headEnd/>
            <a:tailEnd/>
          </a:ln>
        </p:spPr>
      </p:pic>
    </p:spTree>
    <p:extLst>
      <p:ext uri="{BB962C8B-B14F-4D97-AF65-F5344CB8AC3E}">
        <p14:creationId xmlns:p14="http://schemas.microsoft.com/office/powerpoint/2010/main" val="494005636"/>
      </p:ext>
    </p:extLst>
  </p:cSld>
  <p:clrMapOvr>
    <a:masterClrMapping/>
  </p:clrMapOvr>
  <p:transition spd="slow">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a:solidFill>
                  <a:srgbClr val="FF0000"/>
                </a:solidFill>
              </a:rPr>
              <a:t>انواع الازمات</a:t>
            </a:r>
            <a:r>
              <a:rPr lang="ar-EG" b="1" dirty="0"/>
              <a:t>:</a:t>
            </a:r>
            <a:r>
              <a:rPr lang="en-US" dirty="0"/>
              <a:t/>
            </a:r>
            <a:br>
              <a:rPr lang="en-US" dirty="0"/>
            </a:br>
            <a:endParaRPr lang="ar-IQ" dirty="0"/>
          </a:p>
        </p:txBody>
      </p:sp>
      <p:sp>
        <p:nvSpPr>
          <p:cNvPr id="3" name="Content Placeholder 2"/>
          <p:cNvSpPr>
            <a:spLocks noGrp="1"/>
          </p:cNvSpPr>
          <p:nvPr>
            <p:ph idx="1"/>
          </p:nvPr>
        </p:nvSpPr>
        <p:spPr>
          <a:xfrm>
            <a:off x="457200" y="1124744"/>
            <a:ext cx="8229600" cy="5001419"/>
          </a:xfrm>
        </p:spPr>
        <p:txBody>
          <a:bodyPr>
            <a:normAutofit fontScale="92500" lnSpcReduction="10000"/>
          </a:bodyPr>
          <a:lstStyle/>
          <a:p>
            <a:pPr algn="just"/>
            <a:r>
              <a:rPr lang="ar-SA" b="1" dirty="0"/>
              <a:t>تتعدد أنواع الأزمات بتعدد وتباين وتنوع وتشعب وتداخل مجالات الحياة الاقتصادية والاجتماعية والثقافية والسياسية . </a:t>
            </a:r>
            <a:endParaRPr lang="en-US" b="1" dirty="0"/>
          </a:p>
          <a:p>
            <a:pPr algn="just"/>
            <a:r>
              <a:rPr lang="ar-SA" b="1" dirty="0"/>
              <a:t>تكون هناك فرص كثيرة لدى الادارة لمنع حدوث الازمة والتقليل من اثارها قبل ان تصل الى </a:t>
            </a:r>
            <a:endParaRPr lang="en-US" b="1" dirty="0"/>
          </a:p>
          <a:p>
            <a:pPr algn="just"/>
            <a:r>
              <a:rPr lang="ar-SA" b="1" dirty="0"/>
              <a:t> مرحلة واسعة .</a:t>
            </a:r>
            <a:endParaRPr lang="en-US" b="1" dirty="0"/>
          </a:p>
          <a:p>
            <a:pPr marL="0" indent="0" algn="just">
              <a:buNone/>
            </a:pPr>
            <a:r>
              <a:rPr lang="ar-IQ" sz="3900" b="1" dirty="0" smtClean="0">
                <a:solidFill>
                  <a:srgbClr val="FF0000"/>
                </a:solidFill>
              </a:rPr>
              <a:t>   </a:t>
            </a:r>
            <a:r>
              <a:rPr lang="ar-SA" sz="3900" b="1" dirty="0" smtClean="0">
                <a:solidFill>
                  <a:srgbClr val="FF0000"/>
                </a:solidFill>
              </a:rPr>
              <a:t>ومن </a:t>
            </a:r>
            <a:r>
              <a:rPr lang="ar-SA" sz="3900" b="1" dirty="0">
                <a:solidFill>
                  <a:srgbClr val="FF0000"/>
                </a:solidFill>
              </a:rPr>
              <a:t>الازمات :</a:t>
            </a:r>
            <a:endParaRPr lang="en-US" sz="3900" b="1" dirty="0">
              <a:solidFill>
                <a:srgbClr val="FF0000"/>
              </a:solidFill>
            </a:endParaRPr>
          </a:p>
          <a:p>
            <a:pPr algn="just">
              <a:buNone/>
            </a:pPr>
            <a:r>
              <a:rPr lang="ar-IQ" b="1" dirty="0" err="1" smtClean="0"/>
              <a:t>-</a:t>
            </a:r>
            <a:r>
              <a:rPr lang="ar-IQ" b="1" dirty="0" smtClean="0"/>
              <a:t> </a:t>
            </a:r>
            <a:r>
              <a:rPr lang="ar-SA" b="1" dirty="0" smtClean="0"/>
              <a:t>ازمات </a:t>
            </a:r>
            <a:r>
              <a:rPr lang="ar-SA" b="1" dirty="0"/>
              <a:t>سطحية وتحدث الازمات السطحية بشكل فجائي لا تشكل خطورة وتنتهي من </a:t>
            </a:r>
            <a:r>
              <a:rPr lang="ar-SA" b="1" dirty="0" smtClean="0"/>
              <a:t>خلال </a:t>
            </a:r>
            <a:r>
              <a:rPr lang="ar-SA" b="1" dirty="0"/>
              <a:t>التعامل مع اسبابها </a:t>
            </a:r>
            <a:r>
              <a:rPr lang="ar-SA" b="1" dirty="0" smtClean="0"/>
              <a:t>العميقة.وقد </a:t>
            </a:r>
            <a:r>
              <a:rPr lang="ar-SA" b="1" dirty="0"/>
              <a:t>تتحول الازمة السطحية الى ازمة عميقة اذ لم </a:t>
            </a:r>
            <a:r>
              <a:rPr lang="ar-SA" b="1" dirty="0" smtClean="0"/>
              <a:t>يتم </a:t>
            </a:r>
            <a:r>
              <a:rPr lang="ar-SA" b="1" dirty="0"/>
              <a:t>التعامل معها بشكل سليم.</a:t>
            </a:r>
            <a:endParaRPr lang="en-US" b="1" dirty="0"/>
          </a:p>
          <a:p>
            <a:endParaRPr lang="ar-IQ" dirty="0"/>
          </a:p>
        </p:txBody>
      </p:sp>
    </p:spTree>
    <p:extLst>
      <p:ext uri="{BB962C8B-B14F-4D97-AF65-F5344CB8AC3E}">
        <p14:creationId xmlns:p14="http://schemas.microsoft.com/office/powerpoint/2010/main" val="4208070705"/>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508104" y="188640"/>
            <a:ext cx="328968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ازمات من حيث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المظهر</a:t>
            </a:r>
            <a:r>
              <a:rPr kumimoji="0" lang="ar-SA" sz="2800" b="0" i="0" u="none" strike="noStrike" cap="none" normalizeH="0" baseline="0" dirty="0" err="1" smtClean="0">
                <a:ln>
                  <a:noFill/>
                </a:ln>
                <a:solidFill>
                  <a:schemeClr val="tx1"/>
                </a:solidFill>
                <a:effectLst/>
                <a:latin typeface="Simplified Arabic" pitchFamily="18" charset="-78"/>
                <a:ea typeface="Arial Unicode MS" pitchFamily="34" charset="-128"/>
              </a:rPr>
              <a:t>:</a:t>
            </a:r>
            <a:endParaRPr kumimoji="0" lang="ar-SA" sz="2800" b="0" i="0" u="none" strike="noStrike" cap="none" normalizeH="0" baseline="0" dirty="0" smtClean="0">
              <a:ln>
                <a:noFill/>
              </a:ln>
              <a:solidFill>
                <a:schemeClr val="tx1"/>
              </a:solidFill>
              <a:effectLst/>
              <a:latin typeface="Arial" pitchFamily="34" charset="0"/>
            </a:endParaRPr>
          </a:p>
        </p:txBody>
      </p:sp>
      <p:sp>
        <p:nvSpPr>
          <p:cNvPr id="1026" name="Rectangle 2"/>
          <p:cNvSpPr>
            <a:spLocks noChangeArrowheads="1"/>
          </p:cNvSpPr>
          <p:nvPr/>
        </p:nvSpPr>
        <p:spPr bwMode="auto">
          <a:xfrm>
            <a:off x="323528" y="579745"/>
            <a:ext cx="8568953"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cs typeface="Simplified Arabic" pitchFamily="18" charset="-78"/>
              </a:rPr>
              <a:t>1</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-الازمات الزاحفة هي ازمة تنمو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ببطئ</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ولكنها محسوسة ولا يستطيع متخذ القرار وقف زحفها   نحوى قوة الازمة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وانفجارها .</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2- الازمة العنيفة الفجائية وهي ازمة تحدث فجأة بشكل عنيف وتأخذ طابع التفجير المدوي.</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3- الازمة الصريحة العلنية او المفتوحة وهي ازمة لها مظاهرها الصريحة العلنية الملموسة.</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4- الازمة الضمنية او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المسسترة</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وهي اخطر انواع الازمات وأشدها تدميرا للكيان الاداري فهي ازمة غامضة في كل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شئ.</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a:t>
            </a:r>
            <a:endParaRPr kumimoji="0" lang="ar-IQ" sz="2800" b="1" i="0" u="none" strike="noStrike" cap="none" normalizeH="0" baseline="0" dirty="0" smtClean="0">
              <a:ln>
                <a:noFill/>
              </a:ln>
              <a:solidFill>
                <a:schemeClr val="tx1"/>
              </a:solidFill>
              <a:effectLst/>
              <a:latin typeface="Simplified Arabic" pitchFamily="18" charset="-78"/>
              <a:ea typeface="Arial Unicode MS" pitchFamily="34" charset="-12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ar-SA" sz="2800" b="1"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323528" y="4364523"/>
            <a:ext cx="864096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ازمات من حيث التكرار ذات طابع دوري متكرر الحدوث.ازمات فجائية عشوائية وغير متكررة.</a:t>
            </a:r>
            <a:endParaRPr kumimoji="0" lang="ar-IQ" sz="2800" b="1" i="0" u="none" strike="noStrike" cap="none" normalizeH="0" baseline="0" dirty="0" smtClean="0">
              <a:ln>
                <a:noFill/>
              </a:ln>
              <a:solidFill>
                <a:schemeClr val="tx1"/>
              </a:solidFill>
              <a:effectLst/>
              <a:latin typeface="Simplified Arabic" pitchFamily="18" charset="-78"/>
              <a:ea typeface="Arial Unicode MS" pitchFamily="34" charset="-128"/>
            </a:endParaRPr>
          </a:p>
          <a:p>
            <a:pPr algn="justLow" fontAlgn="base">
              <a:spcBef>
                <a:spcPct val="0"/>
              </a:spcBef>
              <a:spcAft>
                <a:spcPct val="0"/>
              </a:spcAft>
              <a:buFontTx/>
              <a:buChar char="-"/>
            </a:pPr>
            <a:r>
              <a:rPr lang="ar-SA" sz="2800" b="1" dirty="0" smtClean="0"/>
              <a:t>ازمات من حيث </a:t>
            </a:r>
            <a:r>
              <a:rPr lang="ar-SA" sz="2800" b="1" dirty="0" err="1" smtClean="0"/>
              <a:t>العمق.</a:t>
            </a:r>
            <a:r>
              <a:rPr lang="ar-SA" sz="2800" b="1" dirty="0" smtClean="0"/>
              <a:t> ازمة سطحية غير عميقة هامشية التأثير.وأزمة عميقة متغلغلة جوهرية التأثير.</a:t>
            </a:r>
            <a:endParaRPr lang="ar-IQ" sz="2800" b="1" dirty="0" smtClean="0">
              <a:latin typeface="Simplified Arabic" pitchFamily="18" charset="-78"/>
              <a:ea typeface="Arial Unicode MS" pitchFamily="34" charset="-128"/>
            </a:endParaRPr>
          </a:p>
          <a:p>
            <a:pPr marL="0" marR="0" lvl="0" indent="0" algn="justLow" defTabSz="914400" rtl="1" eaLnBrk="1" fontAlgn="base" latinLnBrk="0" hangingPunct="1">
              <a:lnSpc>
                <a:spcPct val="100000"/>
              </a:lnSpc>
              <a:spcBef>
                <a:spcPct val="0"/>
              </a:spcBef>
              <a:spcAft>
                <a:spcPct val="0"/>
              </a:spcAft>
              <a:buClrTx/>
              <a:buSzTx/>
              <a:buFontTx/>
              <a:buChar char="-"/>
              <a:tabLst/>
            </a:pPr>
            <a:endParaRPr kumimoji="0" lang="ar-IQ" sz="2800" b="1" i="0" u="none" strike="noStrike" cap="none" normalizeH="0" baseline="0" dirty="0" smtClean="0">
              <a:ln>
                <a:noFill/>
              </a:ln>
              <a:solidFill>
                <a:schemeClr val="tx1"/>
              </a:solidFill>
              <a:effectLst/>
              <a:latin typeface="Simplified Arabic" pitchFamily="18" charset="-78"/>
              <a:ea typeface="Arial Unicode MS" pitchFamily="34" charset="-128"/>
            </a:endParaRPr>
          </a:p>
          <a:p>
            <a:pPr marL="0" marR="0" lvl="0" indent="0" algn="justLow" defTabSz="914400" rtl="1" eaLnBrk="1" fontAlgn="base" latinLnBrk="0" hangingPunct="1">
              <a:lnSpc>
                <a:spcPct val="100000"/>
              </a:lnSpc>
              <a:spcBef>
                <a:spcPct val="0"/>
              </a:spcBef>
              <a:spcAft>
                <a:spcPct val="0"/>
              </a:spcAft>
              <a:buClrTx/>
              <a:buSzTx/>
              <a:buFontTx/>
              <a:buChar char="-"/>
              <a:tabLst/>
            </a:pPr>
            <a:endParaRPr kumimoji="0" lang="ar-SA" sz="2800" b="1" i="0" u="none" strike="noStrike" cap="none" normalizeH="0" baseline="0" dirty="0" smtClean="0">
              <a:ln>
                <a:noFill/>
              </a:ln>
              <a:solidFill>
                <a:schemeClr val="tx1"/>
              </a:solidFill>
              <a:effectLst/>
              <a:latin typeface="Arial" pitchFamily="34"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lgn="justLow">
              <a:buNone/>
            </a:pPr>
            <a:r>
              <a:rPr lang="ar-SA" b="1" dirty="0" smtClean="0"/>
              <a:t>- </a:t>
            </a:r>
            <a:r>
              <a:rPr lang="ar-SA" b="1" dirty="0"/>
              <a:t>الازمة المتراكمة هي الازمة التي يمكن توقع حدوثها تأخذ وقت طويل قبل ان تنفجر وتنمو ثم </a:t>
            </a:r>
            <a:r>
              <a:rPr lang="ar-IQ" b="1" dirty="0" smtClean="0"/>
              <a:t>تتطور مع </a:t>
            </a:r>
            <a:r>
              <a:rPr lang="ar-IQ" b="1" dirty="0" err="1" smtClean="0"/>
              <a:t>الزمن0</a:t>
            </a:r>
            <a:endParaRPr lang="en-US" b="1" dirty="0"/>
          </a:p>
          <a:p>
            <a:pPr marL="0" indent="0" algn="justLow">
              <a:buNone/>
            </a:pPr>
            <a:r>
              <a:rPr lang="ar-SA" b="1" dirty="0"/>
              <a:t>- الازمة الاستراتيجية </a:t>
            </a:r>
            <a:r>
              <a:rPr lang="ar-IQ" b="1" dirty="0" smtClean="0"/>
              <a:t>هي </a:t>
            </a:r>
            <a:r>
              <a:rPr lang="ar-SA" b="1" dirty="0" smtClean="0"/>
              <a:t>التدهور </a:t>
            </a:r>
            <a:r>
              <a:rPr lang="ar-SA" b="1" dirty="0"/>
              <a:t>والتآكل في قدرة وإمكانات المنظمة ويتضح هذا التدهور عندما </a:t>
            </a:r>
            <a:r>
              <a:rPr lang="ar-SA" b="1" dirty="0" smtClean="0"/>
              <a:t>تكون </a:t>
            </a:r>
            <a:r>
              <a:rPr lang="ar-SA" b="1" dirty="0"/>
              <a:t>المنظمة غير قادرة على احتواء ما يحدث من متغيرات في البيئة المحيطة.</a:t>
            </a:r>
            <a:endParaRPr lang="en-US" b="1" dirty="0"/>
          </a:p>
          <a:p>
            <a:pPr marL="0" indent="0" algn="justLow">
              <a:buNone/>
            </a:pPr>
            <a:r>
              <a:rPr lang="ar-SA" b="1" dirty="0"/>
              <a:t>-  أزمات ترتبط بالسلع والمنتجات أو الخدمات .</a:t>
            </a:r>
            <a:endParaRPr lang="en-US" b="1" dirty="0"/>
          </a:p>
          <a:p>
            <a:pPr marL="0" indent="0" algn="justLow">
              <a:buNone/>
            </a:pPr>
            <a:r>
              <a:rPr lang="ar-SA" b="1" dirty="0"/>
              <a:t>-  أزمات ترتبط بالأفراد .</a:t>
            </a:r>
            <a:endParaRPr lang="en-US" b="1" dirty="0"/>
          </a:p>
          <a:p>
            <a:pPr marL="0" indent="0" algn="justLow">
              <a:buNone/>
            </a:pPr>
            <a:r>
              <a:rPr lang="ar-SA" b="1" dirty="0"/>
              <a:t>- أزمات ترتبط بالبيئة الطبيعية أو </a:t>
            </a:r>
            <a:r>
              <a:rPr lang="ar-SA" b="1" dirty="0" err="1"/>
              <a:t>الطقس </a:t>
            </a:r>
            <a:r>
              <a:rPr lang="ar-SA" b="1" dirty="0" err="1" smtClean="0"/>
              <a:t>.</a:t>
            </a:r>
            <a:endParaRPr lang="en-US" b="1" dirty="0"/>
          </a:p>
        </p:txBody>
      </p:sp>
      <p:sp>
        <p:nvSpPr>
          <p:cNvPr id="16385" name="Rectangle 1"/>
          <p:cNvSpPr>
            <a:spLocks noChangeArrowheads="1"/>
          </p:cNvSpPr>
          <p:nvPr/>
        </p:nvSpPr>
        <p:spPr bwMode="auto">
          <a:xfrm>
            <a:off x="755576" y="4581128"/>
            <a:ext cx="799187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Arial Unicode MS" pitchFamily="34" charset="-128"/>
              </a:rPr>
              <a:t> </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ازمات من حيث المدة: ازمات قصيرة الامد يتم اخمادها والقضاء عليها في مدة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قصيرة.</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وأزمات طويلة الاجل وهي التي تستمر معالجتها لمدة طويلة تصل احيانا الى سنوات.</a:t>
            </a:r>
            <a:endParaRPr kumimoji="0" lang="ar-SA" sz="2800" b="1"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50210541"/>
      </p:ext>
    </p:extLst>
  </p:cSld>
  <p:clrMapOvr>
    <a:masterClrMapping/>
  </p:clrMapOvr>
  <p:transition spd="slow">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188640"/>
            <a:ext cx="91440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ازمات من حيث الاثار:</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1- ازمات ذات اثار وخسائر بشرية.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2- ازمات ذات اثار وخسائر مادية.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3- ازمات ذات اثار وخسائر معنوية.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4- ازمات ذات اثار وخسائر مختلفة.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-ازمات من حيث المستهدف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بالاعتداء .</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اعتداء شخصي او ممتلكات.</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من حيث الهدف: ارهاب الطرف الاخر كتفجير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الطائرات .</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الابتزاز.</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من حيث مسرح الجريمة: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1- ازمة خلقتها الظروف في مسرح الحادث.</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2- ازمة حدد فيها مسبقا مسرح الحادث.</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-ازمات من حيث المصدر.</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ازمات من حيث القصد.</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ازمات من حيث مستوى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المعالجة </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محلية </a:t>
            </a:r>
            <a:r>
              <a:rPr kumimoji="0" lang="ar-SA" sz="2800" b="1" i="0" u="none" strike="noStrike" cap="none" normalizeH="0" baseline="0" dirty="0" err="1" smtClean="0">
                <a:ln>
                  <a:noFill/>
                </a:ln>
                <a:solidFill>
                  <a:schemeClr val="tx1"/>
                </a:solidFill>
                <a:effectLst/>
                <a:latin typeface="Simplified Arabic" pitchFamily="18" charset="-78"/>
                <a:ea typeface="Arial Unicode MS" pitchFamily="34" charset="-128"/>
              </a:rPr>
              <a:t>واقليمية</a:t>
            </a:r>
            <a:r>
              <a:rPr kumimoji="0" lang="ar-SA" sz="2800" b="1" i="0" u="none" strike="noStrike" cap="none" normalizeH="0" baseline="0" dirty="0" smtClean="0">
                <a:ln>
                  <a:noFill/>
                </a:ln>
                <a:solidFill>
                  <a:schemeClr val="tx1"/>
                </a:solidFill>
                <a:effectLst/>
                <a:latin typeface="Simplified Arabic" pitchFamily="18" charset="-78"/>
                <a:ea typeface="Arial Unicode MS" pitchFamily="34" charset="-128"/>
              </a:rPr>
              <a:t> ودولية.</a:t>
            </a:r>
            <a:endParaRPr kumimoji="0" lang="en-US" sz="2800" b="1" i="0" u="none" strike="noStrike" cap="none" normalizeH="0" baseline="0" dirty="0" smtClean="0">
              <a:ln>
                <a:noFill/>
              </a:ln>
              <a:solidFill>
                <a:schemeClr val="tx1"/>
              </a:solidFill>
              <a:effectLst/>
              <a:latin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052736"/>
            <a:ext cx="8964488" cy="2246769"/>
          </a:xfrm>
          <a:prstGeom prst="rect">
            <a:avLst/>
          </a:prstGeom>
        </p:spPr>
        <p:txBody>
          <a:bodyPr wrap="square">
            <a:spAutoFit/>
          </a:bodyPr>
          <a:lstStyle/>
          <a:p>
            <a:pPr lvl="0" eaLnBrk="0" fontAlgn="base" hangingPunct="0">
              <a:spcBef>
                <a:spcPct val="0"/>
              </a:spcBef>
              <a:spcAft>
                <a:spcPct val="0"/>
              </a:spcAft>
            </a:pPr>
            <a:r>
              <a:rPr lang="ar-SA" sz="2800" b="1" dirty="0" smtClean="0">
                <a:latin typeface="Simplified Arabic" pitchFamily="18" charset="-78"/>
                <a:ea typeface="Arial Unicode MS" pitchFamily="34" charset="-128"/>
              </a:rPr>
              <a:t>1- ازمة بفعل الانسان هي الازمة الناشئة عن فعل انساني: عمليات ارهابية, تهديد بغزو عسكري,اضطرابات عامة والفتن المختلفة, اهمال ينتج انهيار السدود, حرائق </a:t>
            </a:r>
            <a:r>
              <a:rPr lang="ar-SA" sz="2800" b="1" dirty="0" err="1" smtClean="0">
                <a:latin typeface="Simplified Arabic" pitchFamily="18" charset="-78"/>
                <a:ea typeface="Arial Unicode MS" pitchFamily="34" charset="-128"/>
              </a:rPr>
              <a:t>كبيرة </a:t>
            </a:r>
            <a:r>
              <a:rPr lang="ar-SA" sz="2800" b="1" dirty="0" smtClean="0">
                <a:latin typeface="Simplified Arabic" pitchFamily="18" charset="-78"/>
                <a:ea typeface="Arial Unicode MS" pitchFamily="34" charset="-128"/>
              </a:rPr>
              <a:t>, حوادث طائرات والقطارات وغيرها.</a:t>
            </a:r>
            <a:endParaRPr lang="en-US" sz="2800" b="1" dirty="0" smtClean="0">
              <a:latin typeface="Arial" pitchFamily="34" charset="0"/>
            </a:endParaRPr>
          </a:p>
          <a:p>
            <a:pPr lvl="0" eaLnBrk="0" fontAlgn="base" hangingPunct="0">
              <a:spcBef>
                <a:spcPct val="0"/>
              </a:spcBef>
              <a:spcAft>
                <a:spcPct val="0"/>
              </a:spcAft>
            </a:pPr>
            <a:r>
              <a:rPr lang="ar-SA" sz="2800" b="1" dirty="0" smtClean="0">
                <a:latin typeface="Simplified Arabic" pitchFamily="18" charset="-78"/>
                <a:ea typeface="Arial Unicode MS" pitchFamily="34" charset="-128"/>
              </a:rPr>
              <a:t>2- ازمة طبيعية وهي الازمة لا دخل للنشاط الانساني بحدوثها زلازل براكين فيضانات جفاف وغيرها.</a:t>
            </a:r>
            <a:endParaRPr lang="en-US" sz="2800" b="1" dirty="0" smtClean="0">
              <a:latin typeface="Arial" pitchFamily="34" charset="0"/>
            </a:endParaRPr>
          </a:p>
        </p:txBody>
      </p:sp>
      <p:sp>
        <p:nvSpPr>
          <p:cNvPr id="3" name="مستطيل 2"/>
          <p:cNvSpPr/>
          <p:nvPr/>
        </p:nvSpPr>
        <p:spPr>
          <a:xfrm>
            <a:off x="818998" y="404664"/>
            <a:ext cx="8073482" cy="523220"/>
          </a:xfrm>
          <a:prstGeom prst="rect">
            <a:avLst/>
          </a:prstGeom>
        </p:spPr>
        <p:txBody>
          <a:bodyPr wrap="square">
            <a:spAutoFit/>
          </a:bodyPr>
          <a:lstStyle/>
          <a:p>
            <a:pPr lvl="0" eaLnBrk="0" fontAlgn="base" hangingPunct="0">
              <a:spcBef>
                <a:spcPct val="0"/>
              </a:spcBef>
              <a:spcAft>
                <a:spcPct val="0"/>
              </a:spcAft>
            </a:pPr>
            <a:r>
              <a:rPr lang="ar-SA" sz="2800" b="1" dirty="0" smtClean="0">
                <a:latin typeface="Simplified Arabic" pitchFamily="18" charset="-78"/>
                <a:ea typeface="Arial Unicode MS" pitchFamily="34" charset="-128"/>
              </a:rPr>
              <a:t>-من حيث طبيعة </a:t>
            </a:r>
            <a:r>
              <a:rPr lang="ar-SA" sz="2800" b="1" dirty="0" err="1" smtClean="0">
                <a:latin typeface="Simplified Arabic" pitchFamily="18" charset="-78"/>
                <a:ea typeface="Arial Unicode MS" pitchFamily="34" charset="-128"/>
              </a:rPr>
              <a:t>الحدوث :</a:t>
            </a:r>
            <a:endParaRPr lang="en-US" sz="2800" b="1" dirty="0" smtClean="0">
              <a:latin typeface="Arial" pitchFamily="34"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Autofit/>
          </a:bodyPr>
          <a:lstStyle/>
          <a:p>
            <a:pPr marL="0" indent="0">
              <a:buNone/>
            </a:pPr>
            <a:r>
              <a:rPr lang="ar-SA" b="1" dirty="0"/>
              <a:t>-  أزمات تنشأ نتيجة حوادث أو تصرفات غير رشيدة داخل أو خارج منظمات الأعمال.</a:t>
            </a:r>
            <a:endParaRPr lang="en-US" b="1" dirty="0"/>
          </a:p>
          <a:p>
            <a:pPr marL="0" indent="0">
              <a:buNone/>
            </a:pPr>
            <a:r>
              <a:rPr lang="ar-SA" b="1" dirty="0"/>
              <a:t>- أزمات ترتبط بالبيئة الداخلية للمنظمات .</a:t>
            </a:r>
            <a:endParaRPr lang="en-US" b="1" dirty="0"/>
          </a:p>
          <a:p>
            <a:pPr marL="0" indent="0">
              <a:buNone/>
            </a:pPr>
            <a:r>
              <a:rPr lang="ar-SA" b="1" dirty="0"/>
              <a:t>- أزمات ترتبط بالاقتصاد أو النظام والحياة الاقتصادية .</a:t>
            </a:r>
            <a:endParaRPr lang="en-US" b="1" dirty="0"/>
          </a:p>
          <a:p>
            <a:pPr marL="0" indent="0">
              <a:buNone/>
            </a:pPr>
            <a:r>
              <a:rPr lang="ar-SA" b="1" dirty="0"/>
              <a:t>- أزمات ترتبط </a:t>
            </a:r>
            <a:r>
              <a:rPr lang="ar-SA" b="1" dirty="0" smtClean="0"/>
              <a:t>بالتكنولوجيا</a:t>
            </a:r>
            <a:r>
              <a:rPr lang="ar-IQ" b="1" dirty="0" smtClean="0"/>
              <a:t>0</a:t>
            </a:r>
            <a:endParaRPr lang="en-US" b="1" dirty="0"/>
          </a:p>
          <a:p>
            <a:pPr marL="0" indent="0">
              <a:buNone/>
            </a:pPr>
            <a:r>
              <a:rPr lang="ar-SA" b="1" dirty="0"/>
              <a:t>وإن الأحداث التي تهدد بقاء المنظمات , أو تؤدي إلى فناء الناس وكل حدث لا يمكن السيطرة عليه تقع كلها في دائرة الأزمات .وكل أزمة قد تحتوي على أثارا إيجابية أو أسسًا للنجاح كما قد تحتوي بذورًا وأسبابًا للفشل .</a:t>
            </a:r>
            <a:endParaRPr lang="en-US" b="1" dirty="0"/>
          </a:p>
          <a:p>
            <a:pPr marL="0" indent="0">
              <a:buNone/>
            </a:pPr>
            <a:endParaRPr lang="ar-IQ" b="1" dirty="0"/>
          </a:p>
        </p:txBody>
      </p:sp>
    </p:spTree>
    <p:extLst>
      <p:ext uri="{BB962C8B-B14F-4D97-AF65-F5344CB8AC3E}">
        <p14:creationId xmlns:p14="http://schemas.microsoft.com/office/powerpoint/2010/main" val="763075961"/>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634082"/>
          </a:xfrm>
        </p:spPr>
        <p:txBody>
          <a:bodyPr>
            <a:normAutofit fontScale="90000"/>
          </a:bodyPr>
          <a:lstStyle/>
          <a:p>
            <a:pPr algn="r"/>
            <a:r>
              <a:rPr lang="ar-SA" sz="4000" b="1" dirty="0" smtClean="0">
                <a:solidFill>
                  <a:srgbClr val="FF0000"/>
                </a:solidFill>
              </a:rPr>
              <a:t>أمثلة الأزمات في تاريخ الأعمال الحديثة </a:t>
            </a:r>
            <a:r>
              <a:rPr lang="en-US" dirty="0" smtClean="0"/>
              <a:t/>
            </a:r>
            <a:br>
              <a:rPr lang="en-US" dirty="0" smtClean="0"/>
            </a:br>
            <a:endParaRPr lang="ar-IQ" dirty="0"/>
          </a:p>
        </p:txBody>
      </p:sp>
      <p:sp>
        <p:nvSpPr>
          <p:cNvPr id="3" name="Content Placeholder 2"/>
          <p:cNvSpPr>
            <a:spLocks noGrp="1"/>
          </p:cNvSpPr>
          <p:nvPr>
            <p:ph idx="1"/>
          </p:nvPr>
        </p:nvSpPr>
        <p:spPr>
          <a:xfrm>
            <a:off x="457200" y="764704"/>
            <a:ext cx="8229600" cy="5361459"/>
          </a:xfrm>
        </p:spPr>
        <p:txBody>
          <a:bodyPr>
            <a:normAutofit fontScale="92500" lnSpcReduction="10000"/>
          </a:bodyPr>
          <a:lstStyle/>
          <a:p>
            <a:pPr lvl="0"/>
            <a:r>
              <a:rPr lang="ar-SA" b="1" dirty="0"/>
              <a:t>أزمة شركة جونسون آند جونسون 1982/1986 .</a:t>
            </a:r>
            <a:endParaRPr lang="en-US" b="1" dirty="0"/>
          </a:p>
          <a:p>
            <a:pPr lvl="0"/>
            <a:r>
              <a:rPr lang="ar-SA" b="1" dirty="0"/>
              <a:t>أزمة الانفجار الذي حدث بمركز التجارة العالمية في نيويورك.</a:t>
            </a:r>
            <a:endParaRPr lang="en-US" b="1" dirty="0"/>
          </a:p>
          <a:p>
            <a:pPr lvl="0"/>
            <a:r>
              <a:rPr lang="ar-SA" b="1" dirty="0"/>
              <a:t>أزمة انفجار المفاعل النووي الروسي (تشيرنوبل) </a:t>
            </a:r>
            <a:r>
              <a:rPr lang="ar-SA" b="1" dirty="0" smtClean="0"/>
              <a:t>.</a:t>
            </a:r>
            <a:endParaRPr lang="ar-IQ" b="1" dirty="0" smtClean="0"/>
          </a:p>
          <a:p>
            <a:pPr marL="0" indent="0">
              <a:buNone/>
            </a:pPr>
            <a:r>
              <a:rPr lang="ar-SA" b="1" dirty="0">
                <a:solidFill>
                  <a:srgbClr val="FF0000"/>
                </a:solidFill>
              </a:rPr>
              <a:t>خصائص الازمة:</a:t>
            </a:r>
            <a:endParaRPr lang="en-US" b="1" dirty="0">
              <a:solidFill>
                <a:srgbClr val="FF0000"/>
              </a:solidFill>
            </a:endParaRPr>
          </a:p>
          <a:p>
            <a:r>
              <a:rPr lang="ar-SA" b="1" dirty="0"/>
              <a:t>يمكن حصر خصائص الازمات بمجموعتين:</a:t>
            </a:r>
            <a:endParaRPr lang="en-US" b="1" dirty="0"/>
          </a:p>
          <a:p>
            <a:pPr lvl="0"/>
            <a:r>
              <a:rPr lang="ar-SA" b="1" dirty="0"/>
              <a:t>خصائص خاصة بالفرد وتشمل (الضغط ,القلق,التوتر,الرعب ,اللامبالاة).</a:t>
            </a:r>
            <a:endParaRPr lang="en-US" b="1" dirty="0"/>
          </a:p>
          <a:p>
            <a:pPr lvl="0"/>
            <a:r>
              <a:rPr lang="ar-SA" b="1" dirty="0"/>
              <a:t>خصائص خاصة بالمنظمات وتشمل (التهديد الخطير لبقاء المنظمة, وضيق </a:t>
            </a:r>
            <a:r>
              <a:rPr lang="ar-SA" b="1" dirty="0" smtClean="0"/>
              <a:t>الوقت</a:t>
            </a:r>
            <a:r>
              <a:rPr lang="ar-IQ" b="1" dirty="0" smtClean="0"/>
              <a:t> </a:t>
            </a:r>
            <a:r>
              <a:rPr lang="ar-SA" b="1" dirty="0" smtClean="0"/>
              <a:t>الخاص </a:t>
            </a:r>
            <a:r>
              <a:rPr lang="ar-SA" b="1" dirty="0"/>
              <a:t>بالاستجابة , وغياب الحل الجذري السريع) .</a:t>
            </a:r>
            <a:endParaRPr lang="en-US" b="1" dirty="0"/>
          </a:p>
          <a:p>
            <a:pPr marL="0" indent="0">
              <a:buNone/>
            </a:pPr>
            <a:r>
              <a:rPr lang="ar-IQ" b="1" dirty="0" smtClean="0">
                <a:solidFill>
                  <a:srgbClr val="FF0000"/>
                </a:solidFill>
              </a:rPr>
              <a:t>    </a:t>
            </a:r>
            <a:r>
              <a:rPr lang="ar-SA" b="1" dirty="0" smtClean="0">
                <a:solidFill>
                  <a:srgbClr val="FF0000"/>
                </a:solidFill>
              </a:rPr>
              <a:t>وتتوافر </a:t>
            </a:r>
            <a:r>
              <a:rPr lang="ar-SA" b="1" dirty="0">
                <a:solidFill>
                  <a:srgbClr val="FF0000"/>
                </a:solidFill>
              </a:rPr>
              <a:t>الخصائص الاتية في الازمة كما يلي:</a:t>
            </a:r>
            <a:endParaRPr lang="en-US" b="1" dirty="0">
              <a:solidFill>
                <a:srgbClr val="FF0000"/>
              </a:solidFill>
            </a:endParaRPr>
          </a:p>
          <a:p>
            <a:pPr marL="0" lvl="0" indent="0">
              <a:buNone/>
            </a:pPr>
            <a:endParaRPr lang="en-US" b="1" dirty="0"/>
          </a:p>
        </p:txBody>
      </p:sp>
    </p:spTree>
    <p:extLst>
      <p:ext uri="{BB962C8B-B14F-4D97-AF65-F5344CB8AC3E}">
        <p14:creationId xmlns:p14="http://schemas.microsoft.com/office/powerpoint/2010/main" val="210383229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fontScale="85000" lnSpcReduction="20000"/>
          </a:bodyPr>
          <a:lstStyle/>
          <a:p>
            <a:pPr lvl="0"/>
            <a:r>
              <a:rPr lang="ar-SA" b="1" dirty="0"/>
              <a:t>وجود نقص واضح بالبيانات والمعلومات اثناء وقوع الازمة .</a:t>
            </a:r>
            <a:endParaRPr lang="en-US" b="1" dirty="0"/>
          </a:p>
          <a:p>
            <a:pPr lvl="0"/>
            <a:r>
              <a:rPr lang="ar-SA" b="1" dirty="0"/>
              <a:t>الازمة تودي الى احداث مفاجأة كبيرة وعنيفة عند وقوعها.</a:t>
            </a:r>
            <a:endParaRPr lang="en-US" b="1" dirty="0"/>
          </a:p>
          <a:p>
            <a:pPr lvl="0"/>
            <a:r>
              <a:rPr lang="ar-SA" b="1" dirty="0"/>
              <a:t>تتسم الازمة بدرجة عالية من التعقيد والتداخل في العناصر والمسببات .</a:t>
            </a:r>
            <a:endParaRPr lang="en-US" b="1" dirty="0"/>
          </a:p>
          <a:p>
            <a:pPr lvl="0"/>
            <a:r>
              <a:rPr lang="ar-SA" b="1" dirty="0"/>
              <a:t>محدودية المدة الزمنيه اللازمة فالأزمة لا تمدد لمدة زمنية طويلة.</a:t>
            </a:r>
            <a:endParaRPr lang="en-US" b="1" dirty="0"/>
          </a:p>
          <a:p>
            <a:pPr lvl="0"/>
            <a:r>
              <a:rPr lang="ar-SA" b="1" dirty="0"/>
              <a:t>وجود حالة من الرعب والخوف بالمنظمة </a:t>
            </a:r>
            <a:r>
              <a:rPr lang="ar-IQ" b="1" dirty="0" smtClean="0"/>
              <a:t>وهذا </a:t>
            </a:r>
            <a:r>
              <a:rPr lang="ar-SA" b="1" dirty="0" smtClean="0"/>
              <a:t>ن</a:t>
            </a:r>
            <a:r>
              <a:rPr lang="ar-IQ" b="1" dirty="0" smtClean="0"/>
              <a:t>ا</a:t>
            </a:r>
            <a:r>
              <a:rPr lang="ar-SA" b="1" dirty="0" smtClean="0"/>
              <a:t>جم </a:t>
            </a:r>
            <a:r>
              <a:rPr lang="ar-SA" b="1" dirty="0"/>
              <a:t>عن عدم القدرة على تقدير مايحمله المستقبل للمنظمة</a:t>
            </a:r>
            <a:endParaRPr lang="en-US" b="1" dirty="0"/>
          </a:p>
          <a:p>
            <a:pPr lvl="0"/>
            <a:r>
              <a:rPr lang="ar-SA" b="1" dirty="0"/>
              <a:t>وجود حالة </a:t>
            </a:r>
            <a:r>
              <a:rPr lang="ar-IQ" b="1" dirty="0" smtClean="0"/>
              <a:t>من </a:t>
            </a:r>
            <a:r>
              <a:rPr lang="ar-SA" b="1" dirty="0" smtClean="0"/>
              <a:t>الشعور </a:t>
            </a:r>
            <a:r>
              <a:rPr lang="ar-SA" b="1" dirty="0"/>
              <a:t>بالحيرة والضعف وعدم قدرة صناع القرار على التعاطي مع الازمة والتعامل معها</a:t>
            </a:r>
            <a:endParaRPr lang="en-US" b="1" dirty="0"/>
          </a:p>
          <a:p>
            <a:pPr lvl="0"/>
            <a:r>
              <a:rPr lang="ar-SA" b="1" dirty="0"/>
              <a:t>انعدام حالة التوازن لدى صناع القرار</a:t>
            </a:r>
            <a:endParaRPr lang="en-US" b="1" dirty="0"/>
          </a:p>
          <a:p>
            <a:pPr lvl="0"/>
            <a:r>
              <a:rPr lang="ar-SA" b="1" dirty="0"/>
              <a:t>ظهور بعض القوى التي تدعم الازمة ومن اهم هذه القوى هم اصحاب المصالح المعطله او المؤجلة</a:t>
            </a:r>
            <a:endParaRPr lang="en-US" b="1" dirty="0"/>
          </a:p>
          <a:p>
            <a:pPr lvl="0"/>
            <a:r>
              <a:rPr lang="ar-SA" b="1" dirty="0"/>
              <a:t>تتعرض مصالح المنظمة في ظل الازمة الى التهديد من جانب اطراف متعددة </a:t>
            </a:r>
            <a:endParaRPr lang="en-US" b="1" dirty="0"/>
          </a:p>
          <a:p>
            <a:pPr lvl="0"/>
            <a:r>
              <a:rPr lang="ar-SA" b="1" dirty="0"/>
              <a:t>تؤدي الازمة الى ظهور اعراض سلوكية في غاية الخطورة كالتوتر والقلق .</a:t>
            </a:r>
            <a:endParaRPr lang="en-US" b="1" dirty="0"/>
          </a:p>
          <a:p>
            <a:pPr marL="0" indent="0">
              <a:buNone/>
            </a:pPr>
            <a:endParaRPr lang="ar-IQ" b="1" dirty="0"/>
          </a:p>
        </p:txBody>
      </p:sp>
    </p:spTree>
    <p:extLst>
      <p:ext uri="{BB962C8B-B14F-4D97-AF65-F5344CB8AC3E}">
        <p14:creationId xmlns:p14="http://schemas.microsoft.com/office/powerpoint/2010/main" val="4261580261"/>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56990"/>
          </a:xfrm>
        </p:spPr>
        <p:txBody>
          <a:bodyPr>
            <a:normAutofit fontScale="90000"/>
          </a:bodyPr>
          <a:lstStyle/>
          <a:p>
            <a:r>
              <a:rPr lang="ar-SA" b="1" dirty="0">
                <a:solidFill>
                  <a:srgbClr val="FF0000"/>
                </a:solidFill>
              </a:rPr>
              <a:t>المقدمة</a:t>
            </a:r>
            <a:r>
              <a:rPr lang="en-US" dirty="0">
                <a:solidFill>
                  <a:srgbClr val="FF0000"/>
                </a:solidFill>
              </a:rPr>
              <a:t/>
            </a:r>
            <a:br>
              <a:rPr lang="en-US" dirty="0">
                <a:solidFill>
                  <a:srgbClr val="FF0000"/>
                </a:solidFill>
              </a:rPr>
            </a:br>
            <a:endParaRPr lang="ar-IQ" dirty="0">
              <a:solidFill>
                <a:srgbClr val="FF0000"/>
              </a:solidFill>
            </a:endParaRPr>
          </a:p>
        </p:txBody>
      </p:sp>
      <p:sp>
        <p:nvSpPr>
          <p:cNvPr id="3" name="Content Placeholder 2"/>
          <p:cNvSpPr>
            <a:spLocks noGrp="1"/>
          </p:cNvSpPr>
          <p:nvPr>
            <p:ph idx="1"/>
          </p:nvPr>
        </p:nvSpPr>
        <p:spPr>
          <a:xfrm>
            <a:off x="457200" y="836712"/>
            <a:ext cx="8229600" cy="5760640"/>
          </a:xfrm>
        </p:spPr>
        <p:txBody>
          <a:bodyPr>
            <a:normAutofit fontScale="85000" lnSpcReduction="10000"/>
          </a:bodyPr>
          <a:lstStyle/>
          <a:p>
            <a:pPr algn="justLow"/>
            <a:r>
              <a:rPr lang="ar-SA" b="1" dirty="0"/>
              <a:t>إن الأزمات التي تحدث في المنظمات أو المؤسسات ما هي إلا تغييرات مفاجئة تطرأ على البيئة الداخلية أو الخارجية للمنظمة أو المؤسسة دون توقع لها أو </a:t>
            </a:r>
            <a:r>
              <a:rPr lang="ar-SA" b="1" dirty="0" smtClean="0"/>
              <a:t>فر</a:t>
            </a:r>
            <a:r>
              <a:rPr lang="ar-IQ" b="1" dirty="0" err="1" smtClean="0"/>
              <a:t>صة</a:t>
            </a:r>
            <a:r>
              <a:rPr lang="ar-SA" b="1" dirty="0" smtClean="0"/>
              <a:t> </a:t>
            </a:r>
            <a:r>
              <a:rPr lang="ar-SA" b="1" dirty="0"/>
              <a:t>لتجنبها , والحقيقة التي يفترض أن نقف أمامها كثيراً كي نعيها وندركها هي عدم وجود دولة في العالم محصنة تماماً من الأزمات. لقد رافقت الأزمات الإنسان منذ أن وجد على هذه الأرض وتعامل معها وفق إمكاناته المتاحة للحد من آثارها . وإن مجالات الأزمات الإدارية كثيرة ومتعددة ولا نستطيع حصرها أو تصنيفها بل يمكن القول إن الأزمات قد تأتي عن فشل مفاجئ أو عوارض أو إهمال . كما أن بعض الأزمات تحدث خارج نطاق سيطرة الإدارة ، وأن بعض الأزمات تحدث نتيجة تسرب معلومات هامة وأحيانًا سرية كاستراتيجيه أو خطة جديدة أو مشروع جديد إلى خارج المنظمة فيحدث عكس ما مخطط له.  ولذلك تشكل مصدرا قلقا لقادة المنظمات والمسؤلين فيها على حد سواء لصعوبة السيطرة عليها0   </a:t>
            </a:r>
            <a:endParaRPr lang="en-US" dirty="0"/>
          </a:p>
          <a:p>
            <a:pPr algn="justLow"/>
            <a:r>
              <a:rPr lang="ar-SA" b="1" dirty="0"/>
              <a:t>وسنتناول في ورقتنا البحثية دراسة الازمة بأنواعها وخصائصها وأسبابها ومراحلها </a:t>
            </a:r>
            <a:endParaRPr lang="en-US" dirty="0"/>
          </a:p>
          <a:p>
            <a:pPr algn="justLow"/>
            <a:endParaRPr lang="ar-IQ" dirty="0"/>
          </a:p>
        </p:txBody>
      </p:sp>
    </p:spTree>
    <p:extLst>
      <p:ext uri="{BB962C8B-B14F-4D97-AF65-F5344CB8AC3E}">
        <p14:creationId xmlns:p14="http://schemas.microsoft.com/office/powerpoint/2010/main" val="169360169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algn="r"/>
            <a:r>
              <a:rPr lang="ar-SA" b="1" dirty="0">
                <a:solidFill>
                  <a:srgbClr val="FF0000"/>
                </a:solidFill>
              </a:rPr>
              <a:t>مفهوم الازمة وأنواعها:</a:t>
            </a:r>
            <a:r>
              <a:rPr lang="en-US" dirty="0">
                <a:solidFill>
                  <a:srgbClr val="FF0000"/>
                </a:solidFill>
              </a:rPr>
              <a:t/>
            </a:r>
            <a:br>
              <a:rPr lang="en-US" dirty="0">
                <a:solidFill>
                  <a:srgbClr val="FF0000"/>
                </a:solidFill>
              </a:rPr>
            </a:br>
            <a:endParaRPr lang="ar-IQ" dirty="0">
              <a:solidFill>
                <a:srgbClr val="FF0000"/>
              </a:solidFill>
            </a:endParaRPr>
          </a:p>
        </p:txBody>
      </p:sp>
      <p:sp>
        <p:nvSpPr>
          <p:cNvPr id="3" name="Content Placeholder 2"/>
          <p:cNvSpPr>
            <a:spLocks noGrp="1"/>
          </p:cNvSpPr>
          <p:nvPr>
            <p:ph idx="1"/>
          </p:nvPr>
        </p:nvSpPr>
        <p:spPr>
          <a:xfrm>
            <a:off x="323528" y="1052736"/>
            <a:ext cx="8363272" cy="5073427"/>
          </a:xfrm>
        </p:spPr>
        <p:txBody>
          <a:bodyPr>
            <a:normAutofit fontScale="77500" lnSpcReduction="20000"/>
          </a:bodyPr>
          <a:lstStyle/>
          <a:p>
            <a:pPr algn="justLow"/>
            <a:r>
              <a:rPr lang="ar-SA" b="1" dirty="0"/>
              <a:t>يمكن تعريف الازمة استنادا الى الادبيات : </a:t>
            </a:r>
            <a:endParaRPr lang="en-US" b="1" dirty="0"/>
          </a:p>
          <a:p>
            <a:pPr algn="justLow"/>
            <a:r>
              <a:rPr lang="ar-SA" b="1" dirty="0"/>
              <a:t>الازمة إداريا : هي ظاهرة غير مستقرة تمثل تهديد مباشر وصريح لبقاء المنظمة واستمراريتها وهي تتميز بدرجة معينة من المخاطرة وتمثل نقطة تحول في اوضاع غير مستقرة تعود الى نتائج غير مرغوبة تؤثر سلبا على كفاءة وفاعلية متخذ القرار وتؤدي الى خسارة مادية ومعنوية وجسدية تؤثر في سمعة المنظمات ومكانتها ومستقبلها .</a:t>
            </a:r>
            <a:endParaRPr lang="en-US" b="1" dirty="0"/>
          </a:p>
          <a:p>
            <a:pPr algn="justLow"/>
            <a:r>
              <a:rPr lang="ar-SA" b="1" dirty="0"/>
              <a:t>الازمة ماليا" : هي الحالة التي تتحرك فيها المتغيرات المالية كأسعار الاسهم وأسعار صرف العملات باتجاه واحد صعودا ونزولا وغالبا ما تكون بشكل معاكس للتوقعات السابقة لها بينما يشير عدم الاستقرار المالي الى الحالة التي تتقلب تلك المتغيرات صعودا ونزولا وان جزء من هذه التقلبات يمكن التنبؤ بها ولا يكون ذلك للجزء الاكبر منها بحيث يمكن التأمين ازاء التقلبات المتوقعة والتغلب على غير المتوقع منها .</a:t>
            </a:r>
            <a:endParaRPr lang="en-US" b="1" dirty="0"/>
          </a:p>
          <a:p>
            <a:pPr algn="justLow"/>
            <a:r>
              <a:rPr lang="ar-SA" b="1" dirty="0"/>
              <a:t>يعاني مفهوم الازمة كسائر مفاهيم العلوم الاجتماعية الاخرى من تداخل العديد من المفاهيم ذات الارتباط القوي بها. كالمفاهيم الشائعة التي تتشابه في بعض خصائصها ومن تلك المفاهيم :</a:t>
            </a:r>
            <a:endParaRPr lang="en-US" b="1" dirty="0"/>
          </a:p>
          <a:p>
            <a:pPr algn="justLow"/>
            <a:endParaRPr lang="ar-IQ" b="1" dirty="0"/>
          </a:p>
        </p:txBody>
      </p:sp>
    </p:spTree>
    <p:extLst>
      <p:ext uri="{BB962C8B-B14F-4D97-AF65-F5344CB8AC3E}">
        <p14:creationId xmlns:p14="http://schemas.microsoft.com/office/powerpoint/2010/main" val="1556303183"/>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ar-SA" b="1" dirty="0">
                <a:solidFill>
                  <a:srgbClr val="FF0000"/>
                </a:solidFill>
              </a:rPr>
              <a:t>المشكلة : </a:t>
            </a:r>
            <a:r>
              <a:rPr lang="en-US" dirty="0">
                <a:solidFill>
                  <a:srgbClr val="FF0000"/>
                </a:solidFill>
              </a:rPr>
              <a:t/>
            </a:r>
            <a:br>
              <a:rPr lang="en-US" dirty="0">
                <a:solidFill>
                  <a:srgbClr val="FF0000"/>
                </a:solidFill>
              </a:rPr>
            </a:br>
            <a:endParaRPr lang="ar-IQ" dirty="0">
              <a:solidFill>
                <a:srgbClr val="FF0000"/>
              </a:solidFill>
            </a:endParaRPr>
          </a:p>
        </p:txBody>
      </p:sp>
      <p:sp>
        <p:nvSpPr>
          <p:cNvPr id="4" name="Content Placeholder 3"/>
          <p:cNvSpPr>
            <a:spLocks noGrp="1"/>
          </p:cNvSpPr>
          <p:nvPr>
            <p:ph idx="1"/>
          </p:nvPr>
        </p:nvSpPr>
        <p:spPr>
          <a:xfrm>
            <a:off x="457200" y="1196752"/>
            <a:ext cx="8229600" cy="5256584"/>
          </a:xfrm>
        </p:spPr>
        <p:txBody>
          <a:bodyPr/>
          <a:lstStyle/>
          <a:p>
            <a:pPr algn="justLow"/>
            <a:r>
              <a:rPr lang="ar-EG" b="1" dirty="0"/>
              <a:t>هي سؤال يحتاج لإجابة أو اتخاذ قرار والمشكلة هنا تمثل مرحلة من مراحل مواجهة الأزمة وهي عملية اتخاذ القرار ولكنها لا تمثل الأزمة بجميع جوانبها والمشكلة هى انحراف ضار عن نمط لا يحمل فى طياته خطراً ، تتوافر عنه معلومات دقيقه لإدراكه وتفهمه ووقتا كافيا لمعالجته وخبرات مناسبة للتعامل معه وموارد مادية متاحة لمواجهته . وتظهر المشكلة بوضوح عندما نعجز في الحصول على النتائج المتوقعة من اعمالنا وأنشطتنا المختلفة. حيث ان الشكل ادناه يوضح الفرق بين المشكلة والأزمة.</a:t>
            </a:r>
            <a:endParaRPr lang="en-US" b="1" dirty="0"/>
          </a:p>
          <a:p>
            <a:pPr algn="justLow"/>
            <a:endParaRPr lang="ar-IQ" b="1" dirty="0"/>
          </a:p>
        </p:txBody>
      </p:sp>
    </p:spTree>
    <p:extLst>
      <p:ext uri="{BB962C8B-B14F-4D97-AF65-F5344CB8AC3E}">
        <p14:creationId xmlns:p14="http://schemas.microsoft.com/office/powerpoint/2010/main" val="1964444313"/>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829109"/>
            <a:ext cx="8229600" cy="1028891"/>
          </a:xfrm>
        </p:spPr>
        <p:txBody>
          <a:bodyPr>
            <a:normAutofit/>
          </a:bodyPr>
          <a:lstStyle/>
          <a:p>
            <a:r>
              <a:rPr lang="ar-IQ" sz="2400" b="1" dirty="0" smtClean="0">
                <a:solidFill>
                  <a:srgbClr val="FF0000"/>
                </a:solidFill>
              </a:rPr>
              <a:t>شكل الفرق بين المشكلة والازمة</a:t>
            </a:r>
            <a:endParaRPr lang="ar-IQ" sz="2400" b="1" dirty="0">
              <a:solidFill>
                <a:srgbClr val="FF0000"/>
              </a:solidFill>
            </a:endParaRPr>
          </a:p>
        </p:txBody>
      </p:sp>
      <p:pic>
        <p:nvPicPr>
          <p:cNvPr id="1026" name="Picture 2" descr="C:\Users\iraq\Desktop\IMG_0005.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99392"/>
            <a:ext cx="5400600" cy="6054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146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a:solidFill>
                  <a:srgbClr val="FF0000"/>
                </a:solidFill>
              </a:rPr>
              <a:t>الكارثة: </a:t>
            </a:r>
            <a:r>
              <a:rPr lang="en-US" dirty="0">
                <a:solidFill>
                  <a:srgbClr val="FF0000"/>
                </a:solidFill>
              </a:rPr>
              <a:t/>
            </a:r>
            <a:br>
              <a:rPr lang="en-US" dirty="0">
                <a:solidFill>
                  <a:srgbClr val="FF0000"/>
                </a:solidFill>
              </a:rPr>
            </a:br>
            <a:endParaRPr lang="ar-IQ" dirty="0">
              <a:solidFill>
                <a:srgbClr val="FF0000"/>
              </a:solidFill>
            </a:endParaRPr>
          </a:p>
        </p:txBody>
      </p:sp>
      <p:sp>
        <p:nvSpPr>
          <p:cNvPr id="3" name="Content Placeholder 2"/>
          <p:cNvSpPr>
            <a:spLocks noGrp="1"/>
          </p:cNvSpPr>
          <p:nvPr>
            <p:ph idx="1"/>
          </p:nvPr>
        </p:nvSpPr>
        <p:spPr>
          <a:xfrm>
            <a:off x="457200" y="980728"/>
            <a:ext cx="8229600" cy="5400600"/>
          </a:xfrm>
        </p:spPr>
        <p:txBody>
          <a:bodyPr/>
          <a:lstStyle/>
          <a:p>
            <a:pPr algn="just"/>
            <a:r>
              <a:rPr lang="ar-EG" b="1" dirty="0"/>
              <a:t>هناك خلط كبير بين الكارثة والأزمة نظرا للالتصاق والارتباط الشديدين بين الكلمتين فالمشكلة التي تبقى دون حسم فترة طويلة تتحول الى كارثة .وكوارث هي غالبا المسببة للازمات حيث انها نكبة مفاجئة وضخمة وقد تكون لحظة انفجار الازمة </a:t>
            </a:r>
            <a:r>
              <a:rPr lang="ar-EG" b="1" dirty="0" smtClean="0"/>
              <a:t>ولك</a:t>
            </a:r>
            <a:r>
              <a:rPr lang="ar-IQ" b="1" dirty="0" smtClean="0"/>
              <a:t>ن</a:t>
            </a:r>
            <a:r>
              <a:rPr lang="ar-EG" b="1" dirty="0" smtClean="0"/>
              <a:t>ها </a:t>
            </a:r>
            <a:r>
              <a:rPr lang="ar-EG" b="1" dirty="0"/>
              <a:t>ليست الازمة بجميع مراحلها فهي حالة حدثت فعلا مدمرة </a:t>
            </a:r>
            <a:r>
              <a:rPr lang="ar-EG" b="1" dirty="0" smtClean="0"/>
              <a:t>ن</a:t>
            </a:r>
            <a:r>
              <a:rPr lang="ar-IQ" b="1" dirty="0" smtClean="0"/>
              <a:t>ا</a:t>
            </a:r>
            <a:r>
              <a:rPr lang="ar-EG" b="1" dirty="0" smtClean="0"/>
              <a:t>جم</a:t>
            </a:r>
            <a:r>
              <a:rPr lang="ar-IQ" b="1" dirty="0" smtClean="0"/>
              <a:t>ة</a:t>
            </a:r>
            <a:r>
              <a:rPr lang="ar-EG" b="1" dirty="0" smtClean="0"/>
              <a:t> </a:t>
            </a:r>
            <a:r>
              <a:rPr lang="ar-EG" b="1" dirty="0"/>
              <a:t>عنها ضرر مادي او غيره والكارثة هي النتيجة الساحقة التي لا يمكن التخلص منها كالطوارئ والأزمات التي لا يتم التعامل معها بالأسلوب الصحيح والكوارث قد تختلف اثارها . ويوضح الشكل ادناه أنواع الكوارث الطبيعية والبشرية .</a:t>
            </a:r>
            <a:endParaRPr lang="en-US" b="1" dirty="0"/>
          </a:p>
          <a:p>
            <a:pPr algn="just"/>
            <a:endParaRPr lang="ar-IQ" b="1" dirty="0"/>
          </a:p>
        </p:txBody>
      </p:sp>
    </p:spTree>
    <p:extLst>
      <p:ext uri="{BB962C8B-B14F-4D97-AF65-F5344CB8AC3E}">
        <p14:creationId xmlns:p14="http://schemas.microsoft.com/office/powerpoint/2010/main" val="266093628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1" name="Picture 3" descr="C:\Users\iraq\Desktop\IMG_0006.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8640"/>
            <a:ext cx="8928992"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007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pPr algn="r"/>
            <a:r>
              <a:rPr lang="ar-EG" sz="4800" b="1" dirty="0">
                <a:solidFill>
                  <a:srgbClr val="FF0000"/>
                </a:solidFill>
              </a:rPr>
              <a:t>الحــادث :</a:t>
            </a:r>
            <a:r>
              <a:rPr lang="en-US" sz="4800" dirty="0">
                <a:solidFill>
                  <a:srgbClr val="FF0000"/>
                </a:solidFill>
              </a:rPr>
              <a:t/>
            </a:r>
            <a:br>
              <a:rPr lang="en-US" sz="4800" dirty="0">
                <a:solidFill>
                  <a:srgbClr val="FF0000"/>
                </a:solidFill>
              </a:rPr>
            </a:br>
            <a:endParaRPr lang="ar-IQ" sz="4800" dirty="0">
              <a:solidFill>
                <a:srgbClr val="FF0000"/>
              </a:solidFill>
            </a:endParaRPr>
          </a:p>
        </p:txBody>
      </p:sp>
      <p:sp>
        <p:nvSpPr>
          <p:cNvPr id="3" name="Content Placeholder 2"/>
          <p:cNvSpPr>
            <a:spLocks noGrp="1"/>
          </p:cNvSpPr>
          <p:nvPr>
            <p:ph idx="1"/>
          </p:nvPr>
        </p:nvSpPr>
        <p:spPr>
          <a:xfrm>
            <a:off x="457200" y="1052736"/>
            <a:ext cx="8229600" cy="5544616"/>
          </a:xfrm>
        </p:spPr>
        <p:txBody>
          <a:bodyPr/>
          <a:lstStyle/>
          <a:p>
            <a:r>
              <a:rPr lang="ar-EG" b="1" dirty="0"/>
              <a:t>خلل فى مكون أو نظام فرعى لم يتم تداركه فأثر تأثير سلبى على النظام كله أو على جزء منه .</a:t>
            </a:r>
            <a:endParaRPr lang="en-US" b="1" dirty="0"/>
          </a:p>
          <a:p>
            <a:r>
              <a:rPr lang="ar-EG" b="1" dirty="0"/>
              <a:t>مثال ذلك حدوث خلل فى بعض الأجهزة بالقطار أدى إلى خروجه من على القضبان واصطدامه بالأفراد والمبانى السكنية وانقلابه بمن فيه.</a:t>
            </a:r>
            <a:endParaRPr lang="en-US" b="1" dirty="0"/>
          </a:p>
          <a:p>
            <a:endParaRPr lang="ar-IQ" b="1" dirty="0"/>
          </a:p>
        </p:txBody>
      </p:sp>
      <p:pic>
        <p:nvPicPr>
          <p:cNvPr id="4" name="صورة 4" descr="C:\Users\lenovo\Desktop\الازمات\download.jpg"/>
          <p:cNvPicPr/>
          <p:nvPr/>
        </p:nvPicPr>
        <p:blipFill>
          <a:blip r:embed="rId2" cstate="print"/>
          <a:srcRect/>
          <a:stretch>
            <a:fillRect/>
          </a:stretch>
        </p:blipFill>
        <p:spPr bwMode="auto">
          <a:xfrm>
            <a:off x="971600" y="3645024"/>
            <a:ext cx="4464496" cy="2808312"/>
          </a:xfrm>
          <a:prstGeom prst="rect">
            <a:avLst/>
          </a:prstGeom>
          <a:noFill/>
          <a:ln w="9525">
            <a:noFill/>
            <a:miter lim="800000"/>
            <a:headEnd/>
            <a:tailEnd/>
          </a:ln>
        </p:spPr>
      </p:pic>
    </p:spTree>
    <p:extLst>
      <p:ext uri="{BB962C8B-B14F-4D97-AF65-F5344CB8AC3E}">
        <p14:creationId xmlns:p14="http://schemas.microsoft.com/office/powerpoint/2010/main" val="94634736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a:solidFill>
                  <a:srgbClr val="FF0000"/>
                </a:solidFill>
              </a:rPr>
              <a:t>الصــراع والنزاع </a:t>
            </a:r>
            <a:r>
              <a:rPr lang="ar-EG" b="1" dirty="0"/>
              <a:t>:</a:t>
            </a:r>
            <a:r>
              <a:rPr lang="en-US" dirty="0"/>
              <a:t/>
            </a:r>
            <a:br>
              <a:rPr lang="en-US" dirty="0"/>
            </a:br>
            <a:endParaRPr lang="ar-IQ" dirty="0"/>
          </a:p>
        </p:txBody>
      </p:sp>
      <p:sp>
        <p:nvSpPr>
          <p:cNvPr id="3" name="Content Placeholder 2"/>
          <p:cNvSpPr>
            <a:spLocks noGrp="1"/>
          </p:cNvSpPr>
          <p:nvPr>
            <p:ph idx="1"/>
          </p:nvPr>
        </p:nvSpPr>
        <p:spPr>
          <a:xfrm>
            <a:off x="4499992" y="836712"/>
            <a:ext cx="4320480" cy="5616624"/>
          </a:xfrm>
        </p:spPr>
        <p:txBody>
          <a:bodyPr>
            <a:noAutofit/>
          </a:bodyPr>
          <a:lstStyle/>
          <a:p>
            <a:pPr algn="justLow"/>
            <a:r>
              <a:rPr lang="ar-EG" sz="2400" b="1" dirty="0"/>
              <a:t>الصراع هو تفاعل سلبى بين الأفراد أو الإدارات أو المنظمات أو الجماعات أو الدول حيث تكون غير متفقه فى وجهات النظر أو القيم أو الأهداف مثل الصراع العربى الإسرائيلى وهو يحدث خللا فى النظام الإقليمى.</a:t>
            </a:r>
            <a:endParaRPr lang="en-US" sz="2400" b="1" dirty="0"/>
          </a:p>
          <a:p>
            <a:pPr algn="justLow"/>
            <a:r>
              <a:rPr lang="ar-EG" sz="2400" b="1" dirty="0"/>
              <a:t>والصراع لا يمثل تهديدا مباشرا وصريحا للمنظمة واستمرارها </a:t>
            </a:r>
            <a:r>
              <a:rPr lang="ar-EG" sz="2400" b="1" dirty="0" smtClean="0"/>
              <a:t>بال</a:t>
            </a:r>
            <a:r>
              <a:rPr lang="ar-IQ" sz="2400" b="1" dirty="0" smtClean="0"/>
              <a:t> </a:t>
            </a:r>
            <a:r>
              <a:rPr lang="ar-EG" sz="2400" b="1" dirty="0" smtClean="0"/>
              <a:t>آن </a:t>
            </a:r>
            <a:r>
              <a:rPr lang="ar-EG" sz="2400" b="1" dirty="0"/>
              <a:t>الصراع يؤدي الى تدني الاداء والأزمة تمثل مرحلة متقدمة من الصراع</a:t>
            </a:r>
            <a:r>
              <a:rPr lang="ar-EG" sz="2400" b="1" dirty="0" smtClean="0"/>
              <a:t>.</a:t>
            </a:r>
            <a:endParaRPr lang="ar-IQ" sz="2400" b="1" dirty="0" smtClean="0"/>
          </a:p>
          <a:p>
            <a:pPr algn="justLow"/>
            <a:r>
              <a:rPr lang="ar-EG" sz="2400" b="1" dirty="0"/>
              <a:t>ويمكن أن تكون مصادر التهديد خارجية مثل اندماج بعض المنافسين أو داخلية مثل انخفاض الروح المعنوية للعاملين أو عدم التعاون والصراع واللامبالاة .</a:t>
            </a:r>
            <a:endParaRPr lang="en-US" sz="2400" b="1" dirty="0"/>
          </a:p>
          <a:p>
            <a:pPr algn="justLow"/>
            <a:endParaRPr lang="en-US" sz="2400" b="1" dirty="0"/>
          </a:p>
          <a:p>
            <a:endParaRPr lang="ar-IQ" sz="2400" dirty="0"/>
          </a:p>
        </p:txBody>
      </p:sp>
      <p:pic>
        <p:nvPicPr>
          <p:cNvPr id="5" name="صورة 6" descr="C:\Users\lenovo\Desktop\الازمات\download (3).jpg"/>
          <p:cNvPicPr/>
          <p:nvPr/>
        </p:nvPicPr>
        <p:blipFill>
          <a:blip r:embed="rId2" cstate="print"/>
          <a:srcRect/>
          <a:stretch>
            <a:fillRect/>
          </a:stretch>
        </p:blipFill>
        <p:spPr bwMode="auto">
          <a:xfrm>
            <a:off x="251655" y="820462"/>
            <a:ext cx="4032448" cy="5472608"/>
          </a:xfrm>
          <a:prstGeom prst="rect">
            <a:avLst/>
          </a:prstGeom>
          <a:noFill/>
          <a:ln w="9525">
            <a:noFill/>
            <a:miter lim="800000"/>
            <a:headEnd/>
            <a:tailEnd/>
          </a:ln>
        </p:spPr>
      </p:pic>
    </p:spTree>
    <p:extLst>
      <p:ext uri="{BB962C8B-B14F-4D97-AF65-F5344CB8AC3E}">
        <p14:creationId xmlns:p14="http://schemas.microsoft.com/office/powerpoint/2010/main" val="3208038380"/>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1425</Words>
  <Application>Microsoft Office PowerPoint</Application>
  <PresentationFormat>On-screen Show (4:3)</PresentationFormat>
  <Paragraphs>84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Arabic Typesetting</vt:lpstr>
      <vt:lpstr>Arial</vt:lpstr>
      <vt:lpstr>Arial Unicode MS</vt:lpstr>
      <vt:lpstr>Calibri</vt:lpstr>
      <vt:lpstr>Simplified Arabic</vt:lpstr>
      <vt:lpstr>Times New Roman</vt:lpstr>
      <vt:lpstr>سمة Office</vt:lpstr>
      <vt:lpstr>الازمة</vt:lpstr>
      <vt:lpstr>المقدمة </vt:lpstr>
      <vt:lpstr>مفهوم الازمة وأنواعها: </vt:lpstr>
      <vt:lpstr>المشكلة :  </vt:lpstr>
      <vt:lpstr>شكل الفرق بين المشكلة والازمة</vt:lpstr>
      <vt:lpstr>الكارثة:  </vt:lpstr>
      <vt:lpstr>PowerPoint Presentation</vt:lpstr>
      <vt:lpstr>الحــادث : </vt:lpstr>
      <vt:lpstr>الصــراع والنزاع : </vt:lpstr>
      <vt:lpstr>التهديد : </vt:lpstr>
      <vt:lpstr>الخلاف: </vt:lpstr>
      <vt:lpstr>انواع الازمات: </vt:lpstr>
      <vt:lpstr>PowerPoint Presentation</vt:lpstr>
      <vt:lpstr>PowerPoint Presentation</vt:lpstr>
      <vt:lpstr>PowerPoint Presentation</vt:lpstr>
      <vt:lpstr>PowerPoint Presentation</vt:lpstr>
      <vt:lpstr>PowerPoint Presentation</vt:lpstr>
      <vt:lpstr>أمثلة الأزمات في تاريخ الأعمال الحديثة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Maher</cp:lastModifiedBy>
  <cp:revision>50</cp:revision>
  <dcterms:created xsi:type="dcterms:W3CDTF">2018-09-28T09:46:43Z</dcterms:created>
  <dcterms:modified xsi:type="dcterms:W3CDTF">2019-07-28T17:02:38Z</dcterms:modified>
</cp:coreProperties>
</file>