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8" r:id="rId3"/>
    <p:sldId id="284" r:id="rId4"/>
    <p:sldId id="269" r:id="rId5"/>
    <p:sldId id="285" r:id="rId6"/>
    <p:sldId id="286"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3" r:id="rId20"/>
    <p:sldId id="282" r:id="rId2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66" autoAdjust="0"/>
    <p:restoredTop sz="94624" autoAdjust="0"/>
  </p:normalViewPr>
  <p:slideViewPr>
    <p:cSldViewPr>
      <p:cViewPr varScale="1">
        <p:scale>
          <a:sx n="83" d="100"/>
          <a:sy n="83" d="100"/>
        </p:scale>
        <p:origin x="1450" y="1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0900FD-E8FA-4F40-98F7-D20D1E261620}" type="doc">
      <dgm:prSet loTypeId="urn:microsoft.com/office/officeart/2005/8/layout/process1" loCatId="process" qsTypeId="urn:microsoft.com/office/officeart/2005/8/quickstyle/simple1" qsCatId="simple" csTypeId="urn:microsoft.com/office/officeart/2005/8/colors/accent1_2" csCatId="accent1" phldr="1"/>
      <dgm:spPr/>
    </dgm:pt>
    <dgm:pt modelId="{14CE502D-57E9-4E0C-999A-22999E90010B}">
      <dgm:prSet phldrT="[نص]"/>
      <dgm:spPr/>
      <dgm:t>
        <a:bodyPr/>
        <a:lstStyle/>
        <a:p>
          <a:pPr rtl="1"/>
          <a:r>
            <a:rPr lang="ar-IQ" dirty="0" smtClean="0"/>
            <a:t>مرحلة ما قبل الازمة</a:t>
          </a:r>
          <a:endParaRPr lang="ar-IQ" dirty="0"/>
        </a:p>
      </dgm:t>
    </dgm:pt>
    <dgm:pt modelId="{FBEC71FF-56E1-468E-9A06-E6A00B28C800}" type="parTrans" cxnId="{A0D9863C-14ED-4658-9A51-480DBE91E050}">
      <dgm:prSet/>
      <dgm:spPr/>
      <dgm:t>
        <a:bodyPr/>
        <a:lstStyle/>
        <a:p>
          <a:pPr rtl="1"/>
          <a:endParaRPr lang="ar-IQ"/>
        </a:p>
      </dgm:t>
    </dgm:pt>
    <dgm:pt modelId="{1F726EC3-859F-4C35-94DD-93F3F1156BC3}" type="sibTrans" cxnId="{A0D9863C-14ED-4658-9A51-480DBE91E050}">
      <dgm:prSet/>
      <dgm:spPr/>
      <dgm:t>
        <a:bodyPr/>
        <a:lstStyle/>
        <a:p>
          <a:pPr rtl="1"/>
          <a:endParaRPr lang="ar-IQ"/>
        </a:p>
      </dgm:t>
    </dgm:pt>
    <dgm:pt modelId="{5BEFE904-4FBE-4BB3-9BF5-2BC084D41670}">
      <dgm:prSet phldrT="[نص]"/>
      <dgm:spPr/>
      <dgm:t>
        <a:bodyPr/>
        <a:lstStyle/>
        <a:p>
          <a:pPr rtl="1"/>
          <a:r>
            <a:rPr lang="ar-SA" b="1" dirty="0" smtClean="0"/>
            <a:t>مرحلة ظهور الازمة</a:t>
          </a:r>
          <a:endParaRPr lang="ar-IQ" dirty="0"/>
        </a:p>
      </dgm:t>
    </dgm:pt>
    <dgm:pt modelId="{055B43DE-1564-46F0-AE5F-18E89BF264C3}" type="parTrans" cxnId="{3F078A82-CB16-4B3E-8EF7-7A754C2438FD}">
      <dgm:prSet/>
      <dgm:spPr/>
      <dgm:t>
        <a:bodyPr/>
        <a:lstStyle/>
        <a:p>
          <a:pPr rtl="1"/>
          <a:endParaRPr lang="ar-IQ"/>
        </a:p>
      </dgm:t>
    </dgm:pt>
    <dgm:pt modelId="{82A08576-ACED-4B79-89A7-03FA3F40C699}" type="sibTrans" cxnId="{3F078A82-CB16-4B3E-8EF7-7A754C2438FD}">
      <dgm:prSet/>
      <dgm:spPr/>
      <dgm:t>
        <a:bodyPr/>
        <a:lstStyle/>
        <a:p>
          <a:pPr rtl="1"/>
          <a:endParaRPr lang="ar-IQ"/>
        </a:p>
      </dgm:t>
    </dgm:pt>
    <dgm:pt modelId="{D59AC284-8577-4793-840F-968B2A7871EF}">
      <dgm:prSet/>
      <dgm:spPr/>
      <dgm:t>
        <a:bodyPr/>
        <a:lstStyle/>
        <a:p>
          <a:pPr rtl="1"/>
          <a:r>
            <a:rPr lang="ar-SA" b="1" dirty="0" smtClean="0"/>
            <a:t>مرحلة ما بعد الازمة</a:t>
          </a:r>
          <a:endParaRPr lang="ar-IQ" dirty="0"/>
        </a:p>
      </dgm:t>
    </dgm:pt>
    <dgm:pt modelId="{529CE100-550D-4873-9536-6CD53335E72A}" type="parTrans" cxnId="{CE5584CB-5DFB-4BFA-91FB-808D8D080783}">
      <dgm:prSet/>
      <dgm:spPr/>
      <dgm:t>
        <a:bodyPr/>
        <a:lstStyle/>
        <a:p>
          <a:pPr rtl="1"/>
          <a:endParaRPr lang="ar-IQ"/>
        </a:p>
      </dgm:t>
    </dgm:pt>
    <dgm:pt modelId="{F4484B36-B200-4AC7-9097-3B2F93D24269}" type="sibTrans" cxnId="{CE5584CB-5DFB-4BFA-91FB-808D8D080783}">
      <dgm:prSet/>
      <dgm:spPr/>
      <dgm:t>
        <a:bodyPr/>
        <a:lstStyle/>
        <a:p>
          <a:pPr rtl="1"/>
          <a:endParaRPr lang="ar-IQ"/>
        </a:p>
      </dgm:t>
    </dgm:pt>
    <dgm:pt modelId="{8E50FD83-D6B5-481C-B942-7EA9BBDDF2C6}" type="pres">
      <dgm:prSet presAssocID="{EC0900FD-E8FA-4F40-98F7-D20D1E261620}" presName="Name0" presStyleCnt="0">
        <dgm:presLayoutVars>
          <dgm:dir/>
          <dgm:resizeHandles val="exact"/>
        </dgm:presLayoutVars>
      </dgm:prSet>
      <dgm:spPr/>
    </dgm:pt>
    <dgm:pt modelId="{B4150BFE-995E-4D70-B696-45F8CD0EC37F}" type="pres">
      <dgm:prSet presAssocID="{14CE502D-57E9-4E0C-999A-22999E90010B}" presName="node" presStyleLbl="node1" presStyleIdx="0" presStyleCnt="3" custLinFactNeighborX="-82910" custLinFactNeighborY="-127">
        <dgm:presLayoutVars>
          <dgm:bulletEnabled val="1"/>
        </dgm:presLayoutVars>
      </dgm:prSet>
      <dgm:spPr/>
      <dgm:t>
        <a:bodyPr/>
        <a:lstStyle/>
        <a:p>
          <a:pPr rtl="1"/>
          <a:endParaRPr lang="ar-IQ"/>
        </a:p>
      </dgm:t>
    </dgm:pt>
    <dgm:pt modelId="{AC0B2C0B-E1D8-4B5E-BD6F-C3B9A6794452}" type="pres">
      <dgm:prSet presAssocID="{1F726EC3-859F-4C35-94DD-93F3F1156BC3}" presName="sibTrans" presStyleLbl="sibTrans2D1" presStyleIdx="0" presStyleCnt="2"/>
      <dgm:spPr/>
      <dgm:t>
        <a:bodyPr/>
        <a:lstStyle/>
        <a:p>
          <a:pPr rtl="1"/>
          <a:endParaRPr lang="ar-IQ"/>
        </a:p>
      </dgm:t>
    </dgm:pt>
    <dgm:pt modelId="{BEBF6197-FC6F-4328-9D9F-AE75F0D6F33B}" type="pres">
      <dgm:prSet presAssocID="{1F726EC3-859F-4C35-94DD-93F3F1156BC3}" presName="connectorText" presStyleLbl="sibTrans2D1" presStyleIdx="0" presStyleCnt="2"/>
      <dgm:spPr/>
      <dgm:t>
        <a:bodyPr/>
        <a:lstStyle/>
        <a:p>
          <a:pPr rtl="1"/>
          <a:endParaRPr lang="ar-IQ"/>
        </a:p>
      </dgm:t>
    </dgm:pt>
    <dgm:pt modelId="{DDFD7547-CE20-4A91-9BF1-5EB12E06F4A5}" type="pres">
      <dgm:prSet presAssocID="{5BEFE904-4FBE-4BB3-9BF5-2BC084D41670}" presName="node" presStyleLbl="node1" presStyleIdx="1" presStyleCnt="3">
        <dgm:presLayoutVars>
          <dgm:bulletEnabled val="1"/>
        </dgm:presLayoutVars>
      </dgm:prSet>
      <dgm:spPr/>
      <dgm:t>
        <a:bodyPr/>
        <a:lstStyle/>
        <a:p>
          <a:pPr rtl="1"/>
          <a:endParaRPr lang="ar-IQ"/>
        </a:p>
      </dgm:t>
    </dgm:pt>
    <dgm:pt modelId="{980602B1-A5FF-43BB-A801-96C3ADE907D0}" type="pres">
      <dgm:prSet presAssocID="{82A08576-ACED-4B79-89A7-03FA3F40C699}" presName="sibTrans" presStyleLbl="sibTrans2D1" presStyleIdx="1" presStyleCnt="2"/>
      <dgm:spPr/>
      <dgm:t>
        <a:bodyPr/>
        <a:lstStyle/>
        <a:p>
          <a:pPr rtl="1"/>
          <a:endParaRPr lang="ar-IQ"/>
        </a:p>
      </dgm:t>
    </dgm:pt>
    <dgm:pt modelId="{06461317-127F-4F3D-AE6B-D1F1B53C753D}" type="pres">
      <dgm:prSet presAssocID="{82A08576-ACED-4B79-89A7-03FA3F40C699}" presName="connectorText" presStyleLbl="sibTrans2D1" presStyleIdx="1" presStyleCnt="2"/>
      <dgm:spPr/>
      <dgm:t>
        <a:bodyPr/>
        <a:lstStyle/>
        <a:p>
          <a:pPr rtl="1"/>
          <a:endParaRPr lang="ar-IQ"/>
        </a:p>
      </dgm:t>
    </dgm:pt>
    <dgm:pt modelId="{2B077E14-8257-424F-B2C9-6ED08F4346D6}" type="pres">
      <dgm:prSet presAssocID="{D59AC284-8577-4793-840F-968B2A7871EF}" presName="node" presStyleLbl="node1" presStyleIdx="2" presStyleCnt="3">
        <dgm:presLayoutVars>
          <dgm:bulletEnabled val="1"/>
        </dgm:presLayoutVars>
      </dgm:prSet>
      <dgm:spPr/>
      <dgm:t>
        <a:bodyPr/>
        <a:lstStyle/>
        <a:p>
          <a:pPr rtl="1"/>
          <a:endParaRPr lang="ar-IQ"/>
        </a:p>
      </dgm:t>
    </dgm:pt>
  </dgm:ptLst>
  <dgm:cxnLst>
    <dgm:cxn modelId="{849A77E4-0F8E-4F52-AE75-410569814424}" type="presOf" srcId="{5BEFE904-4FBE-4BB3-9BF5-2BC084D41670}" destId="{DDFD7547-CE20-4A91-9BF1-5EB12E06F4A5}" srcOrd="0" destOrd="0" presId="urn:microsoft.com/office/officeart/2005/8/layout/process1"/>
    <dgm:cxn modelId="{3F078A82-CB16-4B3E-8EF7-7A754C2438FD}" srcId="{EC0900FD-E8FA-4F40-98F7-D20D1E261620}" destId="{5BEFE904-4FBE-4BB3-9BF5-2BC084D41670}" srcOrd="1" destOrd="0" parTransId="{055B43DE-1564-46F0-AE5F-18E89BF264C3}" sibTransId="{82A08576-ACED-4B79-89A7-03FA3F40C699}"/>
    <dgm:cxn modelId="{A0D9863C-14ED-4658-9A51-480DBE91E050}" srcId="{EC0900FD-E8FA-4F40-98F7-D20D1E261620}" destId="{14CE502D-57E9-4E0C-999A-22999E90010B}" srcOrd="0" destOrd="0" parTransId="{FBEC71FF-56E1-468E-9A06-E6A00B28C800}" sibTransId="{1F726EC3-859F-4C35-94DD-93F3F1156BC3}"/>
    <dgm:cxn modelId="{AB5A3CB5-1A11-40A7-883B-A16F8AB6D117}" type="presOf" srcId="{82A08576-ACED-4B79-89A7-03FA3F40C699}" destId="{980602B1-A5FF-43BB-A801-96C3ADE907D0}" srcOrd="0" destOrd="0" presId="urn:microsoft.com/office/officeart/2005/8/layout/process1"/>
    <dgm:cxn modelId="{F7CFEFAA-8F55-41B7-B7C9-9FC5D793473E}" type="presOf" srcId="{EC0900FD-E8FA-4F40-98F7-D20D1E261620}" destId="{8E50FD83-D6B5-481C-B942-7EA9BBDDF2C6}" srcOrd="0" destOrd="0" presId="urn:microsoft.com/office/officeart/2005/8/layout/process1"/>
    <dgm:cxn modelId="{E4D50B9F-C50D-42AB-82F2-2D01F45C32A1}" type="presOf" srcId="{82A08576-ACED-4B79-89A7-03FA3F40C699}" destId="{06461317-127F-4F3D-AE6B-D1F1B53C753D}" srcOrd="1" destOrd="0" presId="urn:microsoft.com/office/officeart/2005/8/layout/process1"/>
    <dgm:cxn modelId="{C67C2684-CD88-4AC6-B0FC-60F93FC3B59D}" type="presOf" srcId="{1F726EC3-859F-4C35-94DD-93F3F1156BC3}" destId="{AC0B2C0B-E1D8-4B5E-BD6F-C3B9A6794452}" srcOrd="0" destOrd="0" presId="urn:microsoft.com/office/officeart/2005/8/layout/process1"/>
    <dgm:cxn modelId="{4E1CE53C-0843-40DA-86F1-679D96FB20FF}" type="presOf" srcId="{14CE502D-57E9-4E0C-999A-22999E90010B}" destId="{B4150BFE-995E-4D70-B696-45F8CD0EC37F}" srcOrd="0" destOrd="0" presId="urn:microsoft.com/office/officeart/2005/8/layout/process1"/>
    <dgm:cxn modelId="{CE5584CB-5DFB-4BFA-91FB-808D8D080783}" srcId="{EC0900FD-E8FA-4F40-98F7-D20D1E261620}" destId="{D59AC284-8577-4793-840F-968B2A7871EF}" srcOrd="2" destOrd="0" parTransId="{529CE100-550D-4873-9536-6CD53335E72A}" sibTransId="{F4484B36-B200-4AC7-9097-3B2F93D24269}"/>
    <dgm:cxn modelId="{E28EE20D-6384-47AE-A910-E8BE9BAC710E}" type="presOf" srcId="{1F726EC3-859F-4C35-94DD-93F3F1156BC3}" destId="{BEBF6197-FC6F-4328-9D9F-AE75F0D6F33B}" srcOrd="1" destOrd="0" presId="urn:microsoft.com/office/officeart/2005/8/layout/process1"/>
    <dgm:cxn modelId="{7133E4D3-3D90-4C04-802F-54FFF9A7E1EB}" type="presOf" srcId="{D59AC284-8577-4793-840F-968B2A7871EF}" destId="{2B077E14-8257-424F-B2C9-6ED08F4346D6}" srcOrd="0" destOrd="0" presId="urn:microsoft.com/office/officeart/2005/8/layout/process1"/>
    <dgm:cxn modelId="{6D63549B-D11F-494A-807D-809C6C7658FC}" type="presParOf" srcId="{8E50FD83-D6B5-481C-B942-7EA9BBDDF2C6}" destId="{B4150BFE-995E-4D70-B696-45F8CD0EC37F}" srcOrd="0" destOrd="0" presId="urn:microsoft.com/office/officeart/2005/8/layout/process1"/>
    <dgm:cxn modelId="{3455D02A-3F49-43C5-B272-34BF8DA7B59D}" type="presParOf" srcId="{8E50FD83-D6B5-481C-B942-7EA9BBDDF2C6}" destId="{AC0B2C0B-E1D8-4B5E-BD6F-C3B9A6794452}" srcOrd="1" destOrd="0" presId="urn:microsoft.com/office/officeart/2005/8/layout/process1"/>
    <dgm:cxn modelId="{54D3306C-395E-4C94-9DE8-40A572AE9797}" type="presParOf" srcId="{AC0B2C0B-E1D8-4B5E-BD6F-C3B9A6794452}" destId="{BEBF6197-FC6F-4328-9D9F-AE75F0D6F33B}" srcOrd="0" destOrd="0" presId="urn:microsoft.com/office/officeart/2005/8/layout/process1"/>
    <dgm:cxn modelId="{1569C01B-A4F9-4A26-A200-363C94A36A8B}" type="presParOf" srcId="{8E50FD83-D6B5-481C-B942-7EA9BBDDF2C6}" destId="{DDFD7547-CE20-4A91-9BF1-5EB12E06F4A5}" srcOrd="2" destOrd="0" presId="urn:microsoft.com/office/officeart/2005/8/layout/process1"/>
    <dgm:cxn modelId="{992C385B-AE26-4E11-820F-824A3BC3E6DF}" type="presParOf" srcId="{8E50FD83-D6B5-481C-B942-7EA9BBDDF2C6}" destId="{980602B1-A5FF-43BB-A801-96C3ADE907D0}" srcOrd="3" destOrd="0" presId="urn:microsoft.com/office/officeart/2005/8/layout/process1"/>
    <dgm:cxn modelId="{9CA4D024-E0B6-4441-A1E6-F68FF1479E8F}" type="presParOf" srcId="{980602B1-A5FF-43BB-A801-96C3ADE907D0}" destId="{06461317-127F-4F3D-AE6B-D1F1B53C753D}" srcOrd="0" destOrd="0" presId="urn:microsoft.com/office/officeart/2005/8/layout/process1"/>
    <dgm:cxn modelId="{849B5A37-F66F-439F-BB30-3BEFDD7D9B2B}" type="presParOf" srcId="{8E50FD83-D6B5-481C-B942-7EA9BBDDF2C6}" destId="{2B077E14-8257-424F-B2C9-6ED08F4346D6}"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150BFE-995E-4D70-B696-45F8CD0EC37F}">
      <dsp:nvSpPr>
        <dsp:cNvPr id="0" name=""/>
        <dsp:cNvSpPr/>
      </dsp:nvSpPr>
      <dsp:spPr>
        <a:xfrm>
          <a:off x="0" y="1612770"/>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1">
            <a:lnSpc>
              <a:spcPct val="90000"/>
            </a:lnSpc>
            <a:spcBef>
              <a:spcPct val="0"/>
            </a:spcBef>
            <a:spcAft>
              <a:spcPct val="35000"/>
            </a:spcAft>
          </a:pPr>
          <a:r>
            <a:rPr lang="ar-IQ" sz="3400" kern="1200" dirty="0" smtClean="0"/>
            <a:t>مرحلة ما قبل الازمة</a:t>
          </a:r>
          <a:endParaRPr lang="ar-IQ" sz="3400" kern="1200" dirty="0"/>
        </a:p>
      </dsp:txBody>
      <dsp:txXfrm>
        <a:off x="37992" y="1650762"/>
        <a:ext cx="2085893" cy="1221142"/>
      </dsp:txXfrm>
    </dsp:sp>
    <dsp:sp modelId="{AC0B2C0B-E1D8-4B5E-BD6F-C3B9A6794452}">
      <dsp:nvSpPr>
        <dsp:cNvPr id="0" name=""/>
        <dsp:cNvSpPr/>
      </dsp:nvSpPr>
      <dsp:spPr>
        <a:xfrm rot="1867">
          <a:off x="2379873" y="1994092"/>
          <a:ext cx="462151"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endParaRPr lang="ar-IQ" sz="2400" kern="1200"/>
        </a:p>
      </dsp:txBody>
      <dsp:txXfrm>
        <a:off x="2379873" y="2101283"/>
        <a:ext cx="323506" cy="321687"/>
      </dsp:txXfrm>
    </dsp:sp>
    <dsp:sp modelId="{DDFD7547-CE20-4A91-9BF1-5EB12E06F4A5}">
      <dsp:nvSpPr>
        <dsp:cNvPr id="0" name=""/>
        <dsp:cNvSpPr/>
      </dsp:nvSpPr>
      <dsp:spPr>
        <a:xfrm>
          <a:off x="3033861" y="1614418"/>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1">
            <a:lnSpc>
              <a:spcPct val="90000"/>
            </a:lnSpc>
            <a:spcBef>
              <a:spcPct val="0"/>
            </a:spcBef>
            <a:spcAft>
              <a:spcPct val="35000"/>
            </a:spcAft>
          </a:pPr>
          <a:r>
            <a:rPr lang="ar-SA" sz="3400" b="1" kern="1200" dirty="0" smtClean="0"/>
            <a:t>مرحلة ظهور الازمة</a:t>
          </a:r>
          <a:endParaRPr lang="ar-IQ" sz="3400" kern="1200" dirty="0"/>
        </a:p>
      </dsp:txBody>
      <dsp:txXfrm>
        <a:off x="3071853" y="1652410"/>
        <a:ext cx="2085893" cy="1221142"/>
      </dsp:txXfrm>
    </dsp:sp>
    <dsp:sp modelId="{980602B1-A5FF-43BB-A801-96C3ADE907D0}">
      <dsp:nvSpPr>
        <dsp:cNvPr id="0" name=""/>
        <dsp:cNvSpPr/>
      </dsp:nvSpPr>
      <dsp:spPr>
        <a:xfrm>
          <a:off x="5411926" y="1994908"/>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endParaRPr lang="ar-IQ" sz="2400" kern="1200"/>
        </a:p>
      </dsp:txBody>
      <dsp:txXfrm>
        <a:off x="5411926" y="2102137"/>
        <a:ext cx="320822" cy="321687"/>
      </dsp:txXfrm>
    </dsp:sp>
    <dsp:sp modelId="{2B077E14-8257-424F-B2C9-6ED08F4346D6}">
      <dsp:nvSpPr>
        <dsp:cNvPr id="0" name=""/>
        <dsp:cNvSpPr/>
      </dsp:nvSpPr>
      <dsp:spPr>
        <a:xfrm>
          <a:off x="6060489" y="1614418"/>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rtl="1">
            <a:lnSpc>
              <a:spcPct val="90000"/>
            </a:lnSpc>
            <a:spcBef>
              <a:spcPct val="0"/>
            </a:spcBef>
            <a:spcAft>
              <a:spcPct val="35000"/>
            </a:spcAft>
          </a:pPr>
          <a:r>
            <a:rPr lang="ar-SA" sz="3400" b="1" kern="1200" dirty="0" smtClean="0"/>
            <a:t>مرحلة ما بعد الازمة</a:t>
          </a:r>
          <a:endParaRPr lang="ar-IQ" sz="3400" kern="1200" dirty="0"/>
        </a:p>
      </dsp:txBody>
      <dsp:txXfrm>
        <a:off x="6098481" y="1652410"/>
        <a:ext cx="2085893" cy="122114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BAE2A-D07F-4CED-9DE3-8344DEFEC507}" type="datetimeFigureOut">
              <a:rPr lang="ar-IQ" smtClean="0"/>
              <a:pPr/>
              <a:t>26/11/1440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936119C5-1581-4EE0-A909-138958CD3C12}"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BBBAE2A-D07F-4CED-9DE3-8344DEFEC507}" type="datetimeFigureOut">
              <a:rPr lang="ar-IQ" smtClean="0"/>
              <a:pPr/>
              <a:t>26/11/1440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36119C5-1581-4EE0-A909-138958CD3C12}"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4186808" cy="3515990"/>
          </a:xfrm>
        </p:spPr>
        <p:txBody>
          <a:bodyPr>
            <a:noAutofit/>
          </a:bodyPr>
          <a:lstStyle/>
          <a:p>
            <a:pPr algn="ctr"/>
            <a:r>
              <a:rPr lang="ar-IQ" sz="11500" dirty="0" smtClean="0">
                <a:solidFill>
                  <a:srgbClr val="FF0000"/>
                </a:solidFill>
                <a:latin typeface="Arabic Typesetting" pitchFamily="66" charset="-78"/>
                <a:cs typeface="Arabic Typesetting" pitchFamily="66" charset="-78"/>
              </a:rPr>
              <a:t>انواع الازمات</a:t>
            </a:r>
            <a:endParaRPr lang="ar-IQ" sz="11500" dirty="0">
              <a:solidFill>
                <a:srgbClr val="FF0000"/>
              </a:solidFill>
              <a:latin typeface="Arabic Typesetting" pitchFamily="66" charset="-78"/>
              <a:cs typeface="Arabic Typesetting" pitchFamily="66" charset="-78"/>
            </a:endParaRPr>
          </a:p>
        </p:txBody>
      </p:sp>
      <p:pic>
        <p:nvPicPr>
          <p:cNvPr id="1026" name="Picture 2" descr="C:\Users\lenovo\Desktop\الازمات\1454139280.jpg"/>
          <p:cNvPicPr>
            <a:picLocks noGrp="1" noChangeAspect="1" noChangeArrowheads="1"/>
          </p:cNvPicPr>
          <p:nvPr>
            <p:ph idx="1"/>
          </p:nvPr>
        </p:nvPicPr>
        <p:blipFill>
          <a:blip r:embed="rId2" cstate="print"/>
          <a:srcRect/>
          <a:stretch>
            <a:fillRect/>
          </a:stretch>
        </p:blipFill>
        <p:spPr bwMode="auto">
          <a:xfrm>
            <a:off x="3575050" y="643731"/>
            <a:ext cx="5111750" cy="511175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b="1" dirty="0">
                <a:solidFill>
                  <a:srgbClr val="FF0000"/>
                </a:solidFill>
              </a:rPr>
              <a:t>اسباب الازمة: </a:t>
            </a:r>
            <a:r>
              <a:rPr lang="en-US" dirty="0"/>
              <a:t/>
            </a:r>
            <a:br>
              <a:rPr lang="en-US" dirty="0"/>
            </a:br>
            <a:endParaRPr lang="ar-IQ" dirty="0"/>
          </a:p>
        </p:txBody>
      </p:sp>
      <p:sp>
        <p:nvSpPr>
          <p:cNvPr id="3" name="Content Placeholder 2"/>
          <p:cNvSpPr>
            <a:spLocks noGrp="1"/>
          </p:cNvSpPr>
          <p:nvPr>
            <p:ph idx="1"/>
          </p:nvPr>
        </p:nvSpPr>
        <p:spPr>
          <a:xfrm>
            <a:off x="457200" y="1052736"/>
            <a:ext cx="8229600" cy="5400600"/>
          </a:xfrm>
        </p:spPr>
        <p:txBody>
          <a:bodyPr>
            <a:normAutofit fontScale="92500" lnSpcReduction="20000"/>
          </a:bodyPr>
          <a:lstStyle/>
          <a:p>
            <a:r>
              <a:rPr lang="ar-SA" b="1" dirty="0"/>
              <a:t>تنشأ الازمة للاسباب مختلفة وهذه الاسباب كثيرة ومتباينه بتباين طبيعة الازمة ومجالها ومكان وزمان </a:t>
            </a:r>
            <a:r>
              <a:rPr lang="ar-SA" b="1" dirty="0" smtClean="0"/>
              <a:t>حدوث</a:t>
            </a:r>
            <a:r>
              <a:rPr lang="ar-IQ" b="1" dirty="0" smtClean="0"/>
              <a:t>ه</a:t>
            </a:r>
            <a:r>
              <a:rPr lang="ar-SA" b="1" dirty="0" smtClean="0"/>
              <a:t>ا </a:t>
            </a:r>
            <a:r>
              <a:rPr lang="ar-SA" b="1" dirty="0"/>
              <a:t>حيث انها تنشا للأسباب التالية:</a:t>
            </a:r>
            <a:endParaRPr lang="en-US" b="1" dirty="0"/>
          </a:p>
          <a:p>
            <a:pPr marL="0" lvl="0" indent="0">
              <a:buNone/>
            </a:pPr>
            <a:r>
              <a:rPr lang="ar-SA" b="1" dirty="0">
                <a:solidFill>
                  <a:srgbClr val="FF0000"/>
                </a:solidFill>
              </a:rPr>
              <a:t>سوء الفهم </a:t>
            </a:r>
            <a:r>
              <a:rPr lang="ar-SA" b="1" dirty="0"/>
              <a:t>: ينشا عادة من خلال جانبين هامين هما:</a:t>
            </a:r>
            <a:endParaRPr lang="en-US" b="1" dirty="0"/>
          </a:p>
          <a:p>
            <a:pPr lvl="0"/>
            <a:r>
              <a:rPr lang="ar-SA" b="1" dirty="0"/>
              <a:t>المعلومات المتبلورة </a:t>
            </a:r>
            <a:endParaRPr lang="en-US" b="1" dirty="0"/>
          </a:p>
          <a:p>
            <a:pPr lvl="0"/>
            <a:r>
              <a:rPr lang="ar-SA" b="1" dirty="0"/>
              <a:t>التسرع في اصدار القرارات او الحكم على الامور قبل تبين حقيقتها سواء تحت ضغط الخوف او التوتر او نتيجة في الرغبة باستعجال النتائج0</a:t>
            </a:r>
            <a:endParaRPr lang="en-US" b="1" dirty="0"/>
          </a:p>
          <a:p>
            <a:pPr marL="0" lvl="0" indent="0">
              <a:buNone/>
            </a:pPr>
            <a:r>
              <a:rPr lang="ar-SA" b="1" dirty="0">
                <a:solidFill>
                  <a:srgbClr val="FF0000"/>
                </a:solidFill>
              </a:rPr>
              <a:t>سوء الادراك </a:t>
            </a:r>
            <a:r>
              <a:rPr lang="ar-SA" b="1" dirty="0"/>
              <a:t>: الادراك يعد احد مراحل السلوك الرئيسية حيث يمثل مرحلة استيعاب المعلومات فإذا كان هذا الادراك غير سليم نتيجة التشويش الطبيعي او المعتمد يؤدي بالتالي الى انفصام العلاقة بين الاداء الحقيقي للكيان الاداري وبين القرارات التي يتم اتخاذها مما يؤدي الى انفجار الازمة.</a:t>
            </a:r>
            <a:endParaRPr lang="en-US" b="1" dirty="0"/>
          </a:p>
          <a:p>
            <a:endParaRPr lang="ar-IQ" b="1" dirty="0"/>
          </a:p>
        </p:txBody>
      </p:sp>
    </p:spTree>
    <p:extLst>
      <p:ext uri="{BB962C8B-B14F-4D97-AF65-F5344CB8AC3E}">
        <p14:creationId xmlns:p14="http://schemas.microsoft.com/office/powerpoint/2010/main" val="8983661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92688"/>
          </a:xfrm>
        </p:spPr>
        <p:txBody>
          <a:bodyPr>
            <a:normAutofit fontScale="77500" lnSpcReduction="20000"/>
          </a:bodyPr>
          <a:lstStyle/>
          <a:p>
            <a:pPr lvl="0" algn="justLow"/>
            <a:r>
              <a:rPr lang="ar-SA" b="1" dirty="0"/>
              <a:t>سوء التقدير والتقييم: ينشأ سوء التقدير </a:t>
            </a:r>
            <a:r>
              <a:rPr lang="ar-SA" b="1" dirty="0" err="1" smtClean="0"/>
              <a:t>الازموي</a:t>
            </a:r>
            <a:r>
              <a:rPr lang="ar-SA" b="1" dirty="0" smtClean="0"/>
              <a:t> </a:t>
            </a:r>
            <a:r>
              <a:rPr lang="ar-SA" b="1" dirty="0"/>
              <a:t>من خلال جانبين اساسين هما: </a:t>
            </a:r>
            <a:endParaRPr lang="en-US" b="1" dirty="0"/>
          </a:p>
          <a:p>
            <a:pPr lvl="0" algn="justLow"/>
            <a:r>
              <a:rPr lang="ar-SA" b="1" dirty="0"/>
              <a:t>المغالاة والإفراط بالثقة سواء بالنفس او في القدرة الذاتية على مواجهة الطرف الاخر والتغلب عليه</a:t>
            </a:r>
            <a:endParaRPr lang="en-US" b="1" dirty="0"/>
          </a:p>
          <a:p>
            <a:pPr lvl="0" algn="justLow"/>
            <a:r>
              <a:rPr lang="ar-SA" b="1" dirty="0"/>
              <a:t>سوء تقدير الطرف الاخر والاستخفاف به واستصغاره والتقليل من شأنه 0</a:t>
            </a:r>
            <a:endParaRPr lang="en-US" b="1" dirty="0"/>
          </a:p>
          <a:p>
            <a:pPr lvl="0" algn="justLow"/>
            <a:r>
              <a:rPr lang="ar-SA" b="1" dirty="0"/>
              <a:t>الادارة العشوائية : يطلق عليها مجازا ادارة ولكنها ليست ادارة بل هي مجموع من الاهواء والأمزجة التي تتنافى مع أي مبادئ علمية مثل :</a:t>
            </a:r>
            <a:endParaRPr lang="en-US" b="1" dirty="0"/>
          </a:p>
          <a:p>
            <a:pPr lvl="0" algn="justLow"/>
            <a:r>
              <a:rPr lang="ar-SA" b="1" dirty="0"/>
              <a:t>عدم الاعتراف بالتخطيط وأهميته وضرورته للنشاط 0</a:t>
            </a:r>
            <a:endParaRPr lang="en-US" b="1" dirty="0"/>
          </a:p>
          <a:p>
            <a:pPr lvl="0" algn="justLow"/>
            <a:r>
              <a:rPr lang="ar-SA" b="1" dirty="0"/>
              <a:t>عدم التوافق مع روح العصر 0</a:t>
            </a:r>
            <a:endParaRPr lang="en-US" b="1" dirty="0"/>
          </a:p>
          <a:p>
            <a:pPr lvl="0" algn="justLow"/>
            <a:r>
              <a:rPr lang="ar-SA" b="1" dirty="0"/>
              <a:t>عدم الاحترام للهيكل التنظيمي0</a:t>
            </a:r>
            <a:endParaRPr lang="en-US" b="1" dirty="0"/>
          </a:p>
          <a:p>
            <a:pPr lvl="0" algn="justLow"/>
            <a:r>
              <a:rPr lang="ar-SA" b="1" dirty="0"/>
              <a:t>الرغبة بالابتزاز: تقوم جماعة الضغط وجماعات المصالح باستخدام مثل هذا الاسلوب وذلك من اجل جني المكاسب الغير عادلة من الكيان الاداري.</a:t>
            </a:r>
            <a:endParaRPr lang="en-US" b="1" dirty="0"/>
          </a:p>
          <a:p>
            <a:pPr lvl="0" algn="justLow"/>
            <a:r>
              <a:rPr lang="ar-SA" b="1" dirty="0"/>
              <a:t>اليأس: يعد من اخطر المسببات الازمات فائقة التدمير كالنفسية والسلوكية التي تشكل خطر دائم على متخذ القرار.</a:t>
            </a:r>
            <a:endParaRPr lang="en-US" b="1" dirty="0"/>
          </a:p>
          <a:p>
            <a:pPr algn="justLow"/>
            <a:r>
              <a:rPr lang="ar-SA" b="1" dirty="0"/>
              <a:t>ومن اسباب الازمات كذلك الاشاعات , استعراض القوة,الاخطاء البشرية,الازمات المخططة, تعارض الأهداف تعارض المصالح.</a:t>
            </a:r>
            <a:endParaRPr lang="en-US" b="1" dirty="0"/>
          </a:p>
          <a:p>
            <a:pPr marL="0" indent="0" algn="justLow">
              <a:buNone/>
            </a:pPr>
            <a:r>
              <a:rPr lang="ar-SA" b="1" dirty="0"/>
              <a:t> </a:t>
            </a:r>
            <a:endParaRPr lang="en-US" b="1" dirty="0"/>
          </a:p>
          <a:p>
            <a:pPr marL="0" indent="0" algn="justLow">
              <a:buNone/>
            </a:pPr>
            <a:endParaRPr lang="ar-IQ" b="1" dirty="0"/>
          </a:p>
        </p:txBody>
      </p:sp>
    </p:spTree>
    <p:extLst>
      <p:ext uri="{BB962C8B-B14F-4D97-AF65-F5344CB8AC3E}">
        <p14:creationId xmlns:p14="http://schemas.microsoft.com/office/powerpoint/2010/main" val="2904072558"/>
      </p:ext>
    </p:extLst>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raq\Desktop\IMG_0008.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493118"/>
            <a:ext cx="6192688" cy="5960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882677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a:solidFill>
                  <a:srgbClr val="FF0000"/>
                </a:solidFill>
              </a:rPr>
              <a:t>دورة </a:t>
            </a:r>
            <a:r>
              <a:rPr lang="ar-IQ" b="1" dirty="0" smtClean="0">
                <a:solidFill>
                  <a:srgbClr val="FF0000"/>
                </a:solidFill>
              </a:rPr>
              <a:t>مراحل</a:t>
            </a:r>
            <a:r>
              <a:rPr lang="ar-EG" b="1" dirty="0" smtClean="0">
                <a:solidFill>
                  <a:srgbClr val="FF0000"/>
                </a:solidFill>
              </a:rPr>
              <a:t> </a:t>
            </a:r>
            <a:r>
              <a:rPr lang="ar-IQ" b="1" dirty="0" smtClean="0">
                <a:solidFill>
                  <a:srgbClr val="FF0000"/>
                </a:solidFill>
              </a:rPr>
              <a:t>تكوين </a:t>
            </a:r>
            <a:r>
              <a:rPr lang="ar-EG" b="1" dirty="0" err="1" smtClean="0">
                <a:solidFill>
                  <a:srgbClr val="FF0000"/>
                </a:solidFill>
              </a:rPr>
              <a:t>الأزمة </a:t>
            </a:r>
            <a:r>
              <a:rPr lang="ar-EG" b="1" dirty="0">
                <a:solidFill>
                  <a:srgbClr val="FF0000"/>
                </a:solidFill>
              </a:rPr>
              <a:t>:	</a:t>
            </a:r>
            <a:r>
              <a:rPr lang="en-US" b="1" dirty="0">
                <a:solidFill>
                  <a:srgbClr val="FF0000"/>
                </a:solidFill>
              </a:rPr>
              <a:t/>
            </a:r>
            <a:br>
              <a:rPr lang="en-US" b="1" dirty="0">
                <a:solidFill>
                  <a:srgbClr val="FF0000"/>
                </a:solidFill>
              </a:rPr>
            </a:br>
            <a:endParaRPr lang="ar-IQ" b="1" dirty="0">
              <a:solidFill>
                <a:srgbClr val="FF0000"/>
              </a:solidFill>
            </a:endParaRPr>
          </a:p>
        </p:txBody>
      </p:sp>
      <p:sp>
        <p:nvSpPr>
          <p:cNvPr id="3" name="Content Placeholder 2"/>
          <p:cNvSpPr>
            <a:spLocks noGrp="1"/>
          </p:cNvSpPr>
          <p:nvPr>
            <p:ph idx="1"/>
          </p:nvPr>
        </p:nvSpPr>
        <p:spPr>
          <a:xfrm>
            <a:off x="457200" y="1124744"/>
            <a:ext cx="8229600" cy="5001419"/>
          </a:xfrm>
        </p:spPr>
        <p:txBody>
          <a:bodyPr/>
          <a:lstStyle/>
          <a:p>
            <a:pPr marL="0" indent="0">
              <a:buNone/>
            </a:pPr>
            <a:r>
              <a:rPr lang="ar-EG" b="1" dirty="0"/>
              <a:t>تمر الأزمة بخمس مراحل تمثل دورة حياتها ، وتتمثل هذه المراحل فيما يلى :</a:t>
            </a:r>
            <a:endParaRPr lang="en-US" dirty="0"/>
          </a:p>
          <a:p>
            <a:pPr lvl="0"/>
            <a:r>
              <a:rPr lang="ar-EG" b="1" dirty="0"/>
              <a:t>ميلاد الأزمة .</a:t>
            </a:r>
            <a:endParaRPr lang="en-US" dirty="0"/>
          </a:p>
          <a:p>
            <a:pPr lvl="0"/>
            <a:r>
              <a:rPr lang="ar-EG" b="1" dirty="0"/>
              <a:t>نمو الأزمة .</a:t>
            </a:r>
            <a:endParaRPr lang="en-US" dirty="0"/>
          </a:p>
          <a:p>
            <a:pPr lvl="0"/>
            <a:r>
              <a:rPr lang="ar-EG" b="1" dirty="0"/>
              <a:t>نضج الأزمة.</a:t>
            </a:r>
            <a:endParaRPr lang="en-US" dirty="0"/>
          </a:p>
          <a:p>
            <a:pPr lvl="0"/>
            <a:r>
              <a:rPr lang="ar-EG" b="1" dirty="0"/>
              <a:t>انحسار الأزمة .</a:t>
            </a:r>
            <a:endParaRPr lang="en-US" dirty="0"/>
          </a:p>
          <a:p>
            <a:pPr lvl="0"/>
            <a:r>
              <a:rPr lang="ar-EG" b="1" dirty="0"/>
              <a:t>اختفاء الأزمة .</a:t>
            </a:r>
            <a:endParaRPr lang="en-US" dirty="0"/>
          </a:p>
        </p:txBody>
      </p:sp>
    </p:spTree>
    <p:extLst>
      <p:ext uri="{BB962C8B-B14F-4D97-AF65-F5344CB8AC3E}">
        <p14:creationId xmlns:p14="http://schemas.microsoft.com/office/powerpoint/2010/main" val="17934022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iraq\Desktop\IMG_0009.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32048" y="638690"/>
            <a:ext cx="8388424" cy="5886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4519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2664296"/>
          </a:xfrm>
        </p:spPr>
        <p:txBody>
          <a:bodyPr>
            <a:normAutofit/>
          </a:bodyPr>
          <a:lstStyle/>
          <a:p>
            <a:pPr algn="r"/>
            <a:r>
              <a:rPr lang="ar-IQ" sz="3200" b="1" dirty="0" smtClean="0">
                <a:solidFill>
                  <a:srgbClr val="FF0000"/>
                </a:solidFill>
              </a:rPr>
              <a:t>تصنيف</a:t>
            </a:r>
            <a:r>
              <a:rPr lang="ar-SA" sz="3200" b="1" dirty="0" smtClean="0">
                <a:solidFill>
                  <a:srgbClr val="FF0000"/>
                </a:solidFill>
              </a:rPr>
              <a:t> الأزمة</a:t>
            </a:r>
            <a:r>
              <a:rPr lang="ar-IQ" sz="3200" b="1" dirty="0" smtClean="0">
                <a:solidFill>
                  <a:srgbClr val="FF0000"/>
                </a:solidFill>
              </a:rPr>
              <a:t> وفق المدة الزمنية</a:t>
            </a:r>
            <a:r>
              <a:rPr lang="ar-SA" sz="3200" b="1" dirty="0" smtClean="0">
                <a:solidFill>
                  <a:srgbClr val="FF0000"/>
                </a:solidFill>
              </a:rPr>
              <a:t> </a:t>
            </a:r>
            <a:r>
              <a:rPr lang="ar-SA" sz="3200" b="1" dirty="0"/>
              <a:t>: من المهم تحديد الأزمة مبكرًا حتى تتمكن الإدارة من التعامل معها فعادة تتشابه مراحل حدوث الأزمات </a:t>
            </a:r>
            <a:r>
              <a:rPr lang="ar-SA" sz="3200" b="1" i="1" dirty="0"/>
              <a:t>.</a:t>
            </a:r>
            <a:r>
              <a:rPr lang="en-US" sz="3200" b="1" dirty="0"/>
              <a:t/>
            </a:r>
            <a:br>
              <a:rPr lang="en-US" sz="3200" b="1" dirty="0"/>
            </a:br>
            <a:endParaRPr lang="ar-IQ" sz="3200" b="1" dirty="0"/>
          </a:p>
        </p:txBody>
      </p:sp>
      <p:sp>
        <p:nvSpPr>
          <p:cNvPr id="3" name="Content Placeholder 2"/>
          <p:cNvSpPr>
            <a:spLocks noGrp="1"/>
          </p:cNvSpPr>
          <p:nvPr>
            <p:ph idx="1"/>
          </p:nvPr>
        </p:nvSpPr>
        <p:spPr>
          <a:xfrm>
            <a:off x="457200" y="2060848"/>
            <a:ext cx="8229600" cy="4392488"/>
          </a:xfrm>
        </p:spPr>
        <p:txBody>
          <a:bodyPr>
            <a:normAutofit fontScale="92500"/>
          </a:bodyPr>
          <a:lstStyle/>
          <a:p>
            <a:pPr>
              <a:buNone/>
            </a:pPr>
            <a:r>
              <a:rPr lang="ar-SA" b="1" dirty="0"/>
              <a:t>وعلى الرغم من تعدد المراحل التي تمر بها الأزمة نتيجة تطوراتها نوعياً على مدى فترة زمنية معينة، فإن هذه المراحل قد اختلفت أيضا نتيجة لاختلاف وجهات نظر الكتاب والباحثين في تصنيفهم لها، ومع ذلك سنحاول تسليط الضوء على أهم المراحل</a:t>
            </a:r>
            <a:r>
              <a:rPr lang="en-US" b="1" dirty="0"/>
              <a:t>:</a:t>
            </a:r>
            <a:br>
              <a:rPr lang="en-US" b="1" dirty="0"/>
            </a:br>
            <a:r>
              <a:rPr lang="ar-SA" b="1" dirty="0"/>
              <a:t>- </a:t>
            </a:r>
            <a:r>
              <a:rPr lang="ar-SA" b="1" dirty="0">
                <a:solidFill>
                  <a:srgbClr val="FF0000"/>
                </a:solidFill>
              </a:rPr>
              <a:t>مرحلة ما قبل الأزمة </a:t>
            </a:r>
            <a:r>
              <a:rPr lang="ar-SA" b="1" dirty="0"/>
              <a:t>:</a:t>
            </a:r>
            <a:endParaRPr lang="en-US" b="1" dirty="0"/>
          </a:p>
          <a:p>
            <a:pPr marL="0" indent="0">
              <a:buNone/>
            </a:pPr>
            <a:r>
              <a:rPr lang="ar-SA" b="1" dirty="0"/>
              <a:t>ويتم في هذه المرحلة التخطيط لا عداد المنظمة لمواجهة الازمات من خلال خطة زمنية لتنفيذ متطلبات الاعداد من خلال تجهيزات , تدريب ...ألخ وبدون نجاح هذه المرحلة لن تكون المنظمة قادرة على التعامل مع الأزمات </a:t>
            </a:r>
            <a:r>
              <a:rPr lang="ar-SA" dirty="0"/>
              <a:t>.</a:t>
            </a:r>
            <a:endParaRPr lang="en-US" dirty="0"/>
          </a:p>
          <a:p>
            <a:pPr marL="0" indent="0">
              <a:buNone/>
            </a:pPr>
            <a:endParaRPr lang="ar-IQ" dirty="0"/>
          </a:p>
        </p:txBody>
      </p:sp>
    </p:spTree>
    <p:extLst>
      <p:ext uri="{BB962C8B-B14F-4D97-AF65-F5344CB8AC3E}">
        <p14:creationId xmlns:p14="http://schemas.microsoft.com/office/powerpoint/2010/main" val="1790160460"/>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lnSpcReduction="10000"/>
          </a:bodyPr>
          <a:lstStyle/>
          <a:p>
            <a:r>
              <a:rPr lang="ar-SA" b="1" dirty="0"/>
              <a:t>وينبغي في هذه المرحلة تسجيل الملاحظات والظواهر وإجراء البحوث اللازمة لدراسة الاتجاهات والمواقف التي تم من خلالها التنبؤ بالأزمة , عندها تركز الادارة جهودها في هذه المرحلة على مسح البيئة واستشعار الازمة المحتملة التي قد تنفجر في المستقبل , وجمع المعلومات عن الازمات وتقييم درجة خطورتها , ووضع اجراءات وقائية لمنع ولادة الأزمة 0</a:t>
            </a:r>
            <a:endParaRPr lang="en-US" b="1" dirty="0"/>
          </a:p>
          <a:p>
            <a:pPr marL="0" indent="0">
              <a:buNone/>
            </a:pPr>
            <a:r>
              <a:rPr lang="ar-SA" dirty="0"/>
              <a:t>- </a:t>
            </a:r>
            <a:r>
              <a:rPr lang="ar-SA" b="1" dirty="0">
                <a:solidFill>
                  <a:srgbClr val="FF0000"/>
                </a:solidFill>
              </a:rPr>
              <a:t>مرحلة ظهور الأزمة </a:t>
            </a:r>
            <a:r>
              <a:rPr lang="ar-IQ" b="1" dirty="0">
                <a:solidFill>
                  <a:srgbClr val="FF0000"/>
                </a:solidFill>
              </a:rPr>
              <a:t>:</a:t>
            </a:r>
            <a:endParaRPr lang="en-US" b="1" dirty="0">
              <a:solidFill>
                <a:srgbClr val="FF0000"/>
              </a:solidFill>
            </a:endParaRPr>
          </a:p>
          <a:p>
            <a:pPr marL="0" indent="0">
              <a:buNone/>
            </a:pPr>
            <a:r>
              <a:rPr lang="ar-IQ" b="1" dirty="0"/>
              <a:t>تبدأ هذه المرحلة مع ظهور اشارات الانذار او علامات التحذير والتي يجب ان يلتقطها فريق ادارة الازمة ليبدأ فورا عملية التحليل والاستنتاج والتنبؤ وعرض وتقييم بدائل القرار وغيرها من الامور التي سبق اعدادها . </a:t>
            </a:r>
          </a:p>
        </p:txBody>
      </p:sp>
    </p:spTree>
    <p:extLst>
      <p:ext uri="{BB962C8B-B14F-4D97-AF65-F5344CB8AC3E}">
        <p14:creationId xmlns:p14="http://schemas.microsoft.com/office/powerpoint/2010/main" val="45876872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r>
              <a:rPr lang="ar-IQ" b="1" dirty="0"/>
              <a:t>ويؤدي الحدث المتسارع الى بداية الأزمة لتصبح الانظمة والسلوكيات السابقة غير ملائمة لاحتواء الحدث المفاجئ وقد يتم معالجة الموقف بصورة خاطئة مع عدم وجود خطة استجابة للازمة وضعف شبكات الاتصال بين الادارات ومواقع العمل , ومع ذلك يتولى فريق معالجة الازمة مهامه ويقوم بدوره في معالجة الازمة ومناقشة التفاصيل واتخاذ القرارات التصحيحية </a:t>
            </a:r>
            <a:r>
              <a:rPr lang="ar-IQ" b="1" dirty="0" smtClean="0"/>
              <a:t>والعلاجية.</a:t>
            </a:r>
          </a:p>
          <a:p>
            <a:pPr marL="0" indent="0">
              <a:buNone/>
            </a:pPr>
            <a:r>
              <a:rPr lang="ar-SA" b="1" dirty="0">
                <a:solidFill>
                  <a:srgbClr val="FF0000"/>
                </a:solidFill>
              </a:rPr>
              <a:t>- مرحلة ما بعد الأزمة :</a:t>
            </a:r>
            <a:endParaRPr lang="en-US" b="1" dirty="0">
              <a:solidFill>
                <a:srgbClr val="FF0000"/>
              </a:solidFill>
            </a:endParaRPr>
          </a:p>
          <a:p>
            <a:pPr marL="0" indent="0">
              <a:buNone/>
            </a:pPr>
            <a:r>
              <a:rPr lang="ar-SA" b="1" dirty="0"/>
              <a:t>بعد انتهاء الازمة تأتي المرحلة الاخيرة والتي تقوم على اساس معالجة الاثار السلبية , والاستفادة منها مستقبلا" </a:t>
            </a:r>
            <a:r>
              <a:rPr lang="ar-SA" dirty="0"/>
              <a:t>.</a:t>
            </a:r>
            <a:endParaRPr lang="en-US" dirty="0"/>
          </a:p>
          <a:p>
            <a:pPr marL="0" indent="0">
              <a:buNone/>
            </a:pPr>
            <a:endParaRPr lang="en-US" b="1" dirty="0"/>
          </a:p>
        </p:txBody>
      </p:sp>
    </p:spTree>
    <p:extLst>
      <p:ext uri="{BB962C8B-B14F-4D97-AF65-F5344CB8AC3E}">
        <p14:creationId xmlns:p14="http://schemas.microsoft.com/office/powerpoint/2010/main" val="1882146465"/>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عنصر نائب للمحتوى 5"/>
          <p:cNvGraphicFramePr>
            <a:graphicFrameLocks noGrp="1"/>
          </p:cNvGraphicFramePr>
          <p:nvPr>
            <p:ph idx="1"/>
          </p:nvPr>
        </p:nvGraphicFramePr>
        <p:xfrm>
          <a:off x="395536" y="54868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رابط مستقيم 7"/>
          <p:cNvCxnSpPr/>
          <p:nvPr/>
        </p:nvCxnSpPr>
        <p:spPr>
          <a:xfrm>
            <a:off x="7596336" y="3429000"/>
            <a:ext cx="0" cy="792088"/>
          </a:xfrm>
          <a:prstGeom prst="line">
            <a:avLst/>
          </a:prstGeom>
        </p:spPr>
        <p:style>
          <a:lnRef idx="1">
            <a:schemeClr val="accent1"/>
          </a:lnRef>
          <a:fillRef idx="0">
            <a:schemeClr val="accent1"/>
          </a:fillRef>
          <a:effectRef idx="0">
            <a:schemeClr val="accent1"/>
          </a:effectRef>
          <a:fontRef idx="minor">
            <a:schemeClr val="tx1"/>
          </a:fontRef>
        </p:style>
      </p:cxnSp>
      <p:sp>
        <p:nvSpPr>
          <p:cNvPr id="9" name="مستطيل مستدير الزوايا 8"/>
          <p:cNvSpPr/>
          <p:nvPr/>
        </p:nvSpPr>
        <p:spPr>
          <a:xfrm>
            <a:off x="6948264" y="4149080"/>
            <a:ext cx="151216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000" b="1" dirty="0" smtClean="0"/>
              <a:t>استعادة النشاط والتعلم</a:t>
            </a:r>
            <a:endParaRPr lang="en-US" sz="2000" b="1" dirty="0" smtClean="0"/>
          </a:p>
          <a:p>
            <a:pPr algn="ctr"/>
            <a:endParaRPr lang="ar-IQ" dirty="0"/>
          </a:p>
        </p:txBody>
      </p:sp>
      <p:cxnSp>
        <p:nvCxnSpPr>
          <p:cNvPr id="11" name="رابط مستقيم 10"/>
          <p:cNvCxnSpPr/>
          <p:nvPr/>
        </p:nvCxnSpPr>
        <p:spPr>
          <a:xfrm>
            <a:off x="4427984" y="3429000"/>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a:off x="3491880" y="4221088"/>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5508104" y="4221088"/>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3491880" y="4221088"/>
            <a:ext cx="0" cy="648072"/>
          </a:xfrm>
          <a:prstGeom prst="line">
            <a:avLst/>
          </a:prstGeom>
        </p:spPr>
        <p:style>
          <a:lnRef idx="1">
            <a:schemeClr val="accent1"/>
          </a:lnRef>
          <a:fillRef idx="0">
            <a:schemeClr val="accent1"/>
          </a:fillRef>
          <a:effectRef idx="0">
            <a:schemeClr val="accent1"/>
          </a:effectRef>
          <a:fontRef idx="minor">
            <a:schemeClr val="tx1"/>
          </a:fontRef>
        </p:style>
      </p:cxnSp>
      <p:sp>
        <p:nvSpPr>
          <p:cNvPr id="23" name="مستطيل مستدير الزوايا 22"/>
          <p:cNvSpPr/>
          <p:nvPr/>
        </p:nvSpPr>
        <p:spPr>
          <a:xfrm>
            <a:off x="5148064" y="4869160"/>
            <a:ext cx="100811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000" b="1" dirty="0" smtClean="0"/>
              <a:t>احتواء الاضرار</a:t>
            </a:r>
            <a:endParaRPr lang="ar-IQ" sz="2000" b="1" dirty="0"/>
          </a:p>
        </p:txBody>
      </p:sp>
      <p:sp>
        <p:nvSpPr>
          <p:cNvPr id="24" name="مستطيل مستدير الزوايا 23"/>
          <p:cNvSpPr/>
          <p:nvPr/>
        </p:nvSpPr>
        <p:spPr>
          <a:xfrm>
            <a:off x="3059832" y="4869160"/>
            <a:ext cx="100811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000" b="1" dirty="0" smtClean="0"/>
              <a:t>حدوث الازمة</a:t>
            </a:r>
            <a:endParaRPr lang="en-US" sz="2000" b="1" dirty="0" smtClean="0"/>
          </a:p>
          <a:p>
            <a:pPr algn="ctr"/>
            <a:endParaRPr lang="ar-IQ" dirty="0"/>
          </a:p>
        </p:txBody>
      </p:sp>
      <p:cxnSp>
        <p:nvCxnSpPr>
          <p:cNvPr id="26" name="رابط مستقيم 25"/>
          <p:cNvCxnSpPr/>
          <p:nvPr/>
        </p:nvCxnSpPr>
        <p:spPr>
          <a:xfrm>
            <a:off x="1403648" y="3429000"/>
            <a:ext cx="0" cy="792088"/>
          </a:xfrm>
          <a:prstGeom prst="line">
            <a:avLst/>
          </a:prstGeom>
        </p:spPr>
        <p:style>
          <a:lnRef idx="1">
            <a:schemeClr val="accent1"/>
          </a:lnRef>
          <a:fillRef idx="0">
            <a:schemeClr val="accent1"/>
          </a:fillRef>
          <a:effectRef idx="0">
            <a:schemeClr val="accent1"/>
          </a:effectRef>
          <a:fontRef idx="minor">
            <a:schemeClr val="tx1"/>
          </a:fontRef>
        </p:style>
      </p:cxnSp>
      <p:sp>
        <p:nvSpPr>
          <p:cNvPr id="27" name="مستطيل مستدير الزوايا 26"/>
          <p:cNvSpPr/>
          <p:nvPr/>
        </p:nvSpPr>
        <p:spPr>
          <a:xfrm>
            <a:off x="539552" y="4221088"/>
            <a:ext cx="1584176"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000" b="1" dirty="0" smtClean="0"/>
              <a:t>الاستعداد والوقاية</a:t>
            </a:r>
            <a:endParaRPr lang="ar-IQ" sz="2000" b="1" dirty="0"/>
          </a:p>
        </p:txBody>
      </p:sp>
      <p:sp>
        <p:nvSpPr>
          <p:cNvPr id="30" name="مستطيل 29"/>
          <p:cNvSpPr/>
          <p:nvPr/>
        </p:nvSpPr>
        <p:spPr>
          <a:xfrm>
            <a:off x="3203848" y="332656"/>
            <a:ext cx="2880320" cy="115212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r>
              <a:rPr lang="ar-IQ" sz="3200" b="1" dirty="0" smtClean="0"/>
              <a:t>تصنيف الازمة</a:t>
            </a:r>
            <a:endParaRPr lang="ar-IQ" sz="3200" b="1" dirty="0"/>
          </a:p>
        </p:txBody>
      </p:sp>
    </p:spTree>
    <p:extLst>
      <p:ext uri="{BB962C8B-B14F-4D97-AF65-F5344CB8AC3E}">
        <p14:creationId xmlns:p14="http://schemas.microsoft.com/office/powerpoint/2010/main" val="2816507310"/>
      </p:ext>
    </p:extLst>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solidFill>
                  <a:srgbClr val="FF0000"/>
                </a:solidFill>
              </a:rPr>
              <a:t>الخلاصة</a:t>
            </a:r>
            <a:endParaRPr lang="ar-IQ" dirty="0">
              <a:solidFill>
                <a:srgbClr val="FF0000"/>
              </a:solidFill>
            </a:endParaRPr>
          </a:p>
        </p:txBody>
      </p:sp>
      <p:sp>
        <p:nvSpPr>
          <p:cNvPr id="3" name="عنصر نائب للمحتوى 2"/>
          <p:cNvSpPr>
            <a:spLocks noGrp="1"/>
          </p:cNvSpPr>
          <p:nvPr>
            <p:ph idx="1"/>
          </p:nvPr>
        </p:nvSpPr>
        <p:spPr>
          <a:xfrm>
            <a:off x="457200" y="1268760"/>
            <a:ext cx="8229600" cy="4857403"/>
          </a:xfrm>
        </p:spPr>
        <p:txBody>
          <a:bodyPr>
            <a:normAutofit fontScale="85000" lnSpcReduction="20000"/>
          </a:bodyPr>
          <a:lstStyle/>
          <a:p>
            <a:r>
              <a:rPr lang="ar-SA" dirty="0" smtClean="0"/>
              <a:t>بعد التطرق الى </a:t>
            </a:r>
            <a:r>
              <a:rPr lang="ar-SA" dirty="0" err="1" smtClean="0"/>
              <a:t>الازمة </a:t>
            </a:r>
            <a:r>
              <a:rPr lang="ar-SA" dirty="0" smtClean="0"/>
              <a:t>(انواعها-خصائصها-اسبابها-مراحلها</a:t>
            </a:r>
            <a:r>
              <a:rPr lang="ar-SA" dirty="0" err="1" smtClean="0"/>
              <a:t>)</a:t>
            </a:r>
            <a:r>
              <a:rPr lang="ar-SA" dirty="0" smtClean="0"/>
              <a:t> </a:t>
            </a:r>
            <a:r>
              <a:rPr lang="ar-IQ" dirty="0" smtClean="0"/>
              <a:t>توجد</a:t>
            </a:r>
            <a:r>
              <a:rPr lang="ar-SA" dirty="0" smtClean="0"/>
              <a:t> قواعد عامة تقلل احتمالات حدوث الأزمات وترفع كفاءة </a:t>
            </a:r>
            <a:r>
              <a:rPr lang="ar-IQ" dirty="0" smtClean="0"/>
              <a:t>المنظمة </a:t>
            </a:r>
            <a:r>
              <a:rPr lang="ar-SA" dirty="0" smtClean="0"/>
              <a:t>فى التعامل معها عند حدوثها:</a:t>
            </a:r>
            <a:endParaRPr lang="en-US" dirty="0" smtClean="0"/>
          </a:p>
          <a:p>
            <a:r>
              <a:rPr lang="ar-SA" dirty="0" smtClean="0"/>
              <a:t>1</a:t>
            </a:r>
            <a:r>
              <a:rPr lang="en-US" dirty="0" smtClean="0"/>
              <a:t>- </a:t>
            </a:r>
            <a:r>
              <a:rPr lang="ar-SA" dirty="0" smtClean="0"/>
              <a:t>من الخطورة أن تركز أو تقتنع بالأداء العادي أو المتوسط</a:t>
            </a:r>
            <a:r>
              <a:rPr lang="en-US" dirty="0" smtClean="0"/>
              <a:t> .</a:t>
            </a:r>
          </a:p>
          <a:p>
            <a:r>
              <a:rPr lang="ar-SA" dirty="0" smtClean="0"/>
              <a:t>2</a:t>
            </a:r>
            <a:r>
              <a:rPr lang="en-US" dirty="0" smtClean="0"/>
              <a:t>- </a:t>
            </a:r>
            <a:r>
              <a:rPr lang="ar-SA" dirty="0" smtClean="0"/>
              <a:t>من الخطأ أن تعمل على حل جميع المشكلات فى وقت واحد لابد من تحديد </a:t>
            </a:r>
            <a:r>
              <a:rPr lang="ar-SA" dirty="0" err="1" smtClean="0"/>
              <a:t>الأولويات0</a:t>
            </a:r>
            <a:endParaRPr lang="en-US" dirty="0" smtClean="0"/>
          </a:p>
          <a:p>
            <a:r>
              <a:rPr lang="ar-SA" dirty="0" smtClean="0"/>
              <a:t>3</a:t>
            </a:r>
            <a:r>
              <a:rPr lang="en-US" dirty="0" smtClean="0"/>
              <a:t>- </a:t>
            </a:r>
            <a:r>
              <a:rPr lang="ar-SA" dirty="0" smtClean="0"/>
              <a:t>يتعذر إنجاح ا</a:t>
            </a:r>
            <a:r>
              <a:rPr lang="ar-IQ" dirty="0" smtClean="0"/>
              <a:t>ي</a:t>
            </a:r>
            <a:r>
              <a:rPr lang="ar-SA" dirty="0" smtClean="0"/>
              <a:t> عمل بشكل جيد بدون برنامج عمل محدد أو ا</a:t>
            </a:r>
            <a:r>
              <a:rPr lang="ar-IQ" dirty="0" smtClean="0"/>
              <a:t>ي</a:t>
            </a:r>
            <a:r>
              <a:rPr lang="ar-SA" dirty="0" smtClean="0"/>
              <a:t> برنامج عمل يتعذر تنفيذه بدون تخطيط ٠</a:t>
            </a:r>
            <a:endParaRPr lang="en-US" dirty="0" smtClean="0"/>
          </a:p>
          <a:p>
            <a:r>
              <a:rPr lang="ar-SA" dirty="0" smtClean="0"/>
              <a:t>4</a:t>
            </a:r>
            <a:r>
              <a:rPr lang="en-US" dirty="0" smtClean="0"/>
              <a:t>- </a:t>
            </a:r>
            <a:r>
              <a:rPr lang="ar-SA" dirty="0" smtClean="0"/>
              <a:t>من الخطأ أن تقبل انتقادا أو رأيا بدون تعليق وعرض بدائل وتوقع نتائج ٠</a:t>
            </a:r>
            <a:endParaRPr lang="en-US" dirty="0" smtClean="0"/>
          </a:p>
          <a:p>
            <a:r>
              <a:rPr lang="ar-SA" dirty="0" smtClean="0"/>
              <a:t>5-الاستجابة للتطور والتحديث هو معيار للفشل ومؤشر للخطر لأن النجاح </a:t>
            </a:r>
            <a:r>
              <a:rPr lang="ar-SA" dirty="0" err="1" smtClean="0"/>
              <a:t>الإدار</a:t>
            </a:r>
            <a:r>
              <a:rPr lang="ar-IQ" dirty="0" smtClean="0"/>
              <a:t>ي</a:t>
            </a:r>
            <a:r>
              <a:rPr lang="ar-SA" dirty="0" smtClean="0"/>
              <a:t> يخطط ويبادر بالتطوير والتحديث وليس للاستجابة له</a:t>
            </a:r>
            <a:r>
              <a:rPr lang="en-US" dirty="0" smtClean="0"/>
              <a:t> .</a:t>
            </a:r>
          </a:p>
          <a:p>
            <a:endParaRPr lang="ar-IQ" dirty="0"/>
          </a:p>
        </p:txBody>
      </p:sp>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a:solidFill>
                  <a:srgbClr val="FF0000"/>
                </a:solidFill>
              </a:rPr>
              <a:t>انواع الازمات</a:t>
            </a:r>
            <a:r>
              <a:rPr lang="ar-EG" b="1" dirty="0"/>
              <a:t>:</a:t>
            </a:r>
            <a:r>
              <a:rPr lang="en-US" dirty="0"/>
              <a:t/>
            </a:r>
            <a:br>
              <a:rPr lang="en-US" dirty="0"/>
            </a:br>
            <a:endParaRPr lang="ar-IQ" dirty="0"/>
          </a:p>
        </p:txBody>
      </p:sp>
      <p:sp>
        <p:nvSpPr>
          <p:cNvPr id="3" name="Content Placeholder 2"/>
          <p:cNvSpPr>
            <a:spLocks noGrp="1"/>
          </p:cNvSpPr>
          <p:nvPr>
            <p:ph idx="1"/>
          </p:nvPr>
        </p:nvSpPr>
        <p:spPr>
          <a:xfrm>
            <a:off x="457200" y="1124744"/>
            <a:ext cx="8229600" cy="5001419"/>
          </a:xfrm>
        </p:spPr>
        <p:txBody>
          <a:bodyPr>
            <a:normAutofit fontScale="92500" lnSpcReduction="10000"/>
          </a:bodyPr>
          <a:lstStyle/>
          <a:p>
            <a:pPr algn="just"/>
            <a:r>
              <a:rPr lang="ar-SA" b="1" dirty="0"/>
              <a:t>تتعدد أنواع الأزمات بتعدد وتباين وتنوع وتشعب وتداخل مجالات الحياة الاقتصادية والاجتماعية والثقافية والسياسية . </a:t>
            </a:r>
            <a:endParaRPr lang="en-US" b="1" dirty="0"/>
          </a:p>
          <a:p>
            <a:pPr algn="just"/>
            <a:r>
              <a:rPr lang="ar-SA" b="1" dirty="0"/>
              <a:t>تكون هناك فرص كثيرة لدى الادارة لمنع حدوث الازمة والتقليل من اثارها قبل ان تصل الى </a:t>
            </a:r>
            <a:endParaRPr lang="en-US" b="1" dirty="0"/>
          </a:p>
          <a:p>
            <a:pPr algn="just"/>
            <a:r>
              <a:rPr lang="ar-SA" b="1" dirty="0"/>
              <a:t> مرحلة واسعة .</a:t>
            </a:r>
            <a:endParaRPr lang="en-US" b="1" dirty="0"/>
          </a:p>
          <a:p>
            <a:pPr marL="0" indent="0" algn="just">
              <a:buNone/>
            </a:pPr>
            <a:r>
              <a:rPr lang="ar-IQ" sz="3900" b="1" dirty="0" smtClean="0">
                <a:solidFill>
                  <a:srgbClr val="FF0000"/>
                </a:solidFill>
              </a:rPr>
              <a:t>   </a:t>
            </a:r>
            <a:r>
              <a:rPr lang="ar-SA" sz="3900" b="1" dirty="0" smtClean="0">
                <a:solidFill>
                  <a:srgbClr val="FF0000"/>
                </a:solidFill>
              </a:rPr>
              <a:t>ومن </a:t>
            </a:r>
            <a:r>
              <a:rPr lang="ar-SA" sz="3900" b="1" dirty="0">
                <a:solidFill>
                  <a:srgbClr val="FF0000"/>
                </a:solidFill>
              </a:rPr>
              <a:t>الازمات :</a:t>
            </a:r>
            <a:endParaRPr lang="en-US" sz="3900" b="1" dirty="0">
              <a:solidFill>
                <a:srgbClr val="FF0000"/>
              </a:solidFill>
            </a:endParaRPr>
          </a:p>
          <a:p>
            <a:pPr algn="just">
              <a:buNone/>
            </a:pPr>
            <a:r>
              <a:rPr lang="ar-IQ" b="1" dirty="0" err="1" smtClean="0"/>
              <a:t>-</a:t>
            </a:r>
            <a:r>
              <a:rPr lang="ar-IQ" b="1" dirty="0" smtClean="0"/>
              <a:t> </a:t>
            </a:r>
            <a:r>
              <a:rPr lang="ar-SA" b="1" dirty="0" smtClean="0"/>
              <a:t>ازمات </a:t>
            </a:r>
            <a:r>
              <a:rPr lang="ar-SA" b="1" dirty="0"/>
              <a:t>سطحية وتحدث الازمات السطحية بشكل فجائي لا تشكل خطورة وتنتهي من </a:t>
            </a:r>
            <a:r>
              <a:rPr lang="ar-SA" b="1" dirty="0" smtClean="0"/>
              <a:t>خلال </a:t>
            </a:r>
            <a:r>
              <a:rPr lang="ar-SA" b="1" dirty="0"/>
              <a:t>التعامل مع اسبابها </a:t>
            </a:r>
            <a:r>
              <a:rPr lang="ar-SA" b="1" dirty="0" smtClean="0"/>
              <a:t>العميقة.وقد </a:t>
            </a:r>
            <a:r>
              <a:rPr lang="ar-SA" b="1" dirty="0"/>
              <a:t>تتحول الازمة السطحية الى ازمة عميقة اذ لم </a:t>
            </a:r>
            <a:r>
              <a:rPr lang="ar-SA" b="1" dirty="0" smtClean="0"/>
              <a:t>يتم </a:t>
            </a:r>
            <a:r>
              <a:rPr lang="ar-SA" b="1" dirty="0"/>
              <a:t>التعامل معها بشكل سليم.</a:t>
            </a:r>
            <a:endParaRPr lang="en-US" b="1" dirty="0"/>
          </a:p>
          <a:p>
            <a:endParaRPr lang="ar-IQ" dirty="0"/>
          </a:p>
        </p:txBody>
      </p:sp>
    </p:spTree>
    <p:extLst>
      <p:ext uri="{BB962C8B-B14F-4D97-AF65-F5344CB8AC3E}">
        <p14:creationId xmlns:p14="http://schemas.microsoft.com/office/powerpoint/2010/main" val="420807070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b="1" dirty="0">
                <a:solidFill>
                  <a:srgbClr val="FF0000"/>
                </a:solidFill>
              </a:rPr>
              <a:t>المصادر</a:t>
            </a:r>
            <a:r>
              <a:rPr lang="en-US" dirty="0">
                <a:solidFill>
                  <a:srgbClr val="FF0000"/>
                </a:solidFill>
              </a:rPr>
              <a:t/>
            </a:r>
            <a:br>
              <a:rPr lang="en-US" dirty="0">
                <a:solidFill>
                  <a:srgbClr val="FF0000"/>
                </a:solidFill>
              </a:rPr>
            </a:br>
            <a:endParaRPr lang="ar-IQ" dirty="0">
              <a:solidFill>
                <a:srgbClr val="FF0000"/>
              </a:solidFill>
            </a:endParaRPr>
          </a:p>
        </p:txBody>
      </p:sp>
      <p:sp>
        <p:nvSpPr>
          <p:cNvPr id="3" name="Content Placeholder 2"/>
          <p:cNvSpPr>
            <a:spLocks noGrp="1"/>
          </p:cNvSpPr>
          <p:nvPr>
            <p:ph idx="1"/>
          </p:nvPr>
        </p:nvSpPr>
        <p:spPr>
          <a:xfrm>
            <a:off x="179512" y="1600200"/>
            <a:ext cx="8507288" cy="4525963"/>
          </a:xfrm>
        </p:spPr>
        <p:txBody>
          <a:bodyPr/>
          <a:lstStyle/>
          <a:p>
            <a:pPr lvl="0"/>
            <a:r>
              <a:rPr lang="ar-SA" b="1" dirty="0"/>
              <a:t>د.غسان اللامي و د.خالد العبيدي , عمان, 2016 .</a:t>
            </a:r>
            <a:endParaRPr lang="en-US" b="1" dirty="0"/>
          </a:p>
          <a:p>
            <a:pPr lvl="0"/>
            <a:r>
              <a:rPr lang="ar-EG" b="1" dirty="0"/>
              <a:t>د.ممدوح رفاعى و د.ماجده جبريل, إدارة الأزمــــات, مصر, جامعة عين شمس.</a:t>
            </a:r>
            <a:endParaRPr lang="en-US" b="1" dirty="0"/>
          </a:p>
          <a:p>
            <a:pPr marL="0" indent="0">
              <a:buNone/>
            </a:pPr>
            <a:endParaRPr lang="ar-IQ" b="1" dirty="0"/>
          </a:p>
        </p:txBody>
      </p:sp>
    </p:spTree>
    <p:extLst>
      <p:ext uri="{BB962C8B-B14F-4D97-AF65-F5344CB8AC3E}">
        <p14:creationId xmlns:p14="http://schemas.microsoft.com/office/powerpoint/2010/main" val="512558229"/>
      </p:ext>
    </p:extLst>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508104" y="188640"/>
            <a:ext cx="328968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ازمات من حيث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المظهر</a:t>
            </a:r>
            <a:r>
              <a:rPr kumimoji="0" lang="ar-SA" sz="2800" b="0" i="0" u="none" strike="noStrike" cap="none" normalizeH="0" baseline="0" dirty="0" err="1" smtClean="0">
                <a:ln>
                  <a:noFill/>
                </a:ln>
                <a:solidFill>
                  <a:schemeClr val="tx1"/>
                </a:solidFill>
                <a:effectLst/>
                <a:latin typeface="Simplified Arabic" pitchFamily="18" charset="-78"/>
                <a:ea typeface="Arial Unicode MS" pitchFamily="34" charset="-128"/>
              </a:rPr>
              <a:t>:</a:t>
            </a:r>
            <a:endParaRPr kumimoji="0" lang="ar-SA" sz="2800" b="0" i="0" u="none" strike="noStrike" cap="none" normalizeH="0" baseline="0" dirty="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323528" y="579745"/>
            <a:ext cx="8568953"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cs typeface="Simplified Arabic" pitchFamily="18" charset="-78"/>
              </a:rPr>
              <a:t>1</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-الازمات الزاحفة هي ازمة تنمو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ببطئ</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ولكنها محسوسة ولا يستطيع متخذ القرار وقف زحفها   نحوى قوة الازمة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وانفجارها .</a:t>
            </a:r>
            <a:endParaRPr kumimoji="0" lang="en-US" sz="2800" b="1" i="0" u="none" strike="noStrike" cap="none" normalizeH="0" baseline="0" dirty="0" smtClean="0">
              <a:ln>
                <a:noFill/>
              </a:ln>
              <a:solidFill>
                <a:schemeClr val="tx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2- الازمة العنيفة الفجائية وهي ازمة تحدث فجأة بشكل عنيف وتأخذ طابع التفجير المدوي.</a:t>
            </a:r>
            <a:endParaRPr kumimoji="0" lang="en-US" sz="2800" b="1" i="0" u="none" strike="noStrike" cap="none" normalizeH="0" baseline="0" dirty="0" smtClean="0">
              <a:ln>
                <a:noFill/>
              </a:ln>
              <a:solidFill>
                <a:schemeClr val="tx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3- الازمة الصريحة العلنية او المفتوحة وهي ازمة لها مظاهرها الصريحة العلنية الملموسة.</a:t>
            </a:r>
            <a:endParaRPr kumimoji="0" lang="en-US" sz="2800" b="1" i="0" u="none" strike="noStrike" cap="none" normalizeH="0" baseline="0" dirty="0" smtClean="0">
              <a:ln>
                <a:noFill/>
              </a:ln>
              <a:solidFill>
                <a:schemeClr val="tx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4- الازمة الضمنية او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المسسترة</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وهي اخطر انواع الازمات وأشدها تدميرا للكيان الاداري فهي ازمة غامضة في كل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شئ.</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a:t>
            </a:r>
            <a:endParaRPr kumimoji="0" lang="ar-IQ" sz="2800" b="1" i="0" u="none" strike="noStrike" cap="none" normalizeH="0" baseline="0" dirty="0" smtClean="0">
              <a:ln>
                <a:noFill/>
              </a:ln>
              <a:solidFill>
                <a:schemeClr val="tx1"/>
              </a:solidFill>
              <a:effectLst/>
              <a:latin typeface="Simplified Arabic" pitchFamily="18" charset="-78"/>
              <a:ea typeface="Arial Unicode MS" pitchFamily="34" charset="-128"/>
            </a:endParaRPr>
          </a:p>
          <a:p>
            <a:pPr marL="0" marR="0" lvl="0" indent="0"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tx1"/>
              </a:solidFill>
              <a:effectLst/>
              <a:latin typeface="Arial" pitchFamily="34" charset="0"/>
            </a:endParaRPr>
          </a:p>
        </p:txBody>
      </p:sp>
      <p:sp>
        <p:nvSpPr>
          <p:cNvPr id="1027" name="Rectangle 3"/>
          <p:cNvSpPr>
            <a:spLocks noChangeArrowheads="1"/>
          </p:cNvSpPr>
          <p:nvPr/>
        </p:nvSpPr>
        <p:spPr bwMode="auto">
          <a:xfrm>
            <a:off x="323528" y="4364523"/>
            <a:ext cx="864096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ازمات من حيث التكرار ذات طابع دوري متكرر الحدوث.ازمات فجائية عشوائية وغير متكررة.</a:t>
            </a:r>
            <a:endParaRPr kumimoji="0" lang="ar-IQ" sz="2800" b="1" i="0" u="none" strike="noStrike" cap="none" normalizeH="0" baseline="0" dirty="0" smtClean="0">
              <a:ln>
                <a:noFill/>
              </a:ln>
              <a:solidFill>
                <a:schemeClr val="tx1"/>
              </a:solidFill>
              <a:effectLst/>
              <a:latin typeface="Simplified Arabic" pitchFamily="18" charset="-78"/>
              <a:ea typeface="Arial Unicode MS" pitchFamily="34" charset="-128"/>
            </a:endParaRPr>
          </a:p>
          <a:p>
            <a:pPr algn="justLow" fontAlgn="base">
              <a:spcBef>
                <a:spcPct val="0"/>
              </a:spcBef>
              <a:spcAft>
                <a:spcPct val="0"/>
              </a:spcAft>
              <a:buFontTx/>
              <a:buChar char="-"/>
            </a:pPr>
            <a:r>
              <a:rPr lang="ar-SA" sz="2800" b="1" dirty="0" smtClean="0"/>
              <a:t>ازمات من حيث </a:t>
            </a:r>
            <a:r>
              <a:rPr lang="ar-SA" sz="2800" b="1" dirty="0" err="1" smtClean="0"/>
              <a:t>العمق.</a:t>
            </a:r>
            <a:r>
              <a:rPr lang="ar-SA" sz="2800" b="1" dirty="0" smtClean="0"/>
              <a:t> ازمة سطحية غير عميقة هامشية التأثير.وأزمة عميقة متغلغلة جوهرية التأثير.</a:t>
            </a:r>
            <a:endParaRPr lang="ar-IQ" sz="2800" b="1" dirty="0" smtClean="0">
              <a:latin typeface="Simplified Arabic" pitchFamily="18" charset="-78"/>
              <a:ea typeface="Arial Unicode MS" pitchFamily="34" charset="-128"/>
            </a:endParaRPr>
          </a:p>
          <a:p>
            <a:pPr marL="0" marR="0" lvl="0" indent="0" algn="justLow" defTabSz="914400" rtl="1" eaLnBrk="1" fontAlgn="base" latinLnBrk="0" hangingPunct="1">
              <a:lnSpc>
                <a:spcPct val="100000"/>
              </a:lnSpc>
              <a:spcBef>
                <a:spcPct val="0"/>
              </a:spcBef>
              <a:spcAft>
                <a:spcPct val="0"/>
              </a:spcAft>
              <a:buClrTx/>
              <a:buSzTx/>
              <a:buFontTx/>
              <a:buChar char="-"/>
              <a:tabLst/>
            </a:pPr>
            <a:endParaRPr kumimoji="0" lang="ar-IQ" sz="2800" b="1" i="0" u="none" strike="noStrike" cap="none" normalizeH="0" baseline="0" dirty="0" smtClean="0">
              <a:ln>
                <a:noFill/>
              </a:ln>
              <a:solidFill>
                <a:schemeClr val="tx1"/>
              </a:solidFill>
              <a:effectLst/>
              <a:latin typeface="Simplified Arabic" pitchFamily="18" charset="-78"/>
              <a:ea typeface="Arial Unicode MS" pitchFamily="34" charset="-128"/>
            </a:endParaRPr>
          </a:p>
          <a:p>
            <a:pPr marL="0" marR="0" lvl="0" indent="0" algn="justLow" defTabSz="914400" rtl="1" eaLnBrk="1" fontAlgn="base" latinLnBrk="0" hangingPunct="1">
              <a:lnSpc>
                <a:spcPct val="100000"/>
              </a:lnSpc>
              <a:spcBef>
                <a:spcPct val="0"/>
              </a:spcBef>
              <a:spcAft>
                <a:spcPct val="0"/>
              </a:spcAft>
              <a:buClrTx/>
              <a:buSzTx/>
              <a:buFontTx/>
              <a:buChar char="-"/>
              <a:tabLst/>
            </a:pPr>
            <a:endParaRPr kumimoji="0" lang="ar-SA" sz="2800" b="1" i="0" u="none" strike="noStrike" cap="none" normalizeH="0" baseline="0" dirty="0" smtClean="0">
              <a:ln>
                <a:noFill/>
              </a:ln>
              <a:solidFill>
                <a:schemeClr val="tx1"/>
              </a:solidFill>
              <a:effectLst/>
              <a:latin typeface="Arial" pitchFamily="34" charset="0"/>
            </a:endParaRPr>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pPr marL="0" indent="0" algn="justLow">
              <a:buNone/>
            </a:pPr>
            <a:r>
              <a:rPr lang="ar-SA" b="1" dirty="0" smtClean="0"/>
              <a:t>- </a:t>
            </a:r>
            <a:r>
              <a:rPr lang="ar-SA" b="1" dirty="0"/>
              <a:t>الازمة المتراكمة هي الازمة التي يمكن توقع حدوثها تأخذ وقت طويل قبل ان تنفجر وتنمو ثم </a:t>
            </a:r>
            <a:r>
              <a:rPr lang="ar-IQ" b="1" dirty="0" smtClean="0"/>
              <a:t>تتطور مع </a:t>
            </a:r>
            <a:r>
              <a:rPr lang="ar-IQ" b="1" dirty="0" err="1" smtClean="0"/>
              <a:t>الزمن0</a:t>
            </a:r>
            <a:endParaRPr lang="en-US" b="1" dirty="0"/>
          </a:p>
          <a:p>
            <a:pPr marL="0" indent="0" algn="justLow">
              <a:buNone/>
            </a:pPr>
            <a:r>
              <a:rPr lang="ar-SA" b="1" dirty="0"/>
              <a:t>- الازمة الاستراتيجية </a:t>
            </a:r>
            <a:r>
              <a:rPr lang="ar-IQ" b="1" dirty="0" smtClean="0"/>
              <a:t>هي </a:t>
            </a:r>
            <a:r>
              <a:rPr lang="ar-SA" b="1" dirty="0" smtClean="0"/>
              <a:t>التدهور </a:t>
            </a:r>
            <a:r>
              <a:rPr lang="ar-SA" b="1" dirty="0"/>
              <a:t>والتآكل في قدرة وإمكانات المنظمة ويتضح هذا التدهور عندما </a:t>
            </a:r>
            <a:r>
              <a:rPr lang="ar-SA" b="1" dirty="0" smtClean="0"/>
              <a:t>تكون </a:t>
            </a:r>
            <a:r>
              <a:rPr lang="ar-SA" b="1" dirty="0"/>
              <a:t>المنظمة غير قادرة على احتواء ما يحدث من متغيرات في البيئة المحيطة.</a:t>
            </a:r>
            <a:endParaRPr lang="en-US" b="1" dirty="0"/>
          </a:p>
          <a:p>
            <a:pPr marL="0" indent="0" algn="justLow">
              <a:buNone/>
            </a:pPr>
            <a:r>
              <a:rPr lang="ar-SA" b="1" dirty="0"/>
              <a:t>-  أزمات ترتبط بالسلع والمنتجات أو الخدمات .</a:t>
            </a:r>
            <a:endParaRPr lang="en-US" b="1" dirty="0"/>
          </a:p>
          <a:p>
            <a:pPr marL="0" indent="0" algn="justLow">
              <a:buNone/>
            </a:pPr>
            <a:r>
              <a:rPr lang="ar-SA" b="1" dirty="0"/>
              <a:t>-  أزمات ترتبط بالأفراد .</a:t>
            </a:r>
            <a:endParaRPr lang="en-US" b="1" dirty="0"/>
          </a:p>
          <a:p>
            <a:pPr marL="0" indent="0" algn="justLow">
              <a:buNone/>
            </a:pPr>
            <a:r>
              <a:rPr lang="ar-SA" b="1" dirty="0"/>
              <a:t>- أزمات ترتبط بالبيئة الطبيعية أو </a:t>
            </a:r>
            <a:r>
              <a:rPr lang="ar-SA" b="1" dirty="0" err="1"/>
              <a:t>الطقس </a:t>
            </a:r>
            <a:r>
              <a:rPr lang="ar-SA" b="1" dirty="0" err="1" smtClean="0"/>
              <a:t>.</a:t>
            </a:r>
            <a:endParaRPr lang="en-US" b="1" dirty="0"/>
          </a:p>
        </p:txBody>
      </p:sp>
      <p:sp>
        <p:nvSpPr>
          <p:cNvPr id="16385" name="Rectangle 1"/>
          <p:cNvSpPr>
            <a:spLocks noChangeArrowheads="1"/>
          </p:cNvSpPr>
          <p:nvPr/>
        </p:nvSpPr>
        <p:spPr bwMode="auto">
          <a:xfrm>
            <a:off x="755576" y="4581128"/>
            <a:ext cx="7991872"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IQ" sz="2800" b="1" i="0" u="none" strike="noStrike" cap="none" normalizeH="0" baseline="0" dirty="0" smtClean="0">
                <a:ln>
                  <a:noFill/>
                </a:ln>
                <a:solidFill>
                  <a:schemeClr val="tx1"/>
                </a:solidFill>
                <a:effectLst/>
                <a:latin typeface="Simplified Arabic" pitchFamily="18" charset="-78"/>
                <a:ea typeface="Arial Unicode MS" pitchFamily="34" charset="-128"/>
              </a:rPr>
              <a:t> </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ازمات من حيث المدة: ازمات قصيرة الامد يتم اخمادها والقضاء عليها في مدة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قصيرة.</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وأزمات طويلة الاجل وهي التي تستمر معالجتها لمدة طويلة تصل احيانا الى سنوات.</a:t>
            </a:r>
            <a:endParaRPr kumimoji="0" lang="ar-SA" sz="2800" b="1"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950210541"/>
      </p:ext>
    </p:extLst>
  </p:cSld>
  <p:clrMapOvr>
    <a:masterClrMapping/>
  </p:clrMapOvr>
  <p:transition spd="slow">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0" y="188640"/>
            <a:ext cx="9144000" cy="59708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ازمات من حيث الاثار:</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1- ازمات ذات اثار وخسائر بشرية.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2- ازمات ذات اثار وخسائر مادية.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3- ازمات ذات اثار وخسائر معنوية.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4- ازمات ذات اثار وخسائر مختلفة.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-ازمات من حيث المستهدف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بالاعتداء .</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اعتداء شخصي او ممتلكات.</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من حيث الهدف: ارهاب الطرف الاخر كتفجير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الطائرات .</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الابتزاز.</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من حيث مسرح الجريمة: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1- ازمة خلقتها الظروف في مسرح الحادث.</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2- ازمة حدد فيها مسبقا مسرح الحادث.</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-ازمات من حيث المصدر.</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ازمات من حيث القصد.</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ازمات من حيث مستوى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المعالجة </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محلية </a:t>
            </a:r>
            <a:r>
              <a:rPr kumimoji="0" lang="ar-SA" sz="2800" b="1" i="0" u="none" strike="noStrike" cap="none" normalizeH="0" baseline="0" dirty="0" err="1" smtClean="0">
                <a:ln>
                  <a:noFill/>
                </a:ln>
                <a:solidFill>
                  <a:schemeClr val="tx1"/>
                </a:solidFill>
                <a:effectLst/>
                <a:latin typeface="Simplified Arabic" pitchFamily="18" charset="-78"/>
                <a:ea typeface="Arial Unicode MS" pitchFamily="34" charset="-128"/>
              </a:rPr>
              <a:t>واقليمية</a:t>
            </a:r>
            <a:r>
              <a:rPr kumimoji="0" lang="ar-SA" sz="2800" b="1" i="0" u="none" strike="noStrike" cap="none" normalizeH="0" baseline="0" dirty="0" smtClean="0">
                <a:ln>
                  <a:noFill/>
                </a:ln>
                <a:solidFill>
                  <a:schemeClr val="tx1"/>
                </a:solidFill>
                <a:effectLst/>
                <a:latin typeface="Simplified Arabic" pitchFamily="18" charset="-78"/>
                <a:ea typeface="Arial Unicode MS" pitchFamily="34" charset="-128"/>
              </a:rPr>
              <a:t> ودولية.</a:t>
            </a:r>
            <a:endParaRPr kumimoji="0" lang="en-US" sz="2800" b="1" i="0" u="none" strike="noStrike" cap="none" normalizeH="0" baseline="0" dirty="0" smtClean="0">
              <a:ln>
                <a:noFill/>
              </a:ln>
              <a:solidFill>
                <a:schemeClr val="tx1"/>
              </a:solidFill>
              <a:effectLst/>
              <a:latin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052736"/>
            <a:ext cx="8964488" cy="2246769"/>
          </a:xfrm>
          <a:prstGeom prst="rect">
            <a:avLst/>
          </a:prstGeom>
        </p:spPr>
        <p:txBody>
          <a:bodyPr wrap="square">
            <a:spAutoFit/>
          </a:bodyPr>
          <a:lstStyle/>
          <a:p>
            <a:pPr lvl="0" eaLnBrk="0" fontAlgn="base" hangingPunct="0">
              <a:spcBef>
                <a:spcPct val="0"/>
              </a:spcBef>
              <a:spcAft>
                <a:spcPct val="0"/>
              </a:spcAft>
            </a:pPr>
            <a:r>
              <a:rPr lang="ar-SA" sz="2800" b="1" dirty="0" smtClean="0">
                <a:latin typeface="Simplified Arabic" pitchFamily="18" charset="-78"/>
                <a:ea typeface="Arial Unicode MS" pitchFamily="34" charset="-128"/>
              </a:rPr>
              <a:t>1- ازمة بفعل الانسان هي الازمة الناشئة عن فعل انساني: عمليات ارهابية, تهديد بغزو عسكري,اضطرابات عامة والفتن المختلفة, اهمال ينتج انهيار السدود, حرائق </a:t>
            </a:r>
            <a:r>
              <a:rPr lang="ar-SA" sz="2800" b="1" dirty="0" err="1" smtClean="0">
                <a:latin typeface="Simplified Arabic" pitchFamily="18" charset="-78"/>
                <a:ea typeface="Arial Unicode MS" pitchFamily="34" charset="-128"/>
              </a:rPr>
              <a:t>كبيرة </a:t>
            </a:r>
            <a:r>
              <a:rPr lang="ar-SA" sz="2800" b="1" dirty="0" smtClean="0">
                <a:latin typeface="Simplified Arabic" pitchFamily="18" charset="-78"/>
                <a:ea typeface="Arial Unicode MS" pitchFamily="34" charset="-128"/>
              </a:rPr>
              <a:t>, حوادث طائرات والقطارات وغيرها.</a:t>
            </a:r>
            <a:endParaRPr lang="en-US" sz="2800" b="1" dirty="0" smtClean="0">
              <a:latin typeface="Arial" pitchFamily="34" charset="0"/>
            </a:endParaRPr>
          </a:p>
          <a:p>
            <a:pPr lvl="0" eaLnBrk="0" fontAlgn="base" hangingPunct="0">
              <a:spcBef>
                <a:spcPct val="0"/>
              </a:spcBef>
              <a:spcAft>
                <a:spcPct val="0"/>
              </a:spcAft>
            </a:pPr>
            <a:r>
              <a:rPr lang="ar-SA" sz="2800" b="1" dirty="0" smtClean="0">
                <a:latin typeface="Simplified Arabic" pitchFamily="18" charset="-78"/>
                <a:ea typeface="Arial Unicode MS" pitchFamily="34" charset="-128"/>
              </a:rPr>
              <a:t>2- ازمة طبيعية وهي الازمة لا دخل للنشاط الانساني بحدوثها زلازل براكين فيضانات جفاف وغيرها.</a:t>
            </a:r>
            <a:endParaRPr lang="en-US" sz="2800" b="1" dirty="0" smtClean="0">
              <a:latin typeface="Arial" pitchFamily="34" charset="0"/>
            </a:endParaRPr>
          </a:p>
        </p:txBody>
      </p:sp>
      <p:sp>
        <p:nvSpPr>
          <p:cNvPr id="3" name="مستطيل 2"/>
          <p:cNvSpPr/>
          <p:nvPr/>
        </p:nvSpPr>
        <p:spPr>
          <a:xfrm>
            <a:off x="818998" y="404664"/>
            <a:ext cx="8073482" cy="523220"/>
          </a:xfrm>
          <a:prstGeom prst="rect">
            <a:avLst/>
          </a:prstGeom>
        </p:spPr>
        <p:txBody>
          <a:bodyPr wrap="square">
            <a:spAutoFit/>
          </a:bodyPr>
          <a:lstStyle/>
          <a:p>
            <a:pPr lvl="0" eaLnBrk="0" fontAlgn="base" hangingPunct="0">
              <a:spcBef>
                <a:spcPct val="0"/>
              </a:spcBef>
              <a:spcAft>
                <a:spcPct val="0"/>
              </a:spcAft>
            </a:pPr>
            <a:r>
              <a:rPr lang="ar-SA" sz="2800" b="1" dirty="0" smtClean="0">
                <a:latin typeface="Simplified Arabic" pitchFamily="18" charset="-78"/>
                <a:ea typeface="Arial Unicode MS" pitchFamily="34" charset="-128"/>
              </a:rPr>
              <a:t>-من حيث طبيعة </a:t>
            </a:r>
            <a:r>
              <a:rPr lang="ar-SA" sz="2800" b="1" dirty="0" err="1" smtClean="0">
                <a:latin typeface="Simplified Arabic" pitchFamily="18" charset="-78"/>
                <a:ea typeface="Arial Unicode MS" pitchFamily="34" charset="-128"/>
              </a:rPr>
              <a:t>الحدوث :</a:t>
            </a:r>
            <a:endParaRPr lang="en-US" sz="2800" b="1" dirty="0" smtClean="0">
              <a:latin typeface="Arial" pitchFamily="34"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48672"/>
          </a:xfrm>
        </p:spPr>
        <p:txBody>
          <a:bodyPr>
            <a:noAutofit/>
          </a:bodyPr>
          <a:lstStyle/>
          <a:p>
            <a:pPr marL="0" indent="0">
              <a:buNone/>
            </a:pPr>
            <a:r>
              <a:rPr lang="ar-SA" b="1" dirty="0"/>
              <a:t>-  أزمات تنشأ نتيجة حوادث أو تصرفات غير رشيدة داخل أو خارج منظمات الأعمال.</a:t>
            </a:r>
            <a:endParaRPr lang="en-US" b="1" dirty="0"/>
          </a:p>
          <a:p>
            <a:pPr marL="0" indent="0">
              <a:buNone/>
            </a:pPr>
            <a:r>
              <a:rPr lang="ar-SA" b="1" dirty="0"/>
              <a:t>- أزمات ترتبط بالبيئة الداخلية للمنظمات .</a:t>
            </a:r>
            <a:endParaRPr lang="en-US" b="1" dirty="0"/>
          </a:p>
          <a:p>
            <a:pPr marL="0" indent="0">
              <a:buNone/>
            </a:pPr>
            <a:r>
              <a:rPr lang="ar-SA" b="1" dirty="0"/>
              <a:t>- أزمات ترتبط بالاقتصاد أو النظام والحياة الاقتصادية .</a:t>
            </a:r>
            <a:endParaRPr lang="en-US" b="1" dirty="0"/>
          </a:p>
          <a:p>
            <a:pPr marL="0" indent="0">
              <a:buNone/>
            </a:pPr>
            <a:r>
              <a:rPr lang="ar-SA" b="1" dirty="0"/>
              <a:t>- أزمات ترتبط </a:t>
            </a:r>
            <a:r>
              <a:rPr lang="ar-SA" b="1" dirty="0" smtClean="0"/>
              <a:t>بالتكنولوجيا</a:t>
            </a:r>
            <a:r>
              <a:rPr lang="ar-IQ" b="1" dirty="0" smtClean="0"/>
              <a:t>0</a:t>
            </a:r>
            <a:endParaRPr lang="en-US" b="1" dirty="0"/>
          </a:p>
          <a:p>
            <a:pPr marL="0" indent="0">
              <a:buNone/>
            </a:pPr>
            <a:r>
              <a:rPr lang="ar-SA" b="1" dirty="0"/>
              <a:t>وإن الأحداث التي تهدد بقاء المنظمات , أو تؤدي إلى فناء الناس وكل حدث لا يمكن السيطرة عليه تقع كلها في دائرة الأزمات .وكل أزمة قد تحتوي على أثارا إيجابية أو أسسًا للنجاح كما قد تحتوي بذورًا وأسبابًا للفشل .</a:t>
            </a:r>
            <a:endParaRPr lang="en-US" b="1" dirty="0"/>
          </a:p>
          <a:p>
            <a:pPr marL="0" indent="0">
              <a:buNone/>
            </a:pPr>
            <a:endParaRPr lang="ar-IQ" b="1" dirty="0"/>
          </a:p>
        </p:txBody>
      </p:sp>
    </p:spTree>
    <p:extLst>
      <p:ext uri="{BB962C8B-B14F-4D97-AF65-F5344CB8AC3E}">
        <p14:creationId xmlns:p14="http://schemas.microsoft.com/office/powerpoint/2010/main" val="763075961"/>
      </p:ext>
    </p:extLst>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634082"/>
          </a:xfrm>
        </p:spPr>
        <p:txBody>
          <a:bodyPr>
            <a:normAutofit fontScale="90000"/>
          </a:bodyPr>
          <a:lstStyle/>
          <a:p>
            <a:pPr algn="r"/>
            <a:r>
              <a:rPr lang="ar-SA" sz="4000" b="1" dirty="0" smtClean="0">
                <a:solidFill>
                  <a:srgbClr val="FF0000"/>
                </a:solidFill>
              </a:rPr>
              <a:t>أمثلة الأزمات في تاريخ الأعمال الحديثة </a:t>
            </a:r>
            <a:r>
              <a:rPr lang="en-US" dirty="0" smtClean="0"/>
              <a:t/>
            </a:r>
            <a:br>
              <a:rPr lang="en-US" dirty="0" smtClean="0"/>
            </a:br>
            <a:endParaRPr lang="ar-IQ" dirty="0"/>
          </a:p>
        </p:txBody>
      </p:sp>
      <p:sp>
        <p:nvSpPr>
          <p:cNvPr id="3" name="Content Placeholder 2"/>
          <p:cNvSpPr>
            <a:spLocks noGrp="1"/>
          </p:cNvSpPr>
          <p:nvPr>
            <p:ph idx="1"/>
          </p:nvPr>
        </p:nvSpPr>
        <p:spPr>
          <a:xfrm>
            <a:off x="457200" y="764704"/>
            <a:ext cx="8229600" cy="5361459"/>
          </a:xfrm>
        </p:spPr>
        <p:txBody>
          <a:bodyPr>
            <a:normAutofit fontScale="92500" lnSpcReduction="10000"/>
          </a:bodyPr>
          <a:lstStyle/>
          <a:p>
            <a:pPr lvl="0"/>
            <a:r>
              <a:rPr lang="ar-SA" b="1" dirty="0"/>
              <a:t>أزمة شركة جونسون آند جونسون 1982/1986 .</a:t>
            </a:r>
            <a:endParaRPr lang="en-US" b="1" dirty="0"/>
          </a:p>
          <a:p>
            <a:pPr lvl="0"/>
            <a:r>
              <a:rPr lang="ar-SA" b="1" dirty="0"/>
              <a:t>أزمة الانفجار الذي حدث بمركز التجارة العالمية في نيويورك.</a:t>
            </a:r>
            <a:endParaRPr lang="en-US" b="1" dirty="0"/>
          </a:p>
          <a:p>
            <a:pPr lvl="0"/>
            <a:r>
              <a:rPr lang="ar-SA" b="1" dirty="0"/>
              <a:t>أزمة انفجار المفاعل النووي الروسي (تشيرنوبل) </a:t>
            </a:r>
            <a:r>
              <a:rPr lang="ar-SA" b="1" dirty="0" smtClean="0"/>
              <a:t>.</a:t>
            </a:r>
            <a:endParaRPr lang="ar-IQ" b="1" dirty="0" smtClean="0"/>
          </a:p>
          <a:p>
            <a:pPr marL="0" indent="0">
              <a:buNone/>
            </a:pPr>
            <a:r>
              <a:rPr lang="ar-SA" b="1" dirty="0">
                <a:solidFill>
                  <a:srgbClr val="FF0000"/>
                </a:solidFill>
              </a:rPr>
              <a:t>خصائص الازمة:</a:t>
            </a:r>
            <a:endParaRPr lang="en-US" b="1" dirty="0">
              <a:solidFill>
                <a:srgbClr val="FF0000"/>
              </a:solidFill>
            </a:endParaRPr>
          </a:p>
          <a:p>
            <a:r>
              <a:rPr lang="ar-SA" b="1" dirty="0"/>
              <a:t>يمكن حصر خصائص الازمات بمجموعتين:</a:t>
            </a:r>
            <a:endParaRPr lang="en-US" b="1" dirty="0"/>
          </a:p>
          <a:p>
            <a:pPr lvl="0"/>
            <a:r>
              <a:rPr lang="ar-SA" b="1" dirty="0"/>
              <a:t>خصائص خاصة بالفرد وتشمل (الضغط ,القلق,التوتر,الرعب ,اللامبالاة).</a:t>
            </a:r>
            <a:endParaRPr lang="en-US" b="1" dirty="0"/>
          </a:p>
          <a:p>
            <a:pPr lvl="0"/>
            <a:r>
              <a:rPr lang="ar-SA" b="1" dirty="0"/>
              <a:t>خصائص خاصة بالمنظمات وتشمل (التهديد الخطير لبقاء المنظمة, وضيق </a:t>
            </a:r>
            <a:r>
              <a:rPr lang="ar-SA" b="1" dirty="0" smtClean="0"/>
              <a:t>الوقت</a:t>
            </a:r>
            <a:r>
              <a:rPr lang="ar-IQ" b="1" dirty="0" smtClean="0"/>
              <a:t> </a:t>
            </a:r>
            <a:r>
              <a:rPr lang="ar-SA" b="1" dirty="0" smtClean="0"/>
              <a:t>الخاص </a:t>
            </a:r>
            <a:r>
              <a:rPr lang="ar-SA" b="1" dirty="0"/>
              <a:t>بالاستجابة , وغياب الحل الجذري السريع) .</a:t>
            </a:r>
            <a:endParaRPr lang="en-US" b="1" dirty="0"/>
          </a:p>
          <a:p>
            <a:pPr marL="0" indent="0">
              <a:buNone/>
            </a:pPr>
            <a:r>
              <a:rPr lang="ar-IQ" b="1" dirty="0" smtClean="0">
                <a:solidFill>
                  <a:srgbClr val="FF0000"/>
                </a:solidFill>
              </a:rPr>
              <a:t>    </a:t>
            </a:r>
            <a:r>
              <a:rPr lang="ar-SA" b="1" dirty="0" smtClean="0">
                <a:solidFill>
                  <a:srgbClr val="FF0000"/>
                </a:solidFill>
              </a:rPr>
              <a:t>وتتوافر </a:t>
            </a:r>
            <a:r>
              <a:rPr lang="ar-SA" b="1" dirty="0">
                <a:solidFill>
                  <a:srgbClr val="FF0000"/>
                </a:solidFill>
              </a:rPr>
              <a:t>الخصائص الاتية في الازمة كما يلي:</a:t>
            </a:r>
            <a:endParaRPr lang="en-US" b="1" dirty="0">
              <a:solidFill>
                <a:srgbClr val="FF0000"/>
              </a:solidFill>
            </a:endParaRPr>
          </a:p>
          <a:p>
            <a:pPr marL="0" lvl="0" indent="0">
              <a:buNone/>
            </a:pPr>
            <a:endParaRPr lang="en-US" b="1" dirty="0"/>
          </a:p>
        </p:txBody>
      </p:sp>
    </p:spTree>
    <p:extLst>
      <p:ext uri="{BB962C8B-B14F-4D97-AF65-F5344CB8AC3E}">
        <p14:creationId xmlns:p14="http://schemas.microsoft.com/office/powerpoint/2010/main" val="2103832295"/>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0680"/>
          </a:xfrm>
        </p:spPr>
        <p:txBody>
          <a:bodyPr>
            <a:normAutofit fontScale="85000" lnSpcReduction="20000"/>
          </a:bodyPr>
          <a:lstStyle/>
          <a:p>
            <a:pPr lvl="0"/>
            <a:r>
              <a:rPr lang="ar-SA" b="1" dirty="0"/>
              <a:t>وجود نقص واضح بالبيانات والمعلومات اثناء وقوع الازمة .</a:t>
            </a:r>
            <a:endParaRPr lang="en-US" b="1" dirty="0"/>
          </a:p>
          <a:p>
            <a:pPr lvl="0"/>
            <a:r>
              <a:rPr lang="ar-SA" b="1" dirty="0"/>
              <a:t>الازمة تودي الى احداث مفاجأة كبيرة وعنيفة عند وقوعها.</a:t>
            </a:r>
            <a:endParaRPr lang="en-US" b="1" dirty="0"/>
          </a:p>
          <a:p>
            <a:pPr lvl="0"/>
            <a:r>
              <a:rPr lang="ar-SA" b="1" dirty="0"/>
              <a:t>تتسم الازمة بدرجة عالية من التعقيد والتداخل في العناصر والمسببات .</a:t>
            </a:r>
            <a:endParaRPr lang="en-US" b="1" dirty="0"/>
          </a:p>
          <a:p>
            <a:pPr lvl="0"/>
            <a:r>
              <a:rPr lang="ar-SA" b="1" dirty="0"/>
              <a:t>محدودية المدة الزمنيه اللازمة فالأزمة لا تمدد لمدة زمنية طويلة.</a:t>
            </a:r>
            <a:endParaRPr lang="en-US" b="1" dirty="0"/>
          </a:p>
          <a:p>
            <a:pPr lvl="0"/>
            <a:r>
              <a:rPr lang="ar-SA" b="1" dirty="0"/>
              <a:t>وجود حالة من الرعب والخوف بالمنظمة </a:t>
            </a:r>
            <a:r>
              <a:rPr lang="ar-IQ" b="1" dirty="0" smtClean="0"/>
              <a:t>وهذا </a:t>
            </a:r>
            <a:r>
              <a:rPr lang="ar-SA" b="1" dirty="0" smtClean="0"/>
              <a:t>ن</a:t>
            </a:r>
            <a:r>
              <a:rPr lang="ar-IQ" b="1" dirty="0" smtClean="0"/>
              <a:t>ا</a:t>
            </a:r>
            <a:r>
              <a:rPr lang="ar-SA" b="1" dirty="0" smtClean="0"/>
              <a:t>جم </a:t>
            </a:r>
            <a:r>
              <a:rPr lang="ar-SA" b="1" dirty="0"/>
              <a:t>عن عدم القدرة على تقدير مايحمله المستقبل للمنظمة</a:t>
            </a:r>
            <a:endParaRPr lang="en-US" b="1" dirty="0"/>
          </a:p>
          <a:p>
            <a:pPr lvl="0"/>
            <a:r>
              <a:rPr lang="ar-SA" b="1" dirty="0"/>
              <a:t>وجود حالة </a:t>
            </a:r>
            <a:r>
              <a:rPr lang="ar-IQ" b="1" dirty="0" smtClean="0"/>
              <a:t>من </a:t>
            </a:r>
            <a:r>
              <a:rPr lang="ar-SA" b="1" dirty="0" smtClean="0"/>
              <a:t>الشعور </a:t>
            </a:r>
            <a:r>
              <a:rPr lang="ar-SA" b="1" dirty="0"/>
              <a:t>بالحيرة والضعف وعدم قدرة صناع القرار على التعاطي مع الازمة والتعامل معها</a:t>
            </a:r>
            <a:endParaRPr lang="en-US" b="1" dirty="0"/>
          </a:p>
          <a:p>
            <a:pPr lvl="0"/>
            <a:r>
              <a:rPr lang="ar-SA" b="1" dirty="0"/>
              <a:t>انعدام حالة التوازن لدى صناع القرار</a:t>
            </a:r>
            <a:endParaRPr lang="en-US" b="1" dirty="0"/>
          </a:p>
          <a:p>
            <a:pPr lvl="0"/>
            <a:r>
              <a:rPr lang="ar-SA" b="1" dirty="0"/>
              <a:t>ظهور بعض القوى التي تدعم الازمة ومن اهم هذه القوى هم اصحاب المصالح المعطله او المؤجلة</a:t>
            </a:r>
            <a:endParaRPr lang="en-US" b="1" dirty="0"/>
          </a:p>
          <a:p>
            <a:pPr lvl="0"/>
            <a:r>
              <a:rPr lang="ar-SA" b="1" dirty="0"/>
              <a:t>تتعرض مصالح المنظمة في ظل الازمة الى التهديد من جانب اطراف متعددة </a:t>
            </a:r>
            <a:endParaRPr lang="en-US" b="1" dirty="0"/>
          </a:p>
          <a:p>
            <a:pPr lvl="0"/>
            <a:r>
              <a:rPr lang="ar-SA" b="1" dirty="0"/>
              <a:t>تؤدي الازمة الى ظهور اعراض سلوكية في غاية الخطورة كالتوتر والقلق .</a:t>
            </a:r>
            <a:endParaRPr lang="en-US" b="1" dirty="0"/>
          </a:p>
          <a:p>
            <a:pPr marL="0" indent="0">
              <a:buNone/>
            </a:pPr>
            <a:endParaRPr lang="ar-IQ" b="1" dirty="0"/>
          </a:p>
        </p:txBody>
      </p:sp>
    </p:spTree>
    <p:extLst>
      <p:ext uri="{BB962C8B-B14F-4D97-AF65-F5344CB8AC3E}">
        <p14:creationId xmlns:p14="http://schemas.microsoft.com/office/powerpoint/2010/main" val="4261580261"/>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1401</Words>
  <Application>Microsoft Office PowerPoint</Application>
  <PresentationFormat>On-screen Show (4:3)</PresentationFormat>
  <Paragraphs>111</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Arabic Typesetting</vt:lpstr>
      <vt:lpstr>Arial</vt:lpstr>
      <vt:lpstr>Arial Unicode MS</vt:lpstr>
      <vt:lpstr>Calibri</vt:lpstr>
      <vt:lpstr>Simplified Arabic</vt:lpstr>
      <vt:lpstr>Times New Roman</vt:lpstr>
      <vt:lpstr>سمة Office</vt:lpstr>
      <vt:lpstr>انواع الازمات</vt:lpstr>
      <vt:lpstr>انواع الازمات: </vt:lpstr>
      <vt:lpstr>PowerPoint Presentation</vt:lpstr>
      <vt:lpstr>PowerPoint Presentation</vt:lpstr>
      <vt:lpstr>PowerPoint Presentation</vt:lpstr>
      <vt:lpstr>PowerPoint Presentation</vt:lpstr>
      <vt:lpstr>PowerPoint Presentation</vt:lpstr>
      <vt:lpstr>أمثلة الأزمات في تاريخ الأعمال الحديثة  </vt:lpstr>
      <vt:lpstr>PowerPoint Presentation</vt:lpstr>
      <vt:lpstr>اسباب الازمة:  </vt:lpstr>
      <vt:lpstr>PowerPoint Presentation</vt:lpstr>
      <vt:lpstr>PowerPoint Presentation</vt:lpstr>
      <vt:lpstr>دورة مراحل تكوين الأزمة :  </vt:lpstr>
      <vt:lpstr>PowerPoint Presentation</vt:lpstr>
      <vt:lpstr>تصنيف الأزمة وفق المدة الزمنية : من المهم تحديد الأزمة مبكرًا حتى تتمكن الإدارة من التعامل معها فعادة تتشابه مراحل حدوث الأزمات . </vt:lpstr>
      <vt:lpstr>PowerPoint Presentation</vt:lpstr>
      <vt:lpstr>PowerPoint Presentation</vt:lpstr>
      <vt:lpstr>PowerPoint Presentation</vt:lpstr>
      <vt:lpstr>الخلاصة</vt:lpstr>
      <vt:lpstr>المصادر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lenovo</dc:creator>
  <cp:lastModifiedBy>Maher</cp:lastModifiedBy>
  <cp:revision>50</cp:revision>
  <dcterms:created xsi:type="dcterms:W3CDTF">2018-09-28T09:46:43Z</dcterms:created>
  <dcterms:modified xsi:type="dcterms:W3CDTF">2019-07-28T17:02:12Z</dcterms:modified>
</cp:coreProperties>
</file>