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1" r:id="rId2"/>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8522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2408618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879784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515847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041765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BA809BC-77FC-4A6F-9C6B-BED71FDBAA78}" type="datetimeFigureOut">
              <a:rPr lang="ar-IQ" smtClean="0"/>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67472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BA809BC-77FC-4A6F-9C6B-BED71FDBAA78}" type="datetimeFigureOut">
              <a:rPr lang="ar-IQ" smtClean="0"/>
              <a:t>12/11/1440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2445551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BA809BC-77FC-4A6F-9C6B-BED71FDBAA78}" type="datetimeFigureOut">
              <a:rPr lang="ar-IQ" smtClean="0"/>
              <a:t>12/11/1440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266953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BA809BC-77FC-4A6F-9C6B-BED71FDBAA78}" type="datetimeFigureOut">
              <a:rPr lang="ar-IQ" smtClean="0"/>
              <a:t>12/11/1440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932719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A809BC-77FC-4A6F-9C6B-BED71FDBAA78}" type="datetimeFigureOut">
              <a:rPr lang="ar-IQ" smtClean="0"/>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523144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A809BC-77FC-4A6F-9C6B-BED71FDBAA78}" type="datetimeFigureOut">
              <a:rPr lang="ar-IQ" smtClean="0"/>
              <a:t>12/11/1440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5C10419-364B-4AD9-A32E-2ECB380C1518}" type="slidenum">
              <a:rPr lang="ar-IQ" smtClean="0"/>
              <a:t>‹#›</a:t>
            </a:fld>
            <a:endParaRPr lang="ar-IQ"/>
          </a:p>
        </p:txBody>
      </p:sp>
    </p:spTree>
    <p:extLst>
      <p:ext uri="{BB962C8B-B14F-4D97-AF65-F5344CB8AC3E}">
        <p14:creationId xmlns:p14="http://schemas.microsoft.com/office/powerpoint/2010/main" val="1505753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BA809BC-77FC-4A6F-9C6B-BED71FDBAA78}" type="datetimeFigureOut">
              <a:rPr lang="ar-IQ" smtClean="0"/>
              <a:t>12/11/1440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5C10419-364B-4AD9-A32E-2ECB380C1518}" type="slidenum">
              <a:rPr lang="ar-IQ" smtClean="0"/>
              <a:t>‹#›</a:t>
            </a:fld>
            <a:endParaRPr lang="ar-IQ"/>
          </a:p>
        </p:txBody>
      </p:sp>
    </p:spTree>
    <p:extLst>
      <p:ext uri="{BB962C8B-B14F-4D97-AF65-F5344CB8AC3E}">
        <p14:creationId xmlns:p14="http://schemas.microsoft.com/office/powerpoint/2010/main" val="3222209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3" name="Text Box 1"/>
          <p:cNvSpPr txBox="1">
            <a:spLocks noChangeArrowheads="1"/>
          </p:cNvSpPr>
          <p:nvPr/>
        </p:nvSpPr>
        <p:spPr bwMode="auto">
          <a:xfrm>
            <a:off x="-90488" y="457200"/>
            <a:ext cx="1979613"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
        <p:nvSpPr>
          <p:cNvPr id="7" name="Text Box 5"/>
          <p:cNvSpPr txBox="1">
            <a:spLocks noChangeArrowheads="1"/>
          </p:cNvSpPr>
          <p:nvPr/>
        </p:nvSpPr>
        <p:spPr bwMode="auto">
          <a:xfrm>
            <a:off x="-90488" y="457200"/>
            <a:ext cx="1979613"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مربع نص 8"/>
          <p:cNvSpPr txBox="1"/>
          <p:nvPr/>
        </p:nvSpPr>
        <p:spPr>
          <a:xfrm>
            <a:off x="5652120" y="727993"/>
            <a:ext cx="2880320" cy="1477328"/>
          </a:xfrm>
          <a:prstGeom prst="rect">
            <a:avLst/>
          </a:prstGeom>
          <a:noFill/>
        </p:spPr>
        <p:txBody>
          <a:bodyPr wrap="square" rtlCol="1">
            <a:spAutoFit/>
          </a:bodyPr>
          <a:lstStyle/>
          <a:p>
            <a:r>
              <a:rPr lang="en-US" dirty="0"/>
              <a:t> </a:t>
            </a:r>
          </a:p>
          <a:p>
            <a:r>
              <a:rPr lang="ar-IQ" b="1" dirty="0"/>
              <a:t>وزارة التعليم العالي والبحث العلمي الجـــامعـة المـســتــنـصـــريـــــــــة</a:t>
            </a:r>
            <a:endParaRPr lang="en-US" dirty="0"/>
          </a:p>
          <a:p>
            <a:r>
              <a:rPr lang="ar-IQ" b="1" dirty="0"/>
              <a:t>كلية الادارة والاقتصاد </a:t>
            </a:r>
            <a:endParaRPr lang="en-US" dirty="0"/>
          </a:p>
          <a:p>
            <a:r>
              <a:rPr lang="ar-IQ" b="1" dirty="0"/>
              <a:t>قسم </a:t>
            </a:r>
            <a:r>
              <a:rPr lang="ar-IQ" b="1" dirty="0" smtClean="0"/>
              <a:t>ادارة الاعمال </a:t>
            </a:r>
            <a:endParaRPr lang="ar-IQ" dirty="0"/>
          </a:p>
        </p:txBody>
      </p:sp>
      <p:sp>
        <p:nvSpPr>
          <p:cNvPr id="10" name="مربع نص 9"/>
          <p:cNvSpPr txBox="1"/>
          <p:nvPr/>
        </p:nvSpPr>
        <p:spPr>
          <a:xfrm>
            <a:off x="683568" y="2060848"/>
            <a:ext cx="7560840" cy="1754326"/>
          </a:xfrm>
          <a:prstGeom prst="rect">
            <a:avLst/>
          </a:prstGeom>
          <a:noFill/>
        </p:spPr>
        <p:txBody>
          <a:bodyPr wrap="square" rtlCol="1">
            <a:spAutoFit/>
          </a:bodyPr>
          <a:lstStyle/>
          <a:p>
            <a:r>
              <a:rPr lang="en-US" sz="3600" dirty="0" err="1" smtClean="0">
                <a:solidFill>
                  <a:srgbClr val="FF0000"/>
                </a:solidFill>
              </a:rPr>
              <a:t>Humen</a:t>
            </a:r>
            <a:r>
              <a:rPr lang="en-US" sz="3600" dirty="0" smtClean="0">
                <a:solidFill>
                  <a:srgbClr val="FF0000"/>
                </a:solidFill>
              </a:rPr>
              <a:t> resource in formation </a:t>
            </a:r>
            <a:r>
              <a:rPr lang="en-US" sz="3600" dirty="0" err="1" smtClean="0">
                <a:solidFill>
                  <a:srgbClr val="FF0000"/>
                </a:solidFill>
              </a:rPr>
              <a:t>systoem</a:t>
            </a:r>
            <a:r>
              <a:rPr lang="en-US" sz="3600" dirty="0" smtClean="0">
                <a:solidFill>
                  <a:srgbClr val="FF0000"/>
                </a:solidFill>
              </a:rPr>
              <a:t> </a:t>
            </a:r>
          </a:p>
          <a:p>
            <a:endParaRPr lang="en-US" sz="3600" dirty="0"/>
          </a:p>
          <a:p>
            <a:pPr algn="ctr"/>
            <a:r>
              <a:rPr lang="ar-IQ" sz="3600" dirty="0" smtClean="0">
                <a:latin typeface="Aparajita" pitchFamily="34" charset="0"/>
              </a:rPr>
              <a:t>نظم المعلومات الموارد البشرية </a:t>
            </a:r>
          </a:p>
        </p:txBody>
      </p:sp>
    </p:spTree>
    <p:extLst>
      <p:ext uri="{BB962C8B-B14F-4D97-AF65-F5344CB8AC3E}">
        <p14:creationId xmlns:p14="http://schemas.microsoft.com/office/powerpoint/2010/main" val="388909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p:cNvPicPr>
          <p:nvPr>
            <p:ph idx="1"/>
          </p:nvPr>
        </p:nvPicPr>
        <p:blipFill>
          <a:blip r:embed="rId2"/>
          <a:srcRect/>
          <a:stretch>
            <a:fillRect/>
          </a:stretch>
        </p:blipFill>
        <p:spPr bwMode="auto">
          <a:xfrm>
            <a:off x="2116831" y="1175718"/>
            <a:ext cx="4910337" cy="4506563"/>
          </a:xfrm>
          <a:prstGeom prst="rect">
            <a:avLst/>
          </a:prstGeom>
          <a:noFill/>
          <a:ln w="9525">
            <a:noFill/>
            <a:miter lim="800000"/>
            <a:headEnd/>
            <a:tailEnd/>
          </a:ln>
        </p:spPr>
      </p:pic>
    </p:spTree>
    <p:extLst>
      <p:ext uri="{BB962C8B-B14F-4D97-AF65-F5344CB8AC3E}">
        <p14:creationId xmlns:p14="http://schemas.microsoft.com/office/powerpoint/2010/main" val="421247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27584" y="14335"/>
            <a:ext cx="7632848" cy="1038402"/>
          </a:xfrm>
        </p:spPr>
        <p:txBody>
          <a:bodyPr/>
          <a:lstStyle/>
          <a:p>
            <a:r>
              <a:rPr lang="ar-IQ" dirty="0" smtClean="0"/>
              <a:t>المقدمة</a:t>
            </a:r>
            <a:endParaRPr lang="ar-IQ" dirty="0"/>
          </a:p>
        </p:txBody>
      </p:sp>
      <p:sp>
        <p:nvSpPr>
          <p:cNvPr id="3" name="عنوان فرعي 2"/>
          <p:cNvSpPr>
            <a:spLocks noGrp="1"/>
          </p:cNvSpPr>
          <p:nvPr>
            <p:ph type="subTitle" idx="1"/>
          </p:nvPr>
        </p:nvSpPr>
        <p:spPr>
          <a:xfrm>
            <a:off x="0" y="1052736"/>
            <a:ext cx="9144000" cy="5805264"/>
          </a:xfrm>
        </p:spPr>
        <p:txBody>
          <a:bodyPr>
            <a:normAutofit fontScale="92500" lnSpcReduction="10000"/>
          </a:bodyPr>
          <a:lstStyle/>
          <a:p>
            <a:pPr algn="r"/>
            <a:r>
              <a:rPr lang="ar-IQ" b="1" dirty="0" smtClean="0"/>
              <a:t> </a:t>
            </a:r>
          </a:p>
          <a:p>
            <a:pPr algn="r"/>
            <a:r>
              <a:rPr lang="ar-IQ" b="1" dirty="0" smtClean="0"/>
              <a:t> لكي تؤدي ادارة الموارد البشرية انشطتها المختلفة بفعالية وكفاءة عالية تنسجم مع الدور الاستراتيجي لهذه الادارة يحتاج مدير الموارد البشرية الى نظم معلومات دقيقة وحديثة </a:t>
            </a:r>
            <a:r>
              <a:rPr lang="ar-IQ" b="1" dirty="0" err="1" smtClean="0"/>
              <a:t>وبالامكان</a:t>
            </a:r>
            <a:r>
              <a:rPr lang="ar-IQ" b="1" dirty="0" smtClean="0"/>
              <a:t> الوصول اليها بسرعة واستخدامها بسهولة في مختلف القرارات .</a:t>
            </a:r>
          </a:p>
          <a:p>
            <a:pPr algn="r"/>
            <a:r>
              <a:rPr lang="ar-IQ" b="1" dirty="0" smtClean="0"/>
              <a:t> أن التأكيد على ضرورة ان تكون ادارة الموارد البشرية إدارة استراتيجية وليست ادارة تقليدية تعتمد على نظم المعلومات </a:t>
            </a:r>
            <a:r>
              <a:rPr lang="ar-IQ" b="1" dirty="0" err="1" smtClean="0"/>
              <a:t>اليديوية</a:t>
            </a:r>
            <a:r>
              <a:rPr lang="ar-IQ" b="1" dirty="0" smtClean="0"/>
              <a:t> والاضابير التقليدية , يستدعي ان يكون لها نظم معلومات بشرية متطورة تعزز من موقعها التنافسي .</a:t>
            </a:r>
          </a:p>
          <a:p>
            <a:pPr algn="r"/>
            <a:r>
              <a:rPr lang="ar-IQ" b="1" dirty="0" smtClean="0"/>
              <a:t>نظم معلومات قادرة على مواجهة التحديات والعقبات , وتساعد الادارة في اتخاذ القرارات السليمة سواء المتعلقة منها بأداة الموارد البشرية أو تلك التي ترتبط بالمنظمة بصورة عامة , وبالتالي تقليل التكاليف وتوفير الوقت .</a:t>
            </a:r>
          </a:p>
          <a:p>
            <a:pPr algn="r"/>
            <a:endParaRPr lang="ar-IQ" b="1" dirty="0"/>
          </a:p>
        </p:txBody>
      </p:sp>
    </p:spTree>
    <p:extLst>
      <p:ext uri="{BB962C8B-B14F-4D97-AF65-F5344CB8AC3E}">
        <p14:creationId xmlns:p14="http://schemas.microsoft.com/office/powerpoint/2010/main" val="2542252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اولاً : نظم معلومات الموارد البشرية </a:t>
            </a:r>
            <a:br>
              <a:rPr lang="ar-IQ" dirty="0" smtClean="0"/>
            </a:br>
            <a:endParaRPr lang="ar-IQ" dirty="0"/>
          </a:p>
        </p:txBody>
      </p:sp>
      <p:sp>
        <p:nvSpPr>
          <p:cNvPr id="3" name="عنصر نائب للمحتوى 2"/>
          <p:cNvSpPr>
            <a:spLocks noGrp="1"/>
          </p:cNvSpPr>
          <p:nvPr>
            <p:ph idx="1"/>
          </p:nvPr>
        </p:nvSpPr>
        <p:spPr>
          <a:xfrm>
            <a:off x="0" y="1600200"/>
            <a:ext cx="9144000" cy="5257800"/>
          </a:xfrm>
        </p:spPr>
        <p:txBody>
          <a:bodyPr>
            <a:normAutofit fontScale="70000" lnSpcReduction="20000"/>
          </a:bodyPr>
          <a:lstStyle/>
          <a:p>
            <a:r>
              <a:rPr lang="ar-IQ" dirty="0" smtClean="0"/>
              <a:t>ان نظم المعلومات هي مجموعة من الانظمة المتكاملة لتقديم معلومات مساندة لعمليات التخطيط والرقابة والتشغيل ,وادارة اتخاذ القرار الاداري ,سواء كانت هذه المعلومات تاريخية او آنية او توقعات مستقبلية , سواء كان من داخل المنظمة او خارجها .</a:t>
            </a:r>
          </a:p>
          <a:p>
            <a:r>
              <a:rPr lang="ar-IQ" dirty="0" smtClean="0"/>
              <a:t>وتلعب نظم المعلومات ثلاثة ادوار رئيسية في خدمة الادارة هي :</a:t>
            </a:r>
          </a:p>
          <a:p>
            <a:r>
              <a:rPr lang="ar-IQ" dirty="0" smtClean="0"/>
              <a:t>1-	</a:t>
            </a:r>
            <a:r>
              <a:rPr lang="ar-IQ" dirty="0" err="1" smtClean="0"/>
              <a:t>استقيال</a:t>
            </a:r>
            <a:r>
              <a:rPr lang="ar-IQ" dirty="0" smtClean="0"/>
              <a:t> البيانات الخام من المصادر الخارجية (المشتري ,الموظف الجديد , المسافر, المجهز ....) أو من داخل المنظمة ,من الاقسام والمستويات الادارية المختلفة كالمدخلات .</a:t>
            </a:r>
          </a:p>
          <a:p>
            <a:r>
              <a:rPr lang="ar-IQ" dirty="0" smtClean="0"/>
              <a:t>2-	معالجة البيانات وتحويلها الى معلومات كم خلال اجراء بعض العمليات .</a:t>
            </a:r>
          </a:p>
          <a:p>
            <a:r>
              <a:rPr lang="ar-IQ" dirty="0" smtClean="0"/>
              <a:t>3-	إخراج </a:t>
            </a:r>
            <a:r>
              <a:rPr lang="ar-IQ" dirty="0" err="1" smtClean="0"/>
              <a:t>المعلزمات</a:t>
            </a:r>
            <a:r>
              <a:rPr lang="ar-IQ" dirty="0" smtClean="0"/>
              <a:t> الجاهزة لتكون في خدمة الادارة والاشخاص ذوي العلاقة .</a:t>
            </a:r>
          </a:p>
          <a:p>
            <a:endParaRPr lang="ar-IQ" dirty="0" smtClean="0"/>
          </a:p>
          <a:p>
            <a:r>
              <a:rPr lang="ar-IQ" dirty="0" smtClean="0"/>
              <a:t>تمتلك المنظمات الحديثة العديد من نظم المعلومات منها :</a:t>
            </a:r>
          </a:p>
          <a:p>
            <a:r>
              <a:rPr lang="ar-IQ" dirty="0" smtClean="0"/>
              <a:t>•	نظم المعلومات المحاسبية والمالية .</a:t>
            </a:r>
          </a:p>
          <a:p>
            <a:r>
              <a:rPr lang="ar-IQ" dirty="0" smtClean="0"/>
              <a:t>•	نظم معلومات الإنتاج أو العمليات .</a:t>
            </a:r>
          </a:p>
          <a:p>
            <a:r>
              <a:rPr lang="ar-IQ" dirty="0" smtClean="0"/>
              <a:t>•	نظم المعلومات الموارد البشرية .</a:t>
            </a:r>
          </a:p>
          <a:p>
            <a:r>
              <a:rPr lang="ar-IQ" dirty="0" smtClean="0"/>
              <a:t>•	نظم المعلومات الادارية .</a:t>
            </a:r>
          </a:p>
          <a:p>
            <a:endParaRPr lang="ar-IQ" dirty="0"/>
          </a:p>
        </p:txBody>
      </p:sp>
    </p:spTree>
    <p:extLst>
      <p:ext uri="{BB962C8B-B14F-4D97-AF65-F5344CB8AC3E}">
        <p14:creationId xmlns:p14="http://schemas.microsoft.com/office/powerpoint/2010/main" val="3349544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a:xfrm>
            <a:off x="0" y="0"/>
            <a:ext cx="9144000" cy="6858000"/>
          </a:xfrm>
        </p:spPr>
        <p:txBody>
          <a:bodyPr>
            <a:normAutofit lnSpcReduction="10000"/>
          </a:bodyPr>
          <a:lstStyle/>
          <a:p>
            <a:r>
              <a:rPr lang="ar-IQ" dirty="0" smtClean="0"/>
              <a:t>ويعرف بأنه نظام مصمم للقيام بوظيفة إدارة الموارد البشرية والسعي أساساً إلى توفير المعلومات للمديرين لاتخاذ القرارات ذات العلاقات بفعالية وكفاءة استخدام العنصر البشري ورفع مستوى أدائه في تحقيق أهداف المنظمة. وأن الأساس في توفير هذه المعلومات هو بناء (قاعدة بيانات</a:t>
            </a:r>
            <a:r>
              <a:rPr lang="en-US" dirty="0" smtClean="0"/>
              <a:t>Data   Base  </a:t>
            </a:r>
            <a:r>
              <a:rPr lang="ar-IQ" dirty="0" smtClean="0"/>
              <a:t>تضم البيانات التي تتعلق بالإفراد والوظائف والبرامج.</a:t>
            </a:r>
          </a:p>
          <a:p>
            <a:r>
              <a:rPr lang="ar-IQ" dirty="0" smtClean="0"/>
              <a:t>ويعرف : ذلك النظام الذي يحتفظ بسجل الموظفين (تتبع المهارات والتدريب وأداء العمل) ويدعم التخطيط لتعويضات الموظف والتطور الوظيفي </a:t>
            </a:r>
          </a:p>
          <a:p>
            <a:r>
              <a:rPr lang="ar-IQ" dirty="0" smtClean="0"/>
              <a:t>(</a:t>
            </a:r>
            <a:r>
              <a:rPr lang="en-US" dirty="0" smtClean="0"/>
              <a:t>Kenneth &amp; </a:t>
            </a:r>
            <a:r>
              <a:rPr lang="en-US" dirty="0" err="1" smtClean="0"/>
              <a:t>jan</a:t>
            </a:r>
            <a:r>
              <a:rPr lang="en-US" dirty="0" smtClean="0"/>
              <a:t> ,2004 :p 50 ).</a:t>
            </a:r>
          </a:p>
          <a:p>
            <a:r>
              <a:rPr lang="ar-IQ" dirty="0" smtClean="0"/>
              <a:t>وهو ذلك النظام الذي يسهم في تحديد متطلبات الموارد البشرية من مها رات ومستوى تعليمي وأصناف الوظائف , وعددها وبما يتفق وخطط المنظمة  (</a:t>
            </a:r>
          </a:p>
          <a:p>
            <a:r>
              <a:rPr lang="ar-IQ" dirty="0" smtClean="0"/>
              <a:t>2007:283 </a:t>
            </a:r>
            <a:r>
              <a:rPr lang="en-US" dirty="0" err="1" smtClean="0"/>
              <a:t>O.Brien</a:t>
            </a:r>
            <a:r>
              <a:rPr lang="en-US" dirty="0" smtClean="0"/>
              <a:t>, )</a:t>
            </a:r>
            <a:endParaRPr lang="ar-IQ" dirty="0" smtClean="0"/>
          </a:p>
          <a:p>
            <a:endParaRPr lang="en-US" dirty="0" smtClean="0"/>
          </a:p>
          <a:p>
            <a:endParaRPr lang="ar-IQ" dirty="0"/>
          </a:p>
        </p:txBody>
      </p:sp>
    </p:spTree>
    <p:extLst>
      <p:ext uri="{BB962C8B-B14F-4D97-AF65-F5344CB8AC3E}">
        <p14:creationId xmlns:p14="http://schemas.microsoft.com/office/powerpoint/2010/main" val="926452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4482"/>
            <a:ext cx="8229600" cy="1143000"/>
          </a:xfrm>
        </p:spPr>
        <p:txBody>
          <a:bodyPr>
            <a:normAutofit fontScale="90000"/>
          </a:bodyPr>
          <a:lstStyle/>
          <a:p>
            <a:r>
              <a:rPr lang="ar-IQ" dirty="0" smtClean="0"/>
              <a:t>اهداف تطوير أنظمة معلومات الموارد البشرية :</a:t>
            </a:r>
            <a:br>
              <a:rPr lang="ar-IQ" dirty="0" smtClean="0"/>
            </a:br>
            <a:endParaRPr lang="ar-IQ" dirty="0"/>
          </a:p>
        </p:txBody>
      </p:sp>
      <p:sp>
        <p:nvSpPr>
          <p:cNvPr id="3" name="عنصر نائب للمحتوى 2"/>
          <p:cNvSpPr>
            <a:spLocks noGrp="1"/>
          </p:cNvSpPr>
          <p:nvPr>
            <p:ph idx="1"/>
          </p:nvPr>
        </p:nvSpPr>
        <p:spPr>
          <a:xfrm>
            <a:off x="0" y="1268760"/>
            <a:ext cx="9144000" cy="5589240"/>
          </a:xfrm>
        </p:spPr>
        <p:txBody>
          <a:bodyPr>
            <a:normAutofit fontScale="62500" lnSpcReduction="20000"/>
          </a:bodyPr>
          <a:lstStyle/>
          <a:p>
            <a:r>
              <a:rPr lang="ar-IQ" dirty="0" smtClean="0"/>
              <a:t>بالرغم من ان المعلومات هي اساس نظم المعلومات الخاصة </a:t>
            </a:r>
            <a:r>
              <a:rPr lang="ar-IQ" dirty="0" err="1" smtClean="0"/>
              <a:t>بادارة</a:t>
            </a:r>
            <a:r>
              <a:rPr lang="ar-IQ" dirty="0" smtClean="0"/>
              <a:t> الموارد البشرية الا ان اهداف النظام ووظائفه تختلف من منظمة الى اخرى اعتمادا على      المنظمة في التعامل مع هذه الموارد والى حاجتها وامكانياتها المالية      .وبصورة عامة يتمثل الهدف في تطوير انظمة معلومات الموارد البشرية في تزويد الافراد المصرح لهم باستخدام النظام بما يحتاجوه من معلومات في الوقت المناسب والدقة المطلوبة من اجل اتخاذ القرارات السليمة وممارسة اعمال المنظمة على جميع انشطة ادارة الموارد البشرية .</a:t>
            </a:r>
          </a:p>
          <a:p>
            <a:r>
              <a:rPr lang="ar-IQ" dirty="0" smtClean="0"/>
              <a:t>والى جانب الاهداف التقليدية </a:t>
            </a:r>
            <a:r>
              <a:rPr lang="ar-IQ" dirty="0" err="1" smtClean="0"/>
              <a:t>لانظمة</a:t>
            </a:r>
            <a:r>
              <a:rPr lang="ar-IQ" dirty="0" smtClean="0"/>
              <a:t> معلومات الموارد البشرية .(تخزين واسترجاع المعلومات الخاصة بالموارد البشرية , كالغيابات ودوران العمل </a:t>
            </a:r>
            <a:r>
              <a:rPr lang="ar-IQ" dirty="0" err="1" smtClean="0"/>
              <a:t>والمكافأت</a:t>
            </a:r>
            <a:r>
              <a:rPr lang="ar-IQ" dirty="0" smtClean="0"/>
              <a:t> .... ) هناك اهداف اخرى لها اهمية خاصة في تشكيل استراتيجيات ادارة الموارد البشرية تشمل </a:t>
            </a:r>
            <a:r>
              <a:rPr lang="ar-IQ" dirty="0" err="1" smtClean="0"/>
              <a:t>مايلي</a:t>
            </a:r>
            <a:r>
              <a:rPr lang="ar-IQ" dirty="0" smtClean="0"/>
              <a:t> :</a:t>
            </a:r>
          </a:p>
          <a:p>
            <a:r>
              <a:rPr lang="ar-IQ" dirty="0" smtClean="0"/>
              <a:t>•	اعداد الخطط الاستراتيجية للموارد البشرية .</a:t>
            </a:r>
          </a:p>
          <a:p>
            <a:r>
              <a:rPr lang="ar-IQ" dirty="0" smtClean="0"/>
              <a:t>•	</a:t>
            </a:r>
            <a:r>
              <a:rPr lang="ar-IQ" dirty="0" err="1" smtClean="0"/>
              <a:t>التنبوء</a:t>
            </a:r>
            <a:r>
              <a:rPr lang="ar-IQ" dirty="0" smtClean="0"/>
              <a:t> </a:t>
            </a:r>
            <a:r>
              <a:rPr lang="ar-IQ" dirty="0" err="1" smtClean="0"/>
              <a:t>بأحتياجات</a:t>
            </a:r>
            <a:r>
              <a:rPr lang="ar-IQ" dirty="0" smtClean="0"/>
              <a:t> الموارد البشرية . </a:t>
            </a:r>
          </a:p>
          <a:p>
            <a:r>
              <a:rPr lang="ar-IQ" dirty="0" smtClean="0"/>
              <a:t>•	بناء ملفات شخصية خاصة بكل موظف .</a:t>
            </a:r>
          </a:p>
          <a:p>
            <a:r>
              <a:rPr lang="ar-IQ" dirty="0" smtClean="0"/>
              <a:t>•	وصف جداول ولوائح تفصيلية واجمالية خاصة بطبيعة العاملين .</a:t>
            </a:r>
          </a:p>
          <a:p>
            <a:r>
              <a:rPr lang="ar-IQ" dirty="0" smtClean="0"/>
              <a:t>•	تخطيط المسارات الوظيفية .</a:t>
            </a:r>
          </a:p>
          <a:p>
            <a:r>
              <a:rPr lang="ar-IQ" dirty="0" smtClean="0"/>
              <a:t>•	تحليل الاحتياجات التدريبية .</a:t>
            </a:r>
          </a:p>
          <a:p>
            <a:r>
              <a:rPr lang="ar-IQ" dirty="0" smtClean="0"/>
              <a:t>•	تقييم برامج ادارة الموارد البشرية .</a:t>
            </a:r>
          </a:p>
          <a:p>
            <a:r>
              <a:rPr lang="ar-IQ" dirty="0" smtClean="0"/>
              <a:t>•	اعداد بعض التقارير الخاصة </a:t>
            </a:r>
            <a:r>
              <a:rPr lang="ar-IQ" dirty="0" err="1" smtClean="0"/>
              <a:t>بادارة</a:t>
            </a:r>
            <a:r>
              <a:rPr lang="ar-IQ" dirty="0" smtClean="0"/>
              <a:t> الموارد البشرية .</a:t>
            </a:r>
          </a:p>
          <a:p>
            <a:r>
              <a:rPr lang="ar-IQ" dirty="0" smtClean="0"/>
              <a:t>•	مراجعة وتصنيف وتحليل البيانات والمعلومات الخاصة بالموارد البشرية .</a:t>
            </a:r>
          </a:p>
          <a:p>
            <a:endParaRPr lang="ar-IQ" dirty="0" smtClean="0"/>
          </a:p>
          <a:p>
            <a:endParaRPr lang="ar-IQ" dirty="0" smtClean="0"/>
          </a:p>
          <a:p>
            <a:endParaRPr lang="ar-IQ" dirty="0"/>
          </a:p>
        </p:txBody>
      </p:sp>
    </p:spTree>
    <p:extLst>
      <p:ext uri="{BB962C8B-B14F-4D97-AF65-F5344CB8AC3E}">
        <p14:creationId xmlns:p14="http://schemas.microsoft.com/office/powerpoint/2010/main" val="4186720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ثانياً : أهمية تقنية المعلومات في تنفيذ مهام أدارة الموارد البشرية </a:t>
            </a:r>
            <a:endParaRPr lang="ar-IQ" dirty="0"/>
          </a:p>
        </p:txBody>
      </p:sp>
      <p:sp>
        <p:nvSpPr>
          <p:cNvPr id="3" name="عنصر نائب للمحتوى 2"/>
          <p:cNvSpPr>
            <a:spLocks noGrp="1"/>
          </p:cNvSpPr>
          <p:nvPr>
            <p:ph idx="1"/>
          </p:nvPr>
        </p:nvSpPr>
        <p:spPr>
          <a:xfrm>
            <a:off x="0" y="1412776"/>
            <a:ext cx="9144000" cy="5445224"/>
          </a:xfrm>
        </p:spPr>
        <p:txBody>
          <a:bodyPr>
            <a:normAutofit fontScale="70000" lnSpcReduction="20000"/>
          </a:bodyPr>
          <a:lstStyle/>
          <a:p>
            <a:r>
              <a:rPr lang="ar-IQ" dirty="0" smtClean="0"/>
              <a:t>:</a:t>
            </a:r>
          </a:p>
          <a:p>
            <a:r>
              <a:rPr lang="ar-IQ" dirty="0" smtClean="0"/>
              <a:t>إن اهمية تقنية المعلومات تكمن في مساعدتها للمنظمات في الحصول على المعلومات المطلوبة </a:t>
            </a:r>
            <a:r>
              <a:rPr lang="ar-IQ" dirty="0" err="1" smtClean="0"/>
              <a:t>لاداء</a:t>
            </a:r>
            <a:r>
              <a:rPr lang="ar-IQ" dirty="0" smtClean="0"/>
              <a:t> أعمالها بشكل مناسب ومميز إضافة الى مساعدتها في ايجاد فرص عمل جديدة وخلق الميزة التنافسية للمنظمات .والمساهمة في اعادة تشكيل منتجاتها أو خدماتها .</a:t>
            </a:r>
          </a:p>
          <a:p>
            <a:r>
              <a:rPr lang="ar-IQ" dirty="0" smtClean="0"/>
              <a:t>أهم الفوائد التي يمكن ان تتجنبها المنظمات إذا ما استخدمت التقنيات الحديثة للمعلومات ,تتمثل فيما يلي :</a:t>
            </a:r>
          </a:p>
          <a:p>
            <a:r>
              <a:rPr lang="ar-IQ" dirty="0" smtClean="0"/>
              <a:t>1-	سرعة ودقة إنجاز الاعمال والمهام المطلوب تنفيذها .</a:t>
            </a:r>
          </a:p>
          <a:p>
            <a:r>
              <a:rPr lang="ar-IQ" dirty="0" smtClean="0"/>
              <a:t>2-	انخفاض التكاليف المادية , من خلال تقليل استخدام الامور والمهام الورقية .</a:t>
            </a:r>
          </a:p>
          <a:p>
            <a:r>
              <a:rPr lang="ar-IQ" dirty="0" smtClean="0"/>
              <a:t>3-	رفع مستوى الكفاءة وتحسين الفعالية ,وذلك من خلال الانتهاء من تنفيذ المهام والاعمال المطلوبة بالطريقة الصحيحة ,مع زيادة القدرة على التنسيق </a:t>
            </a:r>
            <a:r>
              <a:rPr lang="ar-IQ" dirty="0" err="1" smtClean="0"/>
              <a:t>مابين</a:t>
            </a:r>
            <a:r>
              <a:rPr lang="ar-IQ" dirty="0" smtClean="0"/>
              <a:t> الدوائر والاقسام الادارية المختلفة , نظراً لسهولة التواصل فيما بينها .</a:t>
            </a:r>
          </a:p>
          <a:p>
            <a:r>
              <a:rPr lang="ar-IQ" dirty="0" smtClean="0"/>
              <a:t>4-	سهولة حركة الاتصالات الافقية والرأسية بين المستويات الادارية المختلفة في المنطقة , وانتاج قنوات اتصال جديدة و متشابكة .</a:t>
            </a:r>
          </a:p>
          <a:p>
            <a:r>
              <a:rPr lang="ar-IQ" dirty="0" smtClean="0"/>
              <a:t>5-	الدعم الكبير لاتخاذ القرارات المهمة .</a:t>
            </a:r>
          </a:p>
          <a:p>
            <a:r>
              <a:rPr lang="ar-IQ" dirty="0" smtClean="0"/>
              <a:t>6-	الاحتفاظ بالبيانات والمعلومات التاريخية والقديمة والمهمة .</a:t>
            </a:r>
          </a:p>
          <a:p>
            <a:endParaRPr lang="ar-IQ" dirty="0" smtClean="0"/>
          </a:p>
          <a:p>
            <a:endParaRPr lang="ar-IQ" dirty="0"/>
          </a:p>
        </p:txBody>
      </p:sp>
    </p:spTree>
    <p:extLst>
      <p:ext uri="{BB962C8B-B14F-4D97-AF65-F5344CB8AC3E}">
        <p14:creationId xmlns:p14="http://schemas.microsoft.com/office/powerpoint/2010/main" val="609122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764704"/>
            <a:ext cx="8229600" cy="1143000"/>
          </a:xfrm>
        </p:spPr>
        <p:txBody>
          <a:bodyPr>
            <a:normAutofit fontScale="90000"/>
          </a:bodyPr>
          <a:lstStyle/>
          <a:p>
            <a:r>
              <a:rPr lang="ar-IQ" dirty="0" smtClean="0"/>
              <a:t>ثالثاً : مكونات نظام معلومات إدارة الموارد البشرية:</a:t>
            </a:r>
            <a:br>
              <a:rPr lang="ar-IQ" dirty="0" smtClean="0"/>
            </a:br>
            <a:r>
              <a:rPr lang="ar-IQ" dirty="0" smtClean="0"/>
              <a:t/>
            </a:r>
            <a:br>
              <a:rPr lang="ar-IQ" dirty="0" smtClean="0"/>
            </a:br>
            <a:endParaRPr lang="ar-IQ" dirty="0"/>
          </a:p>
        </p:txBody>
      </p:sp>
      <p:sp>
        <p:nvSpPr>
          <p:cNvPr id="3" name="عنصر نائب للمحتوى 2"/>
          <p:cNvSpPr>
            <a:spLocks noGrp="1"/>
          </p:cNvSpPr>
          <p:nvPr>
            <p:ph idx="1"/>
          </p:nvPr>
        </p:nvSpPr>
        <p:spPr>
          <a:xfrm>
            <a:off x="0" y="1340768"/>
            <a:ext cx="9144000" cy="5517232"/>
          </a:xfrm>
        </p:spPr>
        <p:txBody>
          <a:bodyPr>
            <a:normAutofit fontScale="55000" lnSpcReduction="20000"/>
          </a:bodyPr>
          <a:lstStyle/>
          <a:p>
            <a:r>
              <a:rPr lang="ar-IQ" dirty="0" smtClean="0"/>
              <a:t>يتكون نظام معلومات الموارد البشرية من وجهة نظر آلية عمل النظام من ستة عناصر هي: المدخلات، والعمليات، والمخرجات، والتحكم، والتغذية العكسية والذاكرة.</a:t>
            </a:r>
          </a:p>
          <a:p>
            <a:r>
              <a:rPr lang="ar-IQ" dirty="0" smtClean="0"/>
              <a:t>1-  المدخلات:</a:t>
            </a:r>
          </a:p>
          <a:p>
            <a:r>
              <a:rPr lang="ar-IQ" dirty="0" smtClean="0"/>
              <a:t>ومدخلات نظم المعلومات الإدارية عبارة عن البيانات المتعلقة بالموظفين والوظائف والبيانات ذات العلاقة. وبالإمكان تقسيم هذه البيانات إلى أربعة أنواع هي:</a:t>
            </a:r>
          </a:p>
          <a:p>
            <a:r>
              <a:rPr lang="ar-IQ" dirty="0" smtClean="0"/>
              <a:t>_ البيانات المتعلقة بالموظفين: وتشمل البيانات الشخصية والبيانات الخاصة بالخبرات العلمية والعملية للموظف، والبيانات الخاصة بالحياة الوظيفية كاسم الوظيفة ورقمها.</a:t>
            </a:r>
          </a:p>
          <a:p>
            <a:r>
              <a:rPr lang="ar-IQ" dirty="0" smtClean="0"/>
              <a:t>_ البيانات المتعلقة بالوظائف: وتحتوي على مسميات الوظائف وأرقامها ومواقعها التنظيمية والتعديلات التي تطرأ عليها.</a:t>
            </a:r>
          </a:p>
          <a:p>
            <a:r>
              <a:rPr lang="ar-IQ" dirty="0" smtClean="0"/>
              <a:t>_ بيانات إدارية: وهي بيانات تتعلق بسياسات التوظيف وتتضمن القوانين والتعليمات والقرارات المتعلقة بإدارة الموارد البشرية.</a:t>
            </a:r>
          </a:p>
          <a:p>
            <a:r>
              <a:rPr lang="ar-IQ" dirty="0" smtClean="0"/>
              <a:t>_  بيانات متعلقة بسوق العمل: مثل البيانات عن المنظمات المنافسة في الحصول على ذوي الخبرات والمؤهلات المهمة بالنسبة للمنظمة . </a:t>
            </a:r>
          </a:p>
          <a:p>
            <a:endParaRPr lang="ar-IQ" dirty="0" smtClean="0"/>
          </a:p>
          <a:p>
            <a:r>
              <a:rPr lang="ar-IQ" dirty="0" smtClean="0"/>
              <a:t>(2) العمليات:</a:t>
            </a:r>
          </a:p>
          <a:p>
            <a:r>
              <a:rPr lang="ar-IQ" dirty="0" smtClean="0"/>
              <a:t>هي الانشطة التشغيلية التي تتم على المدخلات والمتمثلة في العمليات التحليلية والحسابية والإحصائية بهدف تحويلها إلى صورة واضحة وسهلة حتى يمكن الاستفادة منها في إدارة الموارد البشرية. وتشمل العمليات الخطوات الآتية:</a:t>
            </a:r>
          </a:p>
          <a:p>
            <a:r>
              <a:rPr lang="ar-IQ" dirty="0" smtClean="0"/>
              <a:t>* تسجيل ورصد وتخزين البيانات.</a:t>
            </a:r>
          </a:p>
          <a:p>
            <a:r>
              <a:rPr lang="ar-IQ" dirty="0" smtClean="0"/>
              <a:t>* تدقيق ومراجعة وتحدث البيانات.</a:t>
            </a:r>
          </a:p>
          <a:p>
            <a:r>
              <a:rPr lang="ar-IQ" dirty="0" smtClean="0"/>
              <a:t>* تحليل وتفسير البيانات.</a:t>
            </a:r>
            <a:endParaRPr lang="ar-IQ" dirty="0"/>
          </a:p>
        </p:txBody>
      </p:sp>
    </p:spTree>
    <p:extLst>
      <p:ext uri="{BB962C8B-B14F-4D97-AF65-F5344CB8AC3E}">
        <p14:creationId xmlns:p14="http://schemas.microsoft.com/office/powerpoint/2010/main" val="724271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9144000" cy="6453336"/>
          </a:xfrm>
        </p:spPr>
        <p:txBody>
          <a:bodyPr>
            <a:normAutofit fontScale="55000" lnSpcReduction="20000"/>
          </a:bodyPr>
          <a:lstStyle/>
          <a:p>
            <a:r>
              <a:rPr lang="ar-IQ" dirty="0" smtClean="0"/>
              <a:t> المخرجـات:</a:t>
            </a:r>
          </a:p>
          <a:p>
            <a:r>
              <a:rPr lang="ar-IQ" dirty="0" smtClean="0"/>
              <a:t>هي الحصول على المعلومات بعد اجراء العمليات التحويلية عليها وعادة تشمل مخرجات نظام معلومات إدارة الموارد البشرية على ما يلي:</a:t>
            </a:r>
          </a:p>
          <a:p>
            <a:r>
              <a:rPr lang="ar-IQ" dirty="0" smtClean="0"/>
              <a:t>*  بيانات ومعلومات عن الموظفين والوظائف.</a:t>
            </a:r>
          </a:p>
          <a:p>
            <a:r>
              <a:rPr lang="ar-IQ" dirty="0" smtClean="0"/>
              <a:t>* بيانات ومعلومات عن العمليات الإدارية من تخطيط وتوظيف.</a:t>
            </a:r>
          </a:p>
          <a:p>
            <a:r>
              <a:rPr lang="ar-IQ" dirty="0" smtClean="0"/>
              <a:t>* بيانات عن أوضاع العاملين، حالياً وسابقاً ومستقبلاً.</a:t>
            </a:r>
          </a:p>
          <a:p>
            <a:endParaRPr lang="ar-IQ" dirty="0" smtClean="0"/>
          </a:p>
          <a:p>
            <a:r>
              <a:rPr lang="ar-IQ" dirty="0" smtClean="0"/>
              <a:t>(4) التغذية الراجعة:</a:t>
            </a:r>
          </a:p>
          <a:p>
            <a:r>
              <a:rPr lang="ar-IQ" dirty="0" smtClean="0"/>
              <a:t>هي معلومات تحمل رسائل وإرشادات عن كيفية سير العمليات حيث توضح كيفية سير النظام ومدى تطابق إنجازاته ومخرجاته مع الخطط.</a:t>
            </a:r>
          </a:p>
          <a:p>
            <a:r>
              <a:rPr lang="ar-IQ" dirty="0" smtClean="0"/>
              <a:t>إن هذه المعلومات الراجعة تلعب دوراً أساسياً في نظام معلومات الموارد البشرية في إطار أهميتها للنظام الكلي لإدارة القوى البشرية حيث تدعم المعلومات المرتدة الرقابة على العنصر البشري وهي في الوقت نفسه تتيح متابعة التغيرات في سياسات وإجراءات شؤون الموظفين وتمكن من معالجة المشكلات التي تعوق فعالية استخدام النظام.</a:t>
            </a:r>
          </a:p>
          <a:p>
            <a:endParaRPr lang="ar-IQ" dirty="0" smtClean="0"/>
          </a:p>
          <a:p>
            <a:r>
              <a:rPr lang="ar-IQ" dirty="0" smtClean="0"/>
              <a:t>(5) التحـكـم:</a:t>
            </a:r>
          </a:p>
          <a:p>
            <a:r>
              <a:rPr lang="ar-IQ" dirty="0" smtClean="0"/>
              <a:t>هو الجزء الخاص بالتحكم والسيطرة على سير الخطوات كما هو مرسوم لها وينبه عند حدوث أي عطل أو ثغرة أو خطأ في مجريات البرنامج أو في توظيف البيانات المدخلة.</a:t>
            </a:r>
          </a:p>
          <a:p>
            <a:endParaRPr lang="ar-IQ" dirty="0" smtClean="0"/>
          </a:p>
          <a:p>
            <a:r>
              <a:rPr lang="ar-IQ" dirty="0" smtClean="0"/>
              <a:t>(6) الذاكـرة التنظيمية :</a:t>
            </a:r>
          </a:p>
          <a:p>
            <a:r>
              <a:rPr lang="ar-IQ" dirty="0" smtClean="0"/>
              <a:t>هي الوعاء الذي تختزن فيه مخرجات ومدخلات النظام. وتختلف اشكال وانواع ذاكرة انظمة المعلومات فقد تكون :</a:t>
            </a:r>
          </a:p>
          <a:p>
            <a:r>
              <a:rPr lang="ar-IQ" dirty="0" smtClean="0"/>
              <a:t>•	الوعاء الورقي : يتمثل في الملفات و المستندات الورقية اي استخدام الاوراق .</a:t>
            </a:r>
          </a:p>
          <a:p>
            <a:r>
              <a:rPr lang="ar-IQ" dirty="0" smtClean="0"/>
              <a:t>•	الوعاء </a:t>
            </a:r>
            <a:r>
              <a:rPr lang="ar-IQ" dirty="0" err="1" smtClean="0"/>
              <a:t>الفيلمي</a:t>
            </a:r>
            <a:r>
              <a:rPr lang="ar-IQ" dirty="0" smtClean="0"/>
              <a:t> المصغر : ويشمل الميكروفيلم الملفوف والميكروفيش .</a:t>
            </a:r>
          </a:p>
          <a:p>
            <a:r>
              <a:rPr lang="ar-IQ" dirty="0" smtClean="0"/>
              <a:t>•	الاشرطة الممغنطة والاقراص الضوئية التي تتيح مساحة كبيرة لتخزين عدد هائل من المستندات والوثائق .</a:t>
            </a:r>
          </a:p>
          <a:p>
            <a:endParaRPr lang="ar-IQ" dirty="0"/>
          </a:p>
        </p:txBody>
      </p:sp>
    </p:spTree>
    <p:extLst>
      <p:ext uri="{BB962C8B-B14F-4D97-AF65-F5344CB8AC3E}">
        <p14:creationId xmlns:p14="http://schemas.microsoft.com/office/powerpoint/2010/main" val="3540981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رابعاً :مجالات استخدام نظم معلومات الموارد البشرية</a:t>
            </a:r>
            <a:endParaRPr lang="ar-IQ" dirty="0"/>
          </a:p>
        </p:txBody>
      </p:sp>
      <p:sp>
        <p:nvSpPr>
          <p:cNvPr id="3" name="عنصر نائب للمحتوى 2"/>
          <p:cNvSpPr>
            <a:spLocks noGrp="1"/>
          </p:cNvSpPr>
          <p:nvPr>
            <p:ph idx="1"/>
          </p:nvPr>
        </p:nvSpPr>
        <p:spPr/>
        <p:txBody>
          <a:bodyPr/>
          <a:lstStyle/>
          <a:p>
            <a:r>
              <a:rPr lang="ar-IQ" dirty="0" smtClean="0"/>
              <a:t>:</a:t>
            </a:r>
          </a:p>
          <a:p>
            <a:endParaRPr lang="ar-IQ" dirty="0" smtClean="0"/>
          </a:p>
          <a:p>
            <a:r>
              <a:rPr lang="ar-IQ" dirty="0" smtClean="0"/>
              <a:t>حين تقرر المنظمة استخدام الحاسب الآلي في نظم معلومات الموارد البشرية  فإن المجالات </a:t>
            </a:r>
            <a:r>
              <a:rPr lang="ar-IQ" dirty="0" err="1" smtClean="0"/>
              <a:t>التى</a:t>
            </a:r>
            <a:r>
              <a:rPr lang="ar-IQ" dirty="0" smtClean="0"/>
              <a:t> يغطيها هذا النظام يمكن ان يشمل جميع انشطة الموارد البشرية . ويصور الشكل رقم (1) كيف يمكن ان تساعدنا البيانات المختلفة عن العاملين في الوصول الى المعلومات الخاصة باتخاذ القرار وحل المشكلات في الجوانب المختلفة </a:t>
            </a:r>
            <a:r>
              <a:rPr lang="ar-IQ" dirty="0" err="1" smtClean="0"/>
              <a:t>لانشطة</a:t>
            </a:r>
            <a:r>
              <a:rPr lang="ar-IQ" dirty="0" smtClean="0"/>
              <a:t> الموارد البشرية </a:t>
            </a:r>
          </a:p>
          <a:p>
            <a:endParaRPr lang="ar-IQ" dirty="0"/>
          </a:p>
        </p:txBody>
      </p:sp>
    </p:spTree>
    <p:extLst>
      <p:ext uri="{BB962C8B-B14F-4D97-AF65-F5344CB8AC3E}">
        <p14:creationId xmlns:p14="http://schemas.microsoft.com/office/powerpoint/2010/main" val="4158093280"/>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926</Words>
  <Application>Microsoft Office PowerPoint</Application>
  <PresentationFormat>On-screen Show (4:3)</PresentationFormat>
  <Paragraphs>88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Aparajita</vt:lpstr>
      <vt:lpstr>Arial</vt:lpstr>
      <vt:lpstr>Calibri</vt:lpstr>
      <vt:lpstr>Times New Roman</vt:lpstr>
      <vt:lpstr>نسق Office</vt:lpstr>
      <vt:lpstr>PowerPoint Presentation</vt:lpstr>
      <vt:lpstr>المقدمة</vt:lpstr>
      <vt:lpstr>اولاً : نظم معلومات الموارد البشرية  </vt:lpstr>
      <vt:lpstr>PowerPoint Presentation</vt:lpstr>
      <vt:lpstr>اهداف تطوير أنظمة معلومات الموارد البشرية : </vt:lpstr>
      <vt:lpstr>ثانياً : أهمية تقنية المعلومات في تنفيذ مهام أدارة الموارد البشرية </vt:lpstr>
      <vt:lpstr>ثالثاً : مكونات نظام معلومات إدارة الموارد البشرية:  </vt:lpstr>
      <vt:lpstr>PowerPoint Presentation</vt:lpstr>
      <vt:lpstr>رابعاً :مجالات استخدام نظم معلومات الموارد البشرية</vt:lpstr>
      <vt:lpstr>PowerPoint Presentation</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المقدمة</dc:title>
  <dc:creator>DR.Ahmed Saker 2o1O</dc:creator>
  <cp:lastModifiedBy>Maher</cp:lastModifiedBy>
  <cp:revision>6</cp:revision>
  <dcterms:created xsi:type="dcterms:W3CDTF">2018-12-26T19:40:10Z</dcterms:created>
  <dcterms:modified xsi:type="dcterms:W3CDTF">2019-07-14T17:06:12Z</dcterms:modified>
</cp:coreProperties>
</file>