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83" d="100"/>
          <a:sy n="83" d="100"/>
        </p:scale>
        <p:origin x="145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20" name="عنصر نائب للتذييل 19"/>
          <p:cNvSpPr>
            <a:spLocks noGrp="1"/>
          </p:cNvSpPr>
          <p:nvPr>
            <p:ph type="ftr" sz="quarter" idx="11"/>
          </p:nvPr>
        </p:nvSpPr>
        <p:spPr/>
        <p:txBody>
          <a:bodyPr/>
          <a:lstStyle/>
          <a:p>
            <a:endParaRPr lang="ar-IQ"/>
          </a:p>
        </p:txBody>
      </p:sp>
      <p:sp>
        <p:nvSpPr>
          <p:cNvPr id="10" name="عنصر نائب لرقم الشريحة 9"/>
          <p:cNvSpPr>
            <a:spLocks noGrp="1"/>
          </p:cNvSpPr>
          <p:nvPr>
            <p:ph type="sldNum" sz="quarter" idx="12"/>
          </p:nvPr>
        </p:nvSpPr>
        <p:spPr/>
        <p:txBody>
          <a:bodyPr/>
          <a:lstStyle/>
          <a:p>
            <a:fld id="{B0626489-02BA-49C9-9743-AD6CB03ABB28}" type="slidenum">
              <a:rPr lang="ar-IQ" smtClean="0"/>
              <a:pPr/>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0626489-02BA-49C9-9743-AD6CB03ABB28}" type="slidenum">
              <a:rPr lang="ar-IQ" smtClean="0"/>
              <a:pPr/>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0626489-02BA-49C9-9743-AD6CB03ABB28}" type="slidenum">
              <a:rPr lang="ar-IQ" smtClean="0"/>
              <a:pPr/>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626489-02BA-49C9-9743-AD6CB03ABB2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7859B5CB-BB84-4E5E-B818-9767B49EA543}" type="datetimeFigureOut">
              <a:rPr lang="ar-IQ" smtClean="0"/>
              <a:pPr/>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0626489-02BA-49C9-9743-AD6CB03ABB28}" type="slidenum">
              <a:rPr lang="ar-IQ" smtClean="0"/>
              <a:pPr/>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859B5CB-BB84-4E5E-B818-9767B49EA543}" type="datetimeFigureOut">
              <a:rPr lang="ar-IQ" smtClean="0"/>
              <a:pPr/>
              <a:t>12/11/1440</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0626489-02BA-49C9-9743-AD6CB03ABB28}" type="slidenum">
              <a:rPr lang="ar-IQ" smtClean="0"/>
              <a:pPr/>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87624" y="2132856"/>
            <a:ext cx="6192688" cy="784830"/>
          </a:xfrm>
          <a:prstGeom prst="rect">
            <a:avLst/>
          </a:prstGeom>
          <a:noFill/>
        </p:spPr>
        <p:txBody>
          <a:bodyPr wrap="square" rtlCol="0">
            <a:spAutoFit/>
          </a:bodyPr>
          <a:lstStyle/>
          <a:p>
            <a:r>
              <a:rPr lang="ar-IQ" sz="4500" dirty="0" smtClean="0"/>
              <a:t>مقدمة في إدارة الموارد البشرية</a:t>
            </a:r>
            <a:endParaRPr lang="en-US" sz="4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32656"/>
            <a:ext cx="8892480" cy="3539430"/>
          </a:xfrm>
          <a:prstGeom prst="rect">
            <a:avLst/>
          </a:prstGeom>
        </p:spPr>
        <p:txBody>
          <a:bodyPr wrap="square">
            <a:spAutoFit/>
          </a:bodyPr>
          <a:lstStyle/>
          <a:p>
            <a:r>
              <a:rPr lang="ar-IQ" sz="3200" dirty="0"/>
              <a:t>يجب على أصحاب العمل التفوق في إدارة معرفة </a:t>
            </a:r>
            <a:r>
              <a:rPr lang="ar-IQ" sz="3200" dirty="0" err="1"/>
              <a:t>الموظفين.</a:t>
            </a:r>
            <a:r>
              <a:rPr lang="ar-IQ" sz="3200" dirty="0"/>
              <a:t> المهارات </a:t>
            </a:r>
            <a:r>
              <a:rPr lang="ar-IQ" sz="3200" dirty="0" err="1"/>
              <a:t>والخبرات </a:t>
            </a:r>
            <a:r>
              <a:rPr lang="ar-IQ" sz="3200" dirty="0"/>
              <a:t>(رأس المال البشري) من خلال إعادة تسمية أقسام إدارة الموارد البشرية على نحو </a:t>
            </a:r>
            <a:r>
              <a:rPr lang="ar-IQ" sz="3200" dirty="0" err="1"/>
              <a:t>مناسب.</a:t>
            </a:r>
            <a:r>
              <a:rPr lang="ar-IQ" sz="3200" dirty="0"/>
              <a:t> علاوة على </a:t>
            </a:r>
            <a:r>
              <a:rPr lang="ar-IQ" sz="3200" dirty="0" err="1"/>
              <a:t>ذلك </a:t>
            </a:r>
            <a:r>
              <a:rPr lang="ar-IQ" sz="3200" dirty="0"/>
              <a:t>، كما رأينا في الاتجاهات التكنولوجية بما في ذلك المحمول ووسائل الإعلام الاجتماعية تتغير كيفية توظيف أرباب العمل واختيارها وتدريبها وتقييمها وتحفيز الموظفين إلى حد </a:t>
            </a:r>
            <a:r>
              <a:rPr lang="ar-IQ" sz="3200" dirty="0" err="1"/>
              <a:t>ما </a:t>
            </a:r>
            <a:r>
              <a:rPr lang="ar-IQ" sz="3200" dirty="0"/>
              <a:t>، فإن إدارة الموارد البشرية الجديدة آخذة في </a:t>
            </a:r>
            <a:r>
              <a:rPr lang="ar-IQ" sz="3200" dirty="0" err="1"/>
              <a:t>الظهور.</a:t>
            </a:r>
            <a:r>
              <a:rPr lang="ar-IQ" sz="3200" dirty="0"/>
              <a:t> سننظر في هذا </a:t>
            </a:r>
            <a:r>
              <a:rPr lang="ar-IQ" sz="3200" dirty="0" err="1"/>
              <a:t>المقبل .</a:t>
            </a:r>
            <a:endParaRPr lang="ar-IQ"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شريط مثقب 2"/>
          <p:cNvSpPr/>
          <p:nvPr/>
        </p:nvSpPr>
        <p:spPr>
          <a:xfrm>
            <a:off x="0" y="0"/>
            <a:ext cx="9144000" cy="1340768"/>
          </a:xfrm>
          <a:prstGeom prst="flowChartPunchedTap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IQ"/>
          </a:p>
        </p:txBody>
      </p:sp>
      <p:sp>
        <p:nvSpPr>
          <p:cNvPr id="9217" name="Rectangle 1"/>
          <p:cNvSpPr>
            <a:spLocks noChangeArrowheads="1"/>
          </p:cNvSpPr>
          <p:nvPr/>
        </p:nvSpPr>
        <p:spPr bwMode="auto">
          <a:xfrm>
            <a:off x="673819" y="340878"/>
            <a:ext cx="7497565"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3200" b="0" i="0" strike="noStrike" cap="none" normalizeH="0" baseline="0" dirty="0" smtClean="0">
                <a:ln>
                  <a:noFill/>
                </a:ln>
                <a:solidFill>
                  <a:schemeClr val="tx1"/>
                </a:solidFill>
                <a:effectLst/>
                <a:latin typeface="Calibri" pitchFamily="34" charset="0"/>
                <a:ea typeface="Calibri" pitchFamily="34" charset="0"/>
                <a:cs typeface="Arial" pitchFamily="34" charset="0"/>
              </a:rPr>
              <a:t>الموارد البشرية الموزعة وإدارة الموارد البشرية الجديدة </a:t>
            </a:r>
            <a:endParaRPr kumimoji="0" lang="ar-IQ" sz="3200" b="0" i="0" strike="noStrike" cap="none" normalizeH="0" baseline="0" dirty="0" smtClean="0">
              <a:ln>
                <a:noFill/>
              </a:ln>
              <a:solidFill>
                <a:schemeClr val="tx1"/>
              </a:solidFill>
              <a:effectLst/>
              <a:latin typeface="Arial" pitchFamily="34" charset="0"/>
              <a:cs typeface="Arial" pitchFamily="34" charset="0"/>
            </a:endParaRPr>
          </a:p>
        </p:txBody>
      </p:sp>
      <p:sp>
        <p:nvSpPr>
          <p:cNvPr id="5" name="مستطيل 4"/>
          <p:cNvSpPr/>
          <p:nvPr/>
        </p:nvSpPr>
        <p:spPr>
          <a:xfrm>
            <a:off x="0" y="1582341"/>
            <a:ext cx="9144000" cy="4401205"/>
          </a:xfrm>
          <a:prstGeom prst="rect">
            <a:avLst/>
          </a:prstGeom>
        </p:spPr>
        <p:txBody>
          <a:bodyPr wrap="square">
            <a:spAutoFit/>
          </a:bodyPr>
          <a:lstStyle/>
          <a:p>
            <a:r>
              <a:rPr lang="ar-IQ" sz="2800" dirty="0"/>
              <a:t>ربما كان الأمر الأكثر أهمية هو أن المزيد والمزيد من مهام إدارة الموارد البشرية يتم الآن إعادة توزيعها من إدارة الموارد البشرية المركزية إلى الشركات التابعة والمديرين التنفيذيين </a:t>
            </a:r>
            <a:r>
              <a:rPr lang="ar-IQ" sz="2800" dirty="0" err="1"/>
              <a:t>للشركة.</a:t>
            </a:r>
            <a:r>
              <a:rPr lang="ar-IQ" sz="2800" dirty="0"/>
              <a:t> بفضل التقنيات الرقمية مثل الهواتف المحمولة ووسائل الإعلام </a:t>
            </a:r>
            <a:r>
              <a:rPr lang="ar-IQ" sz="2800" dirty="0" err="1"/>
              <a:t>الاجتماعية.</a:t>
            </a:r>
            <a:r>
              <a:rPr lang="ar-IQ" sz="2800" dirty="0"/>
              <a:t> على سبيل </a:t>
            </a:r>
            <a:r>
              <a:rPr lang="ar-IQ" sz="2800" dirty="0" err="1"/>
              <a:t>المثال </a:t>
            </a:r>
            <a:r>
              <a:rPr lang="ar-IQ" sz="2800" dirty="0"/>
              <a:t>، يستخدم الموظفون في </a:t>
            </a:r>
            <a:r>
              <a:rPr lang="en-US" sz="2800" dirty="0" err="1"/>
              <a:t>LivingSocial</a:t>
            </a:r>
            <a:r>
              <a:rPr lang="en-US" sz="2800" dirty="0"/>
              <a:t> </a:t>
            </a:r>
            <a:r>
              <a:rPr lang="ar-IQ" sz="2800" dirty="0" smtClean="0"/>
              <a:t> في </a:t>
            </a:r>
            <a:r>
              <a:rPr lang="ar-IQ" sz="2800" dirty="0"/>
              <a:t>واشنطن أداة رقمية تسمى </a:t>
            </a:r>
            <a:r>
              <a:rPr lang="en-US" sz="2800" dirty="0" err="1"/>
              <a:t>Rypple</a:t>
            </a:r>
            <a:r>
              <a:rPr lang="en-US" sz="2800" dirty="0"/>
              <a:t> </a:t>
            </a:r>
            <a:r>
              <a:rPr lang="ar-IQ" sz="2800" dirty="0"/>
              <a:t>للتعليق على عمل بعضهم </a:t>
            </a:r>
            <a:r>
              <a:rPr lang="ar-IQ" sz="2800" dirty="0" err="1"/>
              <a:t>البعض.</a:t>
            </a:r>
            <a:r>
              <a:rPr lang="ar-IQ" sz="2800" dirty="0"/>
              <a:t> ثم تستخدم </a:t>
            </a:r>
            <a:r>
              <a:rPr lang="en-US" sz="2800" dirty="0" err="1"/>
              <a:t>LivingSocial</a:t>
            </a:r>
            <a:r>
              <a:rPr lang="en-US" sz="2800" dirty="0"/>
              <a:t> </a:t>
            </a:r>
            <a:r>
              <a:rPr lang="ar-IQ" sz="2800" dirty="0" smtClean="0"/>
              <a:t> هذه </a:t>
            </a:r>
            <a:r>
              <a:rPr lang="ar-IQ" sz="2800" dirty="0"/>
              <a:t>الحلول كطريقة لعمليات التقييم الرسمية </a:t>
            </a:r>
            <a:r>
              <a:rPr lang="ar-IQ" sz="2800" dirty="0" err="1"/>
              <a:t>للموظفين </a:t>
            </a:r>
            <a:r>
              <a:rPr lang="ar-IQ" sz="2800" dirty="0"/>
              <a:t>، </a:t>
            </a:r>
            <a:r>
              <a:rPr lang="ar-IQ" sz="2800" dirty="0" err="1"/>
              <a:t>وبالمثل </a:t>
            </a:r>
            <a:r>
              <a:rPr lang="ar-IQ" sz="2800" dirty="0"/>
              <a:t>، يقوم مديرو التوظيف في بعض الشركات بتجاوز إدارة الموارد البشرية للعثور على المرشحين مباشرة عبر </a:t>
            </a:r>
            <a:r>
              <a:rPr lang="en-US" sz="2800" dirty="0"/>
              <a:t>LinkedIn</a:t>
            </a:r>
            <a:r>
              <a:rPr lang="ar-IQ" sz="2800" dirty="0" err="1"/>
              <a:t>.</a:t>
            </a:r>
            <a:r>
              <a:rPr lang="ar-IQ" sz="2800" dirty="0"/>
              <a:t> في </a:t>
            </a:r>
            <a:r>
              <a:rPr lang="en-US" sz="2800" dirty="0"/>
              <a:t>Google </a:t>
            </a:r>
            <a:r>
              <a:rPr lang="ar-IQ" sz="2800" dirty="0"/>
              <a:t>، عندما يتقدم شخص ما بطلب </a:t>
            </a:r>
            <a:r>
              <a:rPr lang="ar-IQ" sz="2800" dirty="0" err="1"/>
              <a:t>وظيفة </a:t>
            </a:r>
            <a:r>
              <a:rPr lang="ar-IQ" sz="2800" dirty="0"/>
              <a:t>، يتم نقل معلوماته إلى نظام يتطابق مع المجند مع موظفي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4031873"/>
          </a:xfrm>
          <a:prstGeom prst="rect">
            <a:avLst/>
          </a:prstGeom>
        </p:spPr>
        <p:txBody>
          <a:bodyPr wrap="square">
            <a:spAutoFit/>
          </a:bodyPr>
          <a:lstStyle/>
          <a:p>
            <a:r>
              <a:rPr lang="en-US" sz="3200" dirty="0"/>
              <a:t>Google </a:t>
            </a:r>
            <a:r>
              <a:rPr lang="ar-IQ" sz="3200" dirty="0"/>
              <a:t>الحاليين استنادًا إلى جهات خارجية </a:t>
            </a:r>
            <a:r>
              <a:rPr lang="ar-IQ" sz="3200" dirty="0" err="1"/>
              <a:t>وتجريبية.</a:t>
            </a:r>
            <a:r>
              <a:rPr lang="ar-IQ" sz="3200" dirty="0"/>
              <a:t> في عملية تستدعيها </a:t>
            </a:r>
            <a:r>
              <a:rPr lang="en-US" sz="3200" dirty="0"/>
              <a:t>Google</a:t>
            </a:r>
            <a:r>
              <a:rPr lang="ar-IQ" sz="3200" dirty="0"/>
              <a:t> "</a:t>
            </a:r>
            <a:r>
              <a:rPr lang="ar-IQ" sz="3200" dirty="0" err="1"/>
              <a:t>التعهيد</a:t>
            </a:r>
            <a:r>
              <a:rPr lang="ar-IQ" sz="3200" dirty="0"/>
              <a:t> </a:t>
            </a:r>
            <a:r>
              <a:rPr lang="ar-IQ" sz="3200" dirty="0" err="1"/>
              <a:t>الجماعي" </a:t>
            </a:r>
            <a:r>
              <a:rPr lang="ar-IQ" sz="3200" dirty="0"/>
              <a:t>، يصبح موظفو </a:t>
            </a:r>
            <a:r>
              <a:rPr lang="en-US" sz="3200" dirty="0"/>
              <a:t>Google </a:t>
            </a:r>
            <a:r>
              <a:rPr lang="ar-IQ" sz="3200" dirty="0"/>
              <a:t>كلمة رئيسية في من يستأجر </a:t>
            </a:r>
            <a:r>
              <a:rPr lang="ar-IQ" sz="3200" dirty="0" err="1"/>
              <a:t>غوغل</a:t>
            </a:r>
            <a:r>
              <a:rPr lang="ar-IQ" sz="3200" dirty="0"/>
              <a:t> يقول بعض الخبراء أنه إذا استمرت الاتجاهات </a:t>
            </a:r>
            <a:r>
              <a:rPr lang="ar-IQ" sz="3200" dirty="0" err="1"/>
              <a:t>الحالية.</a:t>
            </a:r>
            <a:r>
              <a:rPr lang="ar-IQ" sz="3200" dirty="0"/>
              <a:t> العديد من جوانب إدارة الموارد البشرية والمواهب سوف تكون: تولى بالكامل في كيفية إنجاز العمل في جميع أنحاء </a:t>
            </a:r>
            <a:r>
              <a:rPr lang="ar-IQ" sz="3200" dirty="0" err="1"/>
              <a:t>المنظمة </a:t>
            </a:r>
            <a:r>
              <a:rPr lang="ar-IQ" sz="3200" dirty="0"/>
              <a:t>[توزيع</a:t>
            </a:r>
            <a:r>
              <a:rPr lang="ar-IQ" sz="3200" dirty="0" err="1"/>
              <a:t>].</a:t>
            </a:r>
            <a:r>
              <a:rPr lang="ar-IQ" sz="3200" dirty="0"/>
              <a:t> من </a:t>
            </a:r>
            <a:r>
              <a:rPr lang="ar-IQ" sz="3200" dirty="0" err="1"/>
              <a:t>هنا </a:t>
            </a:r>
            <a:r>
              <a:rPr lang="ar-IQ" sz="3200" dirty="0"/>
              <a:t>، من السخرية بعض </a:t>
            </a:r>
            <a:r>
              <a:rPr lang="ar-IQ" sz="3200" dirty="0" err="1"/>
              <a:t>الشيء </a:t>
            </a:r>
            <a:r>
              <a:rPr lang="ar-IQ" sz="3200" dirty="0"/>
              <a:t>، يبدو أننا نميل في بعض النواحي إلى الوراء قبل الوقت الذي كانت فيه الإدارات الخاصة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84976" cy="3539430"/>
          </a:xfrm>
          <a:prstGeom prst="rect">
            <a:avLst/>
          </a:prstGeom>
        </p:spPr>
        <p:txBody>
          <a:bodyPr wrap="square">
            <a:spAutoFit/>
          </a:bodyPr>
          <a:lstStyle/>
          <a:p>
            <a:r>
              <a:rPr lang="ar-IQ" sz="3200" dirty="0"/>
              <a:t>بالموظفين أولًا عندما قام المديرون التنفيذيون بعمل المزيد من مهام </a:t>
            </a:r>
            <a:r>
              <a:rPr lang="ar-IQ" sz="3200" dirty="0" err="1"/>
              <a:t>الموظفين.</a:t>
            </a:r>
            <a:r>
              <a:rPr lang="ar-IQ" sz="3200" dirty="0"/>
              <a:t> على سبيل </a:t>
            </a:r>
            <a:r>
              <a:rPr lang="ar-IQ" sz="3200" dirty="0" err="1"/>
              <a:t>المثال </a:t>
            </a:r>
            <a:r>
              <a:rPr lang="ar-IQ" sz="3200" dirty="0"/>
              <a:t>، تقوم شركة </a:t>
            </a:r>
            <a:r>
              <a:rPr lang="ar-IQ" sz="3200" dirty="0" err="1"/>
              <a:t>هيلتون</a:t>
            </a:r>
            <a:r>
              <a:rPr lang="ar-IQ" sz="3200" dirty="0"/>
              <a:t> العالمية بوضع المزيد من أنشطة الموارد البشرية في أيدي </a:t>
            </a:r>
            <a:r>
              <a:rPr lang="ar-IQ" sz="3200" dirty="0" err="1"/>
              <a:t>الموظفين </a:t>
            </a:r>
            <a:r>
              <a:rPr lang="ar-IQ" sz="3200" dirty="0"/>
              <a:t>، مع إعادة توجيه المدخرات التي تم تحقيقها لتكوين المزيد من الجوانب الإستراتيجية لما يقوم </a:t>
            </a:r>
            <a:r>
              <a:rPr lang="ar-IQ" sz="3200" dirty="0" err="1"/>
              <a:t>به</a:t>
            </a:r>
            <a:r>
              <a:rPr lang="ar-IQ" sz="3200" dirty="0"/>
              <a:t> مديرو الموارد البشرية من </a:t>
            </a:r>
            <a:r>
              <a:rPr lang="ar-IQ" sz="3200" dirty="0" err="1"/>
              <a:t>فصول </a:t>
            </a:r>
            <a:r>
              <a:rPr lang="ar-IQ" sz="3200" dirty="0"/>
              <a:t>، سوف نستخدم ميزات اتجاهات تشكيل الموارد البشرية مثل المصاحبة واحد لتقديم المزيد من الأمثلة.</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خماسي 1"/>
          <p:cNvSpPr/>
          <p:nvPr/>
        </p:nvSpPr>
        <p:spPr>
          <a:xfrm>
            <a:off x="0" y="0"/>
            <a:ext cx="9144000" cy="1124744"/>
          </a:xfrm>
          <a:prstGeom prst="homePlat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sz="3600" u="sng" dirty="0"/>
              <a:t>مدير الموارد الجديد </a:t>
            </a:r>
            <a:endParaRPr lang="ar-IQ" sz="3600" dirty="0"/>
          </a:p>
        </p:txBody>
      </p:sp>
      <p:sp>
        <p:nvSpPr>
          <p:cNvPr id="3" name="مستطيل 2"/>
          <p:cNvSpPr/>
          <p:nvPr/>
        </p:nvSpPr>
        <p:spPr>
          <a:xfrm>
            <a:off x="179512" y="1859340"/>
            <a:ext cx="8784976" cy="3970318"/>
          </a:xfrm>
          <a:prstGeom prst="rect">
            <a:avLst/>
          </a:prstGeom>
        </p:spPr>
        <p:txBody>
          <a:bodyPr wrap="square">
            <a:spAutoFit/>
          </a:bodyPr>
          <a:lstStyle/>
          <a:p>
            <a:r>
              <a:rPr lang="ar-IQ" sz="2800" dirty="0"/>
              <a:t>لم يعد المدير الجديد للموارد البشرية معقدًا كونه مديرًا للموارد البشرية </a:t>
            </a:r>
            <a:r>
              <a:rPr lang="ar-IQ" sz="2800" dirty="0" err="1"/>
              <a:t>اليوم.</a:t>
            </a:r>
            <a:r>
              <a:rPr lang="ar-IQ" sz="2800" dirty="0"/>
              <a:t>  مثل التوظيف </a:t>
            </a:r>
            <a:r>
              <a:rPr lang="ar-IQ" sz="2800" dirty="0" err="1"/>
              <a:t>والتدريب.</a:t>
            </a:r>
            <a:r>
              <a:rPr lang="ar-IQ" sz="2800" dirty="0"/>
              <a:t> لا يمكن أن يكون جيدًا فقط في مهام الموظفين التقليدية مثل خطط موارد البشرية بشروط قابلة </a:t>
            </a:r>
            <a:r>
              <a:rPr lang="ar-IQ" sz="2800" dirty="0" err="1"/>
              <a:t>للقياس </a:t>
            </a:r>
            <a:r>
              <a:rPr lang="ar-IQ" sz="2800" dirty="0"/>
              <a:t>(مثل العائد على استخدام الخطط </a:t>
            </a:r>
            <a:r>
              <a:rPr lang="ar-IQ" sz="2800" dirty="0" err="1"/>
              <a:t>الإستراتيجية </a:t>
            </a:r>
            <a:r>
              <a:rPr lang="ar-IQ" sz="2800" dirty="0"/>
              <a:t>، والموارد المطلوبة واتخاذ القرارات المستندة إلى البيانات تتطلب استدامة منافسة </a:t>
            </a:r>
            <a:r>
              <a:rPr lang="ar-IQ" sz="2800" dirty="0" err="1"/>
              <a:t>جديدة </a:t>
            </a:r>
            <a:r>
              <a:rPr lang="ar-IQ" sz="2800" dirty="0"/>
              <a:t>، يجب أن يتفهم مدير الموارد البشرية التخطيط الاستراتيجي الموارد البشرية </a:t>
            </a:r>
            <a:r>
              <a:rPr lang="ar-IQ" sz="2800" dirty="0" err="1"/>
              <a:t>والتمويل </a:t>
            </a:r>
            <a:r>
              <a:rPr lang="ar-IQ" sz="2800" dirty="0"/>
              <a:t>،  مع دمج الشركات والتوسع في </a:t>
            </a:r>
            <a:r>
              <a:rPr lang="ar-IQ" sz="2800" dirty="0" err="1"/>
              <a:t>الخارج </a:t>
            </a:r>
            <a:r>
              <a:rPr lang="ar-IQ" sz="2800" dirty="0"/>
              <a:t>، يجب أن تكون قادرة على صياغة وتنفيذ التغييرات التنظيمية واسعة </a:t>
            </a:r>
            <a:r>
              <a:rPr lang="ar-IQ" sz="2800" dirty="0" err="1"/>
              <a:t>النطاق </a:t>
            </a:r>
            <a:r>
              <a:rPr lang="ar-IQ" sz="2800" dirty="0"/>
              <a:t>، ودفع مشاركة </a:t>
            </a:r>
            <a:r>
              <a:rPr lang="ar-IQ" sz="2800" dirty="0" err="1"/>
              <a:t>الموظفين </a:t>
            </a:r>
            <a:r>
              <a:rPr lang="ar-IQ" sz="2800" dirty="0"/>
              <a:t>، وإعادة تصميم الهياكل التنظيمية وعمليات العمل لا شيء من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51520" y="99210"/>
            <a:ext cx="871296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هذا هو سهولة عندما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سئل ،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"لماذا تريد أن تكون مدير الموارد البشرية؟" كثير من الناس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يقولون ،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"لأنني شخص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مسؤول</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كونه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مسؤول</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أمر مهم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بالتأكيد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لكنه يأخذ أكثر من ذلك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بكثير.</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في الآونة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الأخيرة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استحدثت هيئة إدارة الموارد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البشرية (</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SHRM</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"نموذج كفاءة"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جديدًا (يسمى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"هيئة الكفاءات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والمعرفة"</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SHRM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وهي تفصل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الكفاءات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المهارات والمعرفة والخبرة يحتاج مديرو الموارد البشرية إلى السلوكيات أو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الكفاءات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جمة ذات 16 نقطة 2"/>
          <p:cNvSpPr/>
          <p:nvPr/>
        </p:nvSpPr>
        <p:spPr>
          <a:xfrm>
            <a:off x="0" y="0"/>
            <a:ext cx="9144000" cy="1268760"/>
          </a:xfrm>
          <a:prstGeom prst="star16">
            <a:avLst/>
          </a:prstGeom>
        </p:spPr>
        <p:style>
          <a:lnRef idx="3">
            <a:schemeClr val="lt1"/>
          </a:lnRef>
          <a:fillRef idx="1">
            <a:schemeClr val="accent4"/>
          </a:fillRef>
          <a:effectRef idx="1">
            <a:schemeClr val="accent4"/>
          </a:effectRef>
          <a:fontRef idx="minor">
            <a:schemeClr val="lt1"/>
          </a:fontRef>
        </p:style>
        <p:txBody>
          <a:bodyPr rtlCol="1" anchor="ctr"/>
          <a:lstStyle/>
          <a:p>
            <a:pPr algn="ctr"/>
            <a:r>
              <a:rPr lang="ar-IQ" sz="2800" u="sng" dirty="0"/>
              <a:t>الموارد البشرية والأخلاق </a:t>
            </a:r>
            <a:endParaRPr lang="ar-IQ" sz="2800" dirty="0"/>
          </a:p>
        </p:txBody>
      </p:sp>
      <p:sp>
        <p:nvSpPr>
          <p:cNvPr id="4097" name="Rectangle 1"/>
          <p:cNvSpPr>
            <a:spLocks noChangeArrowheads="1"/>
          </p:cNvSpPr>
          <p:nvPr/>
        </p:nvSpPr>
        <p:spPr bwMode="auto">
          <a:xfrm>
            <a:off x="431032" y="1124744"/>
            <a:ext cx="871296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من المؤسف أن التقارير الإخبارية اليوم مليئة بقصص الإداريين المختلفين الذين تعرضوا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للعنف.</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على سبيل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المثال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رفع ممثلو الادعاء اتهامات جنائية ضد العديد من مديري الموارد البشرية في مصانع لتعليب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اللحوم </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الذين يُزعم أنهم انتهكوا قانون العمل بتوظيف أطفال تقل أعمارهم عن 6 سنوات مثل هذه المخاطر تنفجر حتى المديرين وأصحاب العمل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المختصين.</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الأخلاق تعني المعايير التي يقرر شخص ما أن يمارسها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معه.</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ﺳﻧرى أن اﻟﻌدﯾد ﻣن اﻟﻣﺳﺎﺋل اﻷﺧﻼﻗﯾﺔ ﻟﻟﺳﻟوك ﻓﻲ ﻣﮐﺎن اﻟﻌﻣل ﺗﺧص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اﻟﺳ</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ﻼ</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ﻣﺔ</a:t>
            </a:r>
            <a:r>
              <a:rPr kumimoji="0" lang="ar-IQ" sz="3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ﻓﻲ ﻣﮐﺎن اﻟﻌﻣل وﺧﺻوﺻﯾﺔ </a:t>
            </a:r>
            <a:r>
              <a:rPr kumimoji="0" lang="ar-IQ" sz="32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اﻟﻣوظﻔﯾن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خطط انسيابي: رابط 4"/>
          <p:cNvSpPr/>
          <p:nvPr/>
        </p:nvSpPr>
        <p:spPr>
          <a:xfrm>
            <a:off x="0" y="0"/>
            <a:ext cx="9144000" cy="908720"/>
          </a:xfrm>
          <a:prstGeom prst="flowChartConnector">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IQ" sz="3200" u="sng" dirty="0"/>
              <a:t>ما هي إدارة الموارد </a:t>
            </a:r>
            <a:r>
              <a:rPr lang="ar-IQ" sz="3200" u="sng" dirty="0" err="1"/>
              <a:t>البشرية ؟</a:t>
            </a:r>
            <a:r>
              <a:rPr lang="ar-IQ" sz="3200" u="sng" dirty="0"/>
              <a:t> </a:t>
            </a:r>
            <a:endParaRPr lang="ar-IQ" sz="3200" dirty="0"/>
          </a:p>
        </p:txBody>
      </p:sp>
      <p:sp>
        <p:nvSpPr>
          <p:cNvPr id="6" name="مستطيل ذو زاويتين مستديرتين في نفس الجانب 5"/>
          <p:cNvSpPr/>
          <p:nvPr/>
        </p:nvSpPr>
        <p:spPr>
          <a:xfrm>
            <a:off x="0" y="908720"/>
            <a:ext cx="9144000" cy="1440160"/>
          </a:xfrm>
          <a:prstGeom prst="round2SameRect">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IQ" sz="2400" dirty="0">
                <a:solidFill>
                  <a:schemeClr val="tx1"/>
                </a:solidFill>
              </a:rPr>
              <a:t>ما هي </a:t>
            </a:r>
            <a:r>
              <a:rPr lang="ar-IQ" sz="2400" dirty="0" err="1">
                <a:solidFill>
                  <a:schemeClr val="tx1"/>
                </a:solidFill>
              </a:rPr>
              <a:t>المنظمة.</a:t>
            </a:r>
            <a:r>
              <a:rPr lang="ar-IQ" sz="2400" dirty="0">
                <a:solidFill>
                  <a:schemeClr val="tx1"/>
                </a:solidFill>
              </a:rPr>
              <a:t> تتألف المنظمة من مجموعة أشخاص لهم ادوار رسمية معينه لتحقيق اهداف المنظمة </a:t>
            </a:r>
          </a:p>
        </p:txBody>
      </p:sp>
      <p:sp>
        <p:nvSpPr>
          <p:cNvPr id="7" name="مستطيل مستدير الزوايا 6"/>
          <p:cNvSpPr/>
          <p:nvPr/>
        </p:nvSpPr>
        <p:spPr>
          <a:xfrm>
            <a:off x="0" y="2348880"/>
            <a:ext cx="9144000" cy="1368152"/>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ar-IQ" sz="2000" dirty="0">
                <a:solidFill>
                  <a:schemeClr val="tx1"/>
                </a:solidFill>
              </a:rPr>
              <a:t>المدير هو شخص </a:t>
            </a:r>
            <a:r>
              <a:rPr lang="ar-IQ" sz="2000" dirty="0" err="1">
                <a:solidFill>
                  <a:schemeClr val="tx1"/>
                </a:solidFill>
              </a:rPr>
              <a:t>مسؤول</a:t>
            </a:r>
            <a:r>
              <a:rPr lang="ar-IQ" sz="2000" dirty="0">
                <a:solidFill>
                  <a:schemeClr val="tx1"/>
                </a:solidFill>
              </a:rPr>
              <a:t> عن تحقيق اهداف المنظمة ويفعل ذلك عن طريق ادارة جهود موظفي المنظمة يتفق معظم الكتاب على أن عملية  الإدارة تنطوي على القيام بخمس وظائف </a:t>
            </a:r>
            <a:r>
              <a:rPr lang="ar-IQ" sz="2000" dirty="0" err="1" smtClean="0">
                <a:solidFill>
                  <a:schemeClr val="tx1"/>
                </a:solidFill>
              </a:rPr>
              <a:t>أساسية  </a:t>
            </a:r>
            <a:r>
              <a:rPr lang="ar-IQ" sz="2000" dirty="0" smtClean="0">
                <a:solidFill>
                  <a:schemeClr val="tx1"/>
                </a:solidFill>
              </a:rPr>
              <a:t>، </a:t>
            </a:r>
            <a:r>
              <a:rPr lang="ar-IQ" sz="2000" dirty="0" err="1" smtClean="0">
                <a:solidFill>
                  <a:schemeClr val="tx1"/>
                </a:solidFill>
              </a:rPr>
              <a:t>التخطيط  </a:t>
            </a:r>
            <a:r>
              <a:rPr lang="ar-IQ" sz="2000" dirty="0" smtClean="0">
                <a:solidFill>
                  <a:schemeClr val="tx1"/>
                </a:solidFill>
              </a:rPr>
              <a:t>، </a:t>
            </a:r>
            <a:r>
              <a:rPr lang="ar-IQ" sz="2000" dirty="0" err="1">
                <a:solidFill>
                  <a:schemeClr val="tx1"/>
                </a:solidFill>
              </a:rPr>
              <a:t>التنظيم </a:t>
            </a:r>
            <a:r>
              <a:rPr lang="ar-IQ" sz="2000" dirty="0" err="1" smtClean="0">
                <a:solidFill>
                  <a:schemeClr val="tx1"/>
                </a:solidFill>
              </a:rPr>
              <a:t> </a:t>
            </a:r>
            <a:r>
              <a:rPr lang="ar-IQ" sz="2000" dirty="0" smtClean="0">
                <a:solidFill>
                  <a:schemeClr val="tx1"/>
                </a:solidFill>
              </a:rPr>
              <a:t>، </a:t>
            </a:r>
            <a:r>
              <a:rPr lang="ar-IQ" sz="2000" dirty="0" err="1">
                <a:solidFill>
                  <a:schemeClr val="tx1"/>
                </a:solidFill>
              </a:rPr>
              <a:t>التوظيف </a:t>
            </a:r>
            <a:r>
              <a:rPr lang="ar-IQ" sz="2000" dirty="0">
                <a:solidFill>
                  <a:schemeClr val="tx1"/>
                </a:solidFill>
              </a:rPr>
              <a:t>،  القيادة </a:t>
            </a:r>
          </a:p>
        </p:txBody>
      </p:sp>
      <p:sp>
        <p:nvSpPr>
          <p:cNvPr id="8" name="مستطيل مستدير الزوايا 7"/>
          <p:cNvSpPr/>
          <p:nvPr/>
        </p:nvSpPr>
        <p:spPr>
          <a:xfrm>
            <a:off x="0" y="3789040"/>
            <a:ext cx="9144000"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a:solidFill>
                  <a:schemeClr val="tx1"/>
                </a:solidFill>
              </a:rPr>
              <a:t>ادارة الموارد </a:t>
            </a:r>
            <a:r>
              <a:rPr lang="ar-IQ" sz="2400" dirty="0" err="1">
                <a:solidFill>
                  <a:schemeClr val="tx1"/>
                </a:solidFill>
              </a:rPr>
              <a:t>البشرية </a:t>
            </a:r>
            <a:r>
              <a:rPr lang="ar-IQ" sz="2400" dirty="0">
                <a:solidFill>
                  <a:schemeClr val="tx1"/>
                </a:solidFill>
              </a:rPr>
              <a:t>، هي عملية استقطاب الموظفين وتدريبهم وتقييمهم وتعويضهم والالتزام بعلاقات العمل  والصحة والسلامة </a:t>
            </a:r>
            <a:r>
              <a:rPr lang="ar-IQ" sz="2400" dirty="0" smtClean="0">
                <a:solidFill>
                  <a:schemeClr val="tx1"/>
                </a:solidFill>
              </a:rPr>
              <a:t>والأنصاف</a:t>
            </a:r>
            <a:endParaRPr lang="ar-IQ" sz="2400" dirty="0">
              <a:solidFill>
                <a:schemeClr val="tx1"/>
              </a:solidFill>
            </a:endParaRPr>
          </a:p>
        </p:txBody>
      </p:sp>
      <p:sp>
        <p:nvSpPr>
          <p:cNvPr id="9" name="مستطيل مستدير الزوايا 8"/>
          <p:cNvSpPr/>
          <p:nvPr/>
        </p:nvSpPr>
        <p:spPr>
          <a:xfrm>
            <a:off x="0" y="5013176"/>
            <a:ext cx="9144000" cy="1844824"/>
          </a:xfrm>
          <a:prstGeom prst="roundRect">
            <a:avLst/>
          </a:prstGeom>
        </p:spPr>
        <p:style>
          <a:lnRef idx="1">
            <a:schemeClr val="accent1"/>
          </a:lnRef>
          <a:fillRef idx="3">
            <a:schemeClr val="accent1"/>
          </a:fillRef>
          <a:effectRef idx="2">
            <a:schemeClr val="accent1"/>
          </a:effectRef>
          <a:fontRef idx="minor">
            <a:schemeClr val="lt1"/>
          </a:fontRef>
        </p:style>
        <p:txBody>
          <a:bodyPr rtlCol="1" anchor="ctr"/>
          <a:lstStyle/>
          <a:p>
            <a:pPr algn="ctr"/>
            <a:r>
              <a:rPr lang="ar-IQ" sz="2400" dirty="0">
                <a:solidFill>
                  <a:schemeClr val="tx1"/>
                </a:solidFill>
              </a:rPr>
              <a:t>إدارة الموارد </a:t>
            </a:r>
            <a:r>
              <a:rPr lang="ar-IQ" sz="2400" dirty="0" err="1">
                <a:solidFill>
                  <a:schemeClr val="tx1"/>
                </a:solidFill>
              </a:rPr>
              <a:t>البشرية (</a:t>
            </a:r>
            <a:r>
              <a:rPr lang="en-US" sz="2400" dirty="0">
                <a:solidFill>
                  <a:schemeClr val="tx1"/>
                </a:solidFill>
              </a:rPr>
              <a:t>HRM</a:t>
            </a:r>
            <a:r>
              <a:rPr lang="ar-IQ" sz="2400" dirty="0">
                <a:solidFill>
                  <a:schemeClr val="tx1"/>
                </a:solidFill>
              </a:rPr>
              <a:t>) هي عملية استقطاب وتدريب وتقدير وتعويض الموظف وحضوره لعلاقات العمل والصحة والسلامة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شكل بيضاوي 5"/>
          <p:cNvSpPr/>
          <p:nvPr/>
        </p:nvSpPr>
        <p:spPr>
          <a:xfrm>
            <a:off x="0" y="0"/>
            <a:ext cx="9144000" cy="1340768"/>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IQ" sz="3200" u="sng" dirty="0"/>
              <a:t>التطور التاريخي </a:t>
            </a:r>
            <a:r>
              <a:rPr lang="ar-IQ" sz="3200" u="sng" dirty="0" err="1"/>
              <a:t>لادارة</a:t>
            </a:r>
            <a:r>
              <a:rPr lang="ar-IQ" sz="3200" u="sng" dirty="0"/>
              <a:t> الموارد البشرية </a:t>
            </a:r>
            <a:endParaRPr lang="ar-IQ" sz="3200" dirty="0"/>
          </a:p>
        </p:txBody>
      </p:sp>
      <p:sp>
        <p:nvSpPr>
          <p:cNvPr id="7" name="مستطيل 6"/>
          <p:cNvSpPr/>
          <p:nvPr/>
        </p:nvSpPr>
        <p:spPr>
          <a:xfrm>
            <a:off x="251520" y="1628800"/>
            <a:ext cx="8289101" cy="646331"/>
          </a:xfrm>
          <a:prstGeom prst="rect">
            <a:avLst/>
          </a:prstGeom>
        </p:spPr>
        <p:txBody>
          <a:bodyPr wrap="square">
            <a:spAutoFit/>
          </a:bodyPr>
          <a:lstStyle/>
          <a:p>
            <a:r>
              <a:rPr lang="ar-IQ" sz="3600" dirty="0" smtClean="0"/>
              <a:t>1- حركة </a:t>
            </a:r>
            <a:r>
              <a:rPr lang="ar-IQ" sz="3600" dirty="0"/>
              <a:t>الادارة العلمية </a:t>
            </a:r>
          </a:p>
        </p:txBody>
      </p:sp>
      <p:sp>
        <p:nvSpPr>
          <p:cNvPr id="17409" name="Rectangle 1"/>
          <p:cNvSpPr>
            <a:spLocks noChangeArrowheads="1"/>
          </p:cNvSpPr>
          <p:nvPr/>
        </p:nvSpPr>
        <p:spPr bwMode="auto">
          <a:xfrm>
            <a:off x="4427984" y="2420888"/>
            <a:ext cx="4208203"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600" b="0" i="0" strike="noStrike" cap="none" normalizeH="0" baseline="0" dirty="0" smtClean="0">
                <a:ln>
                  <a:noFill/>
                </a:ln>
                <a:solidFill>
                  <a:schemeClr val="tx1"/>
                </a:solidFill>
                <a:effectLst/>
                <a:latin typeface="Calibri" pitchFamily="34" charset="0"/>
                <a:ea typeface="Calibri" pitchFamily="34" charset="0"/>
                <a:cs typeface="Arial" pitchFamily="34" charset="0"/>
              </a:rPr>
              <a:t>2- حركة العلاقات الانسانية</a:t>
            </a:r>
            <a:endParaRPr kumimoji="0" lang="ar-IQ" sz="3200" b="0" i="0"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3992984" y="3068960"/>
            <a:ext cx="4600939"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600" b="0" i="0" strike="noStrike" cap="none" normalizeH="0" baseline="0" dirty="0" smtClean="0">
                <a:ln>
                  <a:noFill/>
                </a:ln>
                <a:solidFill>
                  <a:schemeClr val="tx1"/>
                </a:solidFill>
                <a:effectLst/>
                <a:latin typeface="Calibri" pitchFamily="34" charset="0"/>
                <a:ea typeface="Calibri" pitchFamily="34" charset="0"/>
                <a:cs typeface="Arial" pitchFamily="34" charset="0"/>
              </a:rPr>
              <a:t>3- ظهور مدرسة ادارة الافراد</a:t>
            </a:r>
            <a:endParaRPr kumimoji="0" lang="ar-IQ" sz="3200" b="0" i="0" strike="noStrike" cap="none" normalizeH="0" baseline="0" dirty="0" smtClean="0">
              <a:ln>
                <a:noFill/>
              </a:ln>
              <a:solidFill>
                <a:schemeClr val="tx1"/>
              </a:solidFill>
              <a:effectLst/>
              <a:latin typeface="Arial" pitchFamily="34" charset="0"/>
              <a:cs typeface="Arial" pitchFamily="34" charset="0"/>
            </a:endParaRPr>
          </a:p>
        </p:txBody>
      </p:sp>
      <p:sp>
        <p:nvSpPr>
          <p:cNvPr id="17411" name="Rectangle 3"/>
          <p:cNvSpPr>
            <a:spLocks noChangeArrowheads="1"/>
          </p:cNvSpPr>
          <p:nvPr/>
        </p:nvSpPr>
        <p:spPr bwMode="auto">
          <a:xfrm>
            <a:off x="3491880" y="3645024"/>
            <a:ext cx="514596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600" b="0" i="0" strike="noStrike" cap="none" normalizeH="0" baseline="0" dirty="0" smtClean="0">
                <a:ln>
                  <a:noFill/>
                </a:ln>
                <a:solidFill>
                  <a:schemeClr val="tx1"/>
                </a:solidFill>
                <a:effectLst/>
                <a:latin typeface="Calibri" pitchFamily="34" charset="0"/>
                <a:ea typeface="Calibri" pitchFamily="34" charset="0"/>
                <a:cs typeface="Arial" pitchFamily="34" charset="0"/>
              </a:rPr>
              <a:t>4- مدرسة ادارة الموارد البشرية  </a:t>
            </a:r>
            <a:endParaRPr kumimoji="0" lang="ar-IQ" sz="3200" b="0" i="0"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تمرير أفقي 1"/>
          <p:cNvSpPr/>
          <p:nvPr/>
        </p:nvSpPr>
        <p:spPr>
          <a:xfrm>
            <a:off x="0" y="0"/>
            <a:ext cx="9144000" cy="1124744"/>
          </a:xfrm>
          <a:prstGeom prst="horizontalScroll">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IQ" sz="4000" u="sng" dirty="0"/>
              <a:t>ما هي اسباب اهمية ادارة الموارد البشرية </a:t>
            </a:r>
            <a:endParaRPr lang="ar-IQ" sz="4000" dirty="0"/>
          </a:p>
        </p:txBody>
      </p:sp>
      <p:sp>
        <p:nvSpPr>
          <p:cNvPr id="16385" name="Rectangle 1"/>
          <p:cNvSpPr>
            <a:spLocks noChangeArrowheads="1"/>
          </p:cNvSpPr>
          <p:nvPr/>
        </p:nvSpPr>
        <p:spPr bwMode="auto">
          <a:xfrm>
            <a:off x="395536" y="1484784"/>
            <a:ext cx="853142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 تكاسل موظفين عن بذل اقصى ما لديهم من جهد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تعيين شخص غير مناسب بالوظيفة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حدوث معدلات دوران عمل عالية بين الموظفين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مثول المنظمة امام المحاكم بسبب التمييز في المعاملة بين العاملين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عدم مراعاة  قواعد السلامة والصحة المهنية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 نقص انشطة التدريب بما يؤثر على فاعلية ادارتك</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7- ارتكاب أي ممارسات عمل غير عادلة داخل بيئة العمل </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وجة 1"/>
          <p:cNvSpPr/>
          <p:nvPr/>
        </p:nvSpPr>
        <p:spPr>
          <a:xfrm>
            <a:off x="0" y="0"/>
            <a:ext cx="9144000" cy="1196752"/>
          </a:xfrm>
          <a:prstGeom prst="wave">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SA" sz="3200" u="sng" dirty="0"/>
              <a:t>جوانب ادارة الموارد البشرية وموظفو الخدمة </a:t>
            </a:r>
            <a:endParaRPr lang="ar-IQ" sz="3200" dirty="0"/>
          </a:p>
        </p:txBody>
      </p:sp>
      <p:sp>
        <p:nvSpPr>
          <p:cNvPr id="15361" name="Rectangle 1"/>
          <p:cNvSpPr>
            <a:spLocks noChangeArrowheads="1"/>
          </p:cNvSpPr>
          <p:nvPr/>
        </p:nvSpPr>
        <p:spPr bwMode="auto">
          <a:xfrm>
            <a:off x="0" y="134076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كيف تتعلق واجبات مدير الموارد البشرية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والادارة</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هذه بواجبات الموارد البشرية للمبيعات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والانتاج</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والمديرين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الاخرين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179512" y="2564904"/>
            <a:ext cx="896448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تتطلب الاجابة عن ذالك تعريفاً مختصراً مقابل السلطة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للموظفين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السلطة هي الحق في اتخاذ القرارات وتوجيه عمل الاخرين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واصدار</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الاوامر عادة ما يميز المديرون بين السلطة التنفيذية وسلطت الموظفين في المؤسسات تمنح السلطة التنفيذية بشكل تقليدي المديرين الحق في اصدار الاوامر للمدراء او الموظفين الاخرين ومن ثم فأن سلطة الخط تخلق علاقة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متفوقة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مقدم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النظام )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مثلا عندما يخبر نائب  رئيس المبيعات مدير مبيعاتها ان تصبح عرض المبيعات بحلول يوم الثلاثاء فأنها تمارس سلطتها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التنفيذية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تمنح سلطة الموظفين المدير الحق في تقديم المشورة للمديرين او الموظفين الاخرين يخلق علاقة استشارية عندما يقترح مدير الموارد البشرية ان يستخدم مدير المصنع اختبار اختيار محدد فأنه يقوم بممارسة سلطة الموظفين في المخطط التنظيمي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حطة طرفية 1"/>
          <p:cNvSpPr/>
          <p:nvPr/>
        </p:nvSpPr>
        <p:spPr>
          <a:xfrm>
            <a:off x="0" y="0"/>
            <a:ext cx="9144000" cy="908720"/>
          </a:xfrm>
          <a:prstGeom prst="flowChartTerminator">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3600" u="sng" dirty="0"/>
              <a:t>اقسام ادارة الموارد البشرية </a:t>
            </a:r>
            <a:endParaRPr lang="ar-IQ" sz="3600" dirty="0"/>
          </a:p>
        </p:txBody>
      </p:sp>
      <p:sp>
        <p:nvSpPr>
          <p:cNvPr id="3" name="مستطيل 2"/>
          <p:cNvSpPr/>
          <p:nvPr/>
        </p:nvSpPr>
        <p:spPr>
          <a:xfrm>
            <a:off x="179512" y="1268760"/>
            <a:ext cx="8783960" cy="830997"/>
          </a:xfrm>
          <a:prstGeom prst="rect">
            <a:avLst/>
          </a:prstGeom>
        </p:spPr>
        <p:txBody>
          <a:bodyPr wrap="square">
            <a:spAutoFit/>
          </a:bodyPr>
          <a:lstStyle/>
          <a:p>
            <a:r>
              <a:rPr lang="ar-IQ" sz="2400" dirty="0"/>
              <a:t>1- </a:t>
            </a:r>
            <a:r>
              <a:rPr lang="ar-IQ" sz="2400" dirty="0" err="1"/>
              <a:t>اﻟﺗوظﯾف </a:t>
            </a:r>
            <a:r>
              <a:rPr lang="ar-IQ" sz="2400" dirty="0"/>
              <a:t>: اﻟﺣﻔﺎظ ﻋﻟﯽ ﺟﮭﺎت اﻻ</a:t>
            </a:r>
            <a:r>
              <a:rPr lang="ar-IQ" sz="2400" dirty="0" err="1"/>
              <a:t>ﺗﺻﺎل</a:t>
            </a:r>
            <a:r>
              <a:rPr lang="ar-IQ" sz="2400" dirty="0"/>
              <a:t> داﺧل </a:t>
            </a:r>
            <a:r>
              <a:rPr lang="ar-IQ" sz="2400" dirty="0" err="1"/>
              <a:t>اﻟﻣﺟﺗﻣﻊ </a:t>
            </a:r>
            <a:r>
              <a:rPr lang="ar-IQ" sz="2400" dirty="0"/>
              <a:t>، ورﺑﻣﺎ اﻟﺳﻔر </a:t>
            </a:r>
            <a:r>
              <a:rPr lang="ar-IQ" sz="2400" dirty="0" err="1"/>
              <a:t>ﺑﺻورة </a:t>
            </a:r>
            <a:r>
              <a:rPr lang="ar-IQ" sz="2400" dirty="0"/>
              <a:t>ﮐﺎﻣﻟﺔ ﻟﻟﺑﺣث ﻋن ﻣﻘدﻣﻲ طﻟﺑﺎت </a:t>
            </a:r>
            <a:r>
              <a:rPr lang="ar-IQ" sz="2400" dirty="0" err="1"/>
              <a:t>وظ</a:t>
            </a:r>
            <a:r>
              <a:rPr lang="ar-IQ" sz="2400" dirty="0"/>
              <a:t>ﯾﻔﯾن ﻣؤھﻟﯾن ممثلو تكافؤ فرص </a:t>
            </a:r>
            <a:r>
              <a:rPr lang="ar-IQ" sz="2400" dirty="0" err="1"/>
              <a:t>العمل (</a:t>
            </a:r>
            <a:r>
              <a:rPr lang="en-US" sz="2400" dirty="0"/>
              <a:t>EEO</a:t>
            </a:r>
            <a:r>
              <a:rPr lang="ar-IQ" sz="2400" dirty="0" err="1"/>
              <a:t>)</a:t>
            </a:r>
            <a:r>
              <a:rPr lang="ar-IQ" sz="2400" dirty="0"/>
              <a:t> </a:t>
            </a:r>
          </a:p>
        </p:txBody>
      </p:sp>
      <p:sp>
        <p:nvSpPr>
          <p:cNvPr id="14337" name="Rectangle 1"/>
          <p:cNvSpPr>
            <a:spLocks noChangeArrowheads="1"/>
          </p:cNvSpPr>
          <p:nvPr/>
        </p:nvSpPr>
        <p:spPr bwMode="auto">
          <a:xfrm>
            <a:off x="179512" y="2348880"/>
            <a:ext cx="878497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2- تكافؤ فرص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العمل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التحقيق في شكاوى تكافؤ فرص العمل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وحلها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ودراسة الممارسات التنظيمية للانتهاكات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المحتملة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وتجميع وتقديم تقارير </a:t>
            </a:r>
            <a:r>
              <a:rPr kumimoji="0" lang="en-US"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EEO</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338" name="Rectangle 2"/>
          <p:cNvSpPr>
            <a:spLocks noChangeArrowheads="1"/>
          </p:cNvSpPr>
          <p:nvPr/>
        </p:nvSpPr>
        <p:spPr bwMode="auto">
          <a:xfrm>
            <a:off x="467544" y="3325634"/>
            <a:ext cx="849694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3- محللو الوظائف: اجمع وفحص المعلومات التفصيلية عن واجبات الوظيفة لتوصيف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الوظائف.</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ﻣدراء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اﻟﺗﻌو</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ﯾض: وﺿﻊ ﺧطط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اﻟﺗﻌو</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ﯾض واﻟﺗﻌﺎﻣل ﻣﻊ ﺑرﻧﺎﻣﺞ ﻓواﺋد اﻟﻣوظﻔﯾن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339" name="Rectangle 3"/>
          <p:cNvSpPr>
            <a:spLocks noChangeArrowheads="1"/>
          </p:cNvSpPr>
          <p:nvPr/>
        </p:nvSpPr>
        <p:spPr bwMode="auto">
          <a:xfrm>
            <a:off x="395536" y="4293096"/>
            <a:ext cx="85689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4- تدريب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المتخصصين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تخطيط وتنظيم وتدريب أنشطة التدريب المتخصصين </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280676" y="4756502"/>
            <a:ext cx="861180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5- علاقات </a:t>
            </a:r>
            <a:r>
              <a:rPr kumimoji="0" lang="ar-IQ" sz="24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العمل </a:t>
            </a:r>
            <a:r>
              <a:rPr kumimoji="0" lang="ar-IQ" sz="2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تقديم المشورة الإدارة في جميع جوانب العلاقات بين الاتحاد والإدارة.</a:t>
            </a:r>
            <a:endParaRPr kumimoji="0" lang="ar-IQ"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على شكل سحابة 1"/>
          <p:cNvSpPr/>
          <p:nvPr/>
        </p:nvSpPr>
        <p:spPr>
          <a:xfrm>
            <a:off x="0" y="0"/>
            <a:ext cx="9144000" cy="980728"/>
          </a:xfrm>
          <a:prstGeom prst="cloudCallou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sz="2800" u="sng" dirty="0" smtClean="0"/>
              <a:t>اتجاهات ادارة الموارد البشرية </a:t>
            </a:r>
            <a:endParaRPr lang="ar-IQ" sz="2800" u="sng" dirty="0"/>
          </a:p>
        </p:txBody>
      </p:sp>
      <p:sp>
        <p:nvSpPr>
          <p:cNvPr id="3" name="مستطيل 2"/>
          <p:cNvSpPr/>
          <p:nvPr/>
        </p:nvSpPr>
        <p:spPr>
          <a:xfrm>
            <a:off x="4211960" y="1412776"/>
            <a:ext cx="4745944" cy="584775"/>
          </a:xfrm>
          <a:prstGeom prst="rect">
            <a:avLst/>
          </a:prstGeom>
        </p:spPr>
        <p:txBody>
          <a:bodyPr wrap="square">
            <a:spAutoFit/>
          </a:bodyPr>
          <a:lstStyle/>
          <a:p>
            <a:r>
              <a:rPr lang="ar-IQ" sz="2400" dirty="0" smtClean="0"/>
              <a:t>1- </a:t>
            </a:r>
            <a:r>
              <a:rPr lang="ar-IQ" sz="3200" dirty="0" smtClean="0"/>
              <a:t>اتجاهات</a:t>
            </a:r>
            <a:r>
              <a:rPr lang="ar-IQ" sz="2400" dirty="0" smtClean="0"/>
              <a:t> </a:t>
            </a:r>
            <a:r>
              <a:rPr lang="ar-IQ" sz="2400" dirty="0"/>
              <a:t>العولمة </a:t>
            </a:r>
          </a:p>
        </p:txBody>
      </p:sp>
      <p:sp>
        <p:nvSpPr>
          <p:cNvPr id="4" name="مستطيل 3"/>
          <p:cNvSpPr/>
          <p:nvPr/>
        </p:nvSpPr>
        <p:spPr>
          <a:xfrm>
            <a:off x="4716016" y="2060848"/>
            <a:ext cx="4248472" cy="584775"/>
          </a:xfrm>
          <a:prstGeom prst="rect">
            <a:avLst/>
          </a:prstGeom>
        </p:spPr>
        <p:txBody>
          <a:bodyPr wrap="square">
            <a:spAutoFit/>
          </a:bodyPr>
          <a:lstStyle/>
          <a:p>
            <a:r>
              <a:rPr lang="ar-IQ" sz="3200" dirty="0" smtClean="0"/>
              <a:t>2- الاتجاهات </a:t>
            </a:r>
            <a:r>
              <a:rPr lang="ar-IQ" sz="3200" dirty="0"/>
              <a:t>الاقتصادية </a:t>
            </a:r>
          </a:p>
        </p:txBody>
      </p:sp>
      <p:sp>
        <p:nvSpPr>
          <p:cNvPr id="13313" name="Rectangle 1"/>
          <p:cNvSpPr>
            <a:spLocks noChangeArrowheads="1"/>
          </p:cNvSpPr>
          <p:nvPr/>
        </p:nvSpPr>
        <p:spPr bwMode="auto">
          <a:xfrm>
            <a:off x="5508104" y="2852936"/>
            <a:ext cx="333777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3200" b="0" i="0" strike="noStrike" cap="none" normalizeH="0" baseline="0" dirty="0" smtClean="0">
                <a:ln>
                  <a:noFill/>
                </a:ln>
                <a:solidFill>
                  <a:schemeClr val="tx1"/>
                </a:solidFill>
                <a:effectLst/>
                <a:latin typeface="Calibri" pitchFamily="34" charset="0"/>
                <a:ea typeface="Calibri" pitchFamily="34" charset="0"/>
                <a:cs typeface="Arial" pitchFamily="34" charset="0"/>
              </a:rPr>
              <a:t>3- اتجاهات التكنولوجيا </a:t>
            </a:r>
            <a:endParaRPr kumimoji="0" lang="ar-IQ" sz="3200" b="0" i="0"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تحضير 1"/>
          <p:cNvSpPr/>
          <p:nvPr/>
        </p:nvSpPr>
        <p:spPr>
          <a:xfrm>
            <a:off x="0" y="0"/>
            <a:ext cx="9144000" cy="1196752"/>
          </a:xfrm>
          <a:prstGeom prst="flowChartPreparati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u="sng" dirty="0"/>
              <a:t>اليوم إدارة الموارد البشرية الجديدة تاريخ موجز لإدارة شؤون الموظفين </a:t>
            </a:r>
            <a:r>
              <a:rPr lang="ar-IQ" sz="2800" u="sng" dirty="0" smtClean="0"/>
              <a:t> </a:t>
            </a:r>
            <a:r>
              <a:rPr lang="ar-IQ" sz="2800" u="sng" dirty="0"/>
              <a:t>الموارد البشرية </a:t>
            </a:r>
            <a:endParaRPr lang="ar-IQ" sz="2800" dirty="0"/>
          </a:p>
        </p:txBody>
      </p:sp>
      <p:sp>
        <p:nvSpPr>
          <p:cNvPr id="3" name="مستطيل 2"/>
          <p:cNvSpPr/>
          <p:nvPr/>
        </p:nvSpPr>
        <p:spPr>
          <a:xfrm>
            <a:off x="0" y="1582341"/>
            <a:ext cx="9144000" cy="4401205"/>
          </a:xfrm>
          <a:prstGeom prst="rect">
            <a:avLst/>
          </a:prstGeom>
        </p:spPr>
        <p:txBody>
          <a:bodyPr wrap="square">
            <a:spAutoFit/>
          </a:bodyPr>
          <a:lstStyle/>
          <a:p>
            <a:r>
              <a:rPr lang="ar-IQ" dirty="0"/>
              <a:t>إدا</a:t>
            </a:r>
            <a:r>
              <a:rPr lang="ar-IQ" sz="2800" dirty="0"/>
              <a:t>رة </a:t>
            </a:r>
            <a:r>
              <a:rPr lang="ar-IQ" sz="2800" dirty="0" err="1"/>
              <a:t>الموظفين </a:t>
            </a:r>
            <a:r>
              <a:rPr lang="ar-IQ" sz="2800" dirty="0"/>
              <a:t>"ليست جديدة" تطلبت الجيوش القديمة والجهود المنظمة دائما جذب العمال واختيارهم وتدريبهم </a:t>
            </a:r>
            <a:r>
              <a:rPr lang="ar-IQ" sz="2800" dirty="0" err="1"/>
              <a:t>وتحفيزهم.</a:t>
            </a:r>
            <a:r>
              <a:rPr lang="ar-IQ" sz="2800" dirty="0"/>
              <a:t> لكن مهام الموظفين مثل هذه كانت في الغالب جزءًا من وظيفة كل </a:t>
            </a:r>
            <a:r>
              <a:rPr lang="ar-IQ" sz="2800" dirty="0" err="1"/>
              <a:t>مدير </a:t>
            </a:r>
            <a:r>
              <a:rPr lang="ar-IQ" sz="2800" dirty="0"/>
              <a:t>، وهو أمر استمر في معظم البلدان حتى أواخر القرن التاسع </a:t>
            </a:r>
            <a:r>
              <a:rPr lang="ar-IQ" sz="2800" dirty="0" err="1"/>
              <a:t>عشر.</a:t>
            </a:r>
            <a:r>
              <a:rPr lang="ar-IQ" sz="2800" dirty="0"/>
              <a:t> وفي ذلك </a:t>
            </a:r>
            <a:r>
              <a:rPr lang="ar-IQ" sz="2800" dirty="0" err="1"/>
              <a:t>الوقت </a:t>
            </a:r>
            <a:r>
              <a:rPr lang="ar-IQ" sz="2800" dirty="0"/>
              <a:t>، بدأت مشكلات العمل تظهر في العديد من المصانع الجديدة في مرحلة ما بعد الثورة </a:t>
            </a:r>
            <a:r>
              <a:rPr lang="ar-IQ" sz="2800" dirty="0" err="1"/>
              <a:t>الصناعية.</a:t>
            </a:r>
            <a:r>
              <a:rPr lang="ar-IQ" sz="2800" dirty="0"/>
              <a:t> وسرعان ما أنشأ أرباب العمل مكاتب </a:t>
            </a:r>
            <a:r>
              <a:rPr lang="ar-IQ" sz="2800" dirty="0" err="1"/>
              <a:t>رعاية </a:t>
            </a:r>
            <a:r>
              <a:rPr lang="ar-IQ" sz="2800" dirty="0"/>
              <a:t>"و" سكرتارية </a:t>
            </a:r>
            <a:r>
              <a:rPr lang="ar-IQ" sz="2800" dirty="0" err="1"/>
              <a:t>رعاية </a:t>
            </a:r>
            <a:r>
              <a:rPr lang="ar-IQ" sz="2800" dirty="0"/>
              <a:t>"لإدارة أنشطة مثل غُرف المصانع و" مكاتب </a:t>
            </a:r>
            <a:r>
              <a:rPr lang="ar-IQ" sz="2800" dirty="0" err="1"/>
              <a:t>السلامة </a:t>
            </a:r>
            <a:r>
              <a:rPr lang="ar-IQ" sz="2800" dirty="0"/>
              <a:t>"للإشراف على سلامة </a:t>
            </a:r>
            <a:r>
              <a:rPr lang="ar-IQ" sz="2800" dirty="0" err="1"/>
              <a:t>المرتبات </a:t>
            </a:r>
            <a:r>
              <a:rPr lang="ar-IQ" sz="2800" dirty="0"/>
              <a:t>، وبحلول عام </a:t>
            </a:r>
            <a:r>
              <a:rPr lang="ar-IQ" sz="2800" dirty="0" err="1"/>
              <a:t>1900 </a:t>
            </a:r>
            <a:r>
              <a:rPr lang="ar-IQ" sz="2800" dirty="0"/>
              <a:t>، أنشأ أرباب العمل برامج التدريب" </a:t>
            </a:r>
            <a:r>
              <a:rPr lang="ar-IQ" sz="2800" dirty="0" err="1"/>
              <a:t>التوظيفية</a:t>
            </a:r>
            <a:r>
              <a:rPr lang="ar-IQ" sz="2800" dirty="0"/>
              <a:t> </a:t>
            </a:r>
            <a:r>
              <a:rPr lang="ar-IQ" sz="2800" dirty="0" err="1"/>
              <a:t>"الأولى </a:t>
            </a:r>
            <a:r>
              <a:rPr lang="ar-IQ" sz="2800" dirty="0"/>
              <a:t>، ومدارس </a:t>
            </a:r>
            <a:r>
              <a:rPr lang="ar-IQ" sz="2800" dirty="0" err="1"/>
              <a:t>المصانع.</a:t>
            </a:r>
            <a:r>
              <a:rPr lang="ar-IQ" sz="2800" dirty="0"/>
              <a:t> إدارة ﺷﺆون </a:t>
            </a:r>
            <a:r>
              <a:rPr lang="ar-IQ" sz="2800" dirty="0" smtClean="0"/>
              <a:t>اﻟﻤﻮﻇﻔﻴﻦ  ﺑﺪأت ﻓﻲ </a:t>
            </a:r>
            <a:r>
              <a:rPr lang="ar-IQ" sz="2800" dirty="0"/>
              <a:t>هﺬﻩ </a:t>
            </a:r>
            <a:r>
              <a:rPr lang="ar-IQ" sz="2800" dirty="0" smtClean="0"/>
              <a:t>اﻟﺸﺮكات </a:t>
            </a:r>
            <a:r>
              <a:rPr lang="ar-IQ" sz="2800" dirty="0" err="1"/>
              <a:t>اﻟﻤﺒﻜﺮة </a:t>
            </a:r>
            <a:r>
              <a:rPr lang="ar-IQ" sz="2800" dirty="0"/>
              <a:t>، ﻗﺎم ﻣﺪراء اﻟﻤﻮﻇﻔﻴﻦ </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9144000" cy="6001643"/>
          </a:xfrm>
          <a:prstGeom prst="rect">
            <a:avLst/>
          </a:prstGeom>
        </p:spPr>
        <p:txBody>
          <a:bodyPr wrap="square">
            <a:spAutoFit/>
          </a:bodyPr>
          <a:lstStyle/>
          <a:p>
            <a:r>
              <a:rPr lang="ar-IQ" sz="3200" dirty="0" err="1"/>
              <a:t>ﺑﺎ</a:t>
            </a:r>
            <a:r>
              <a:rPr lang="ar-IQ" sz="3200" dirty="0"/>
              <a:t>ﻻ</a:t>
            </a:r>
            <a:r>
              <a:rPr lang="ar-IQ" sz="3200" dirty="0" err="1"/>
              <a:t>ﺳﺘﻌﺎﻧﺔ</a:t>
            </a:r>
            <a:r>
              <a:rPr lang="ar-IQ" sz="3200" dirty="0"/>
              <a:t> </a:t>
            </a:r>
            <a:r>
              <a:rPr lang="ar-IQ" sz="3200" dirty="0" err="1"/>
              <a:t>ﺑﺎ</a:t>
            </a:r>
            <a:r>
              <a:rPr lang="ar-IQ" sz="3200" dirty="0"/>
              <a:t>ﻷﺷﻐﺎل اﻟﻌﻠﻮﻳﺔ </a:t>
            </a:r>
            <a:r>
              <a:rPr lang="ar-IQ" sz="3200" dirty="0" err="1"/>
              <a:t>وإﻃ</a:t>
            </a:r>
            <a:r>
              <a:rPr lang="ar-IQ" sz="3200" dirty="0"/>
              <a:t>ﻼق اﻟﻨﻴﺮان ﻣﻦ أﻗﺴﺎم </a:t>
            </a:r>
            <a:r>
              <a:rPr lang="ar-IQ" sz="3200" dirty="0" err="1"/>
              <a:t>ﻓﺎﺋﻘﺔ </a:t>
            </a:r>
            <a:r>
              <a:rPr lang="ar-IQ" sz="3200" dirty="0"/>
              <a:t>، وإدارﺗﻬﻢ ﻟﻘﺴﻢ </a:t>
            </a:r>
            <a:r>
              <a:rPr lang="ar-IQ" sz="3200" dirty="0" err="1"/>
              <a:t>اﻟﺮواﺗﺐ </a:t>
            </a:r>
            <a:r>
              <a:rPr lang="ar-IQ" sz="3200" dirty="0"/>
              <a:t>، وﺧﻄﻂ اﻻ</a:t>
            </a:r>
            <a:r>
              <a:rPr lang="ar-IQ" sz="3200" dirty="0" err="1"/>
              <a:t>ﺳﺘﺤﻘﺎﻗﺎت</a:t>
            </a:r>
            <a:r>
              <a:rPr lang="ar-IQ" sz="3200" dirty="0"/>
              <a:t> اﻟﺘﻲ </a:t>
            </a:r>
            <a:r>
              <a:rPr lang="ar-IQ" sz="3200" dirty="0" err="1"/>
              <a:t>ﺗﺪﻳﺮهﺎ.</a:t>
            </a:r>
            <a:r>
              <a:rPr lang="ar-IQ" sz="3200" dirty="0"/>
              <a:t> 9 قوانين نقابية جديدة في ثلاثينيات القرن العشرين </a:t>
            </a:r>
            <a:r>
              <a:rPr lang="ar-IQ" sz="3200" dirty="0" err="1"/>
              <a:t>أضافت </a:t>
            </a:r>
            <a:r>
              <a:rPr lang="ar-IQ" sz="3200" dirty="0"/>
              <a:t>"مساعدة رب العمل على التعامل مع النقابات" لمهام الموظفين جعلت قوانين العمل المتساوية الجديدة في الستينات من القرن العشرين العاملين أكثر اعتمادًا على إدارة شؤون الموظفين لتجنب مطالبات </a:t>
            </a:r>
            <a:r>
              <a:rPr lang="ar-IQ" sz="3200" dirty="0" err="1"/>
              <a:t>التمييز.</a:t>
            </a:r>
            <a:r>
              <a:rPr lang="ar-IQ" sz="3200" dirty="0"/>
              <a:t> في </a:t>
            </a:r>
            <a:r>
              <a:rPr lang="ar-IQ" sz="3200" dirty="0" err="1"/>
              <a:t>السبعينيات </a:t>
            </a:r>
            <a:r>
              <a:rPr lang="ar-IQ" sz="3200" dirty="0"/>
              <a:t>، حققت العولمة تقدمًا تنافسيًا من خلال توظيف أصحاب </a:t>
            </a:r>
            <a:r>
              <a:rPr lang="ar-IQ" sz="3200" dirty="0" err="1"/>
              <a:t>العمل.</a:t>
            </a:r>
            <a:r>
              <a:rPr lang="ar-IQ" sz="3200" dirty="0"/>
              <a:t> وبالتالي فإن إدارة شؤون الموظفين تزداد أهميتها </a:t>
            </a:r>
            <a:r>
              <a:rPr lang="ar-IQ" sz="3200" dirty="0" err="1"/>
              <a:t>واليوم </a:t>
            </a:r>
            <a:r>
              <a:rPr lang="ar-IQ" sz="3200" dirty="0"/>
              <a:t>، الاتجاهات الاقتصادية </a:t>
            </a:r>
            <a:r>
              <a:rPr lang="ar-IQ" sz="3200" dirty="0" err="1"/>
              <a:t>والديموغرافية</a:t>
            </a:r>
            <a:r>
              <a:rPr lang="ar-IQ" sz="3200" dirty="0"/>
              <a:t> (أذكر انخفاض مشاركة القوة العاملة معدل الأيونات وتقادم </a:t>
            </a:r>
            <a:r>
              <a:rPr lang="ar-IQ" sz="3200" dirty="0" err="1"/>
              <a:t>السكان </a:t>
            </a:r>
            <a:r>
              <a:rPr lang="ar-IQ" sz="3200" dirty="0"/>
              <a:t>، على سبيل المثال) جعل العثور على الموظفين وتوظيفهم وتحفيزهم أكثر </a:t>
            </a:r>
            <a:r>
              <a:rPr lang="ar-IQ" sz="3200" dirty="0" err="1"/>
              <a:t>تحديا </a:t>
            </a:r>
            <a:r>
              <a:rPr lang="ar-IQ" sz="3200" dirty="0"/>
              <a:t>، في حين أن المزيد من وظائف التكنولوجيا العالية والخدمات تعني أنه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247</TotalTime>
  <Words>1303</Words>
  <Application>Microsoft Office PowerPoint</Application>
  <PresentationFormat>On-screen Show (4:3)</PresentationFormat>
  <Paragraphs>46</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Gill Sans MT</vt:lpstr>
      <vt:lpstr>Majalla UI</vt:lpstr>
      <vt:lpstr>Verdana</vt:lpstr>
      <vt:lpstr>Wingdings 2</vt:lpstr>
      <vt:lpstr>انقلاب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Eng</dc:creator>
  <cp:lastModifiedBy>Maher</cp:lastModifiedBy>
  <cp:revision>19</cp:revision>
  <dcterms:created xsi:type="dcterms:W3CDTF">2018-11-02T09:57:57Z</dcterms:created>
  <dcterms:modified xsi:type="dcterms:W3CDTF">2019-07-14T17:08:23Z</dcterms:modified>
</cp:coreProperties>
</file>