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1" r:id="rId2"/>
    <p:sldId id="265" r:id="rId3"/>
    <p:sldId id="266" r:id="rId4"/>
    <p:sldId id="267" r:id="rId5"/>
    <p:sldId id="268" r:id="rId6"/>
    <p:sldId id="269" r:id="rId7"/>
    <p:sldId id="270" r:id="rId8"/>
    <p:sldId id="271" r:id="rId9"/>
    <p:sldId id="272"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3" d="100"/>
          <a:sy n="83" d="100"/>
        </p:scale>
        <p:origin x="1450"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8522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2408618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879784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515847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041765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BA809BC-77FC-4A6F-9C6B-BED71FDBAA78}" type="datetimeFigureOut">
              <a:rPr lang="ar-IQ" smtClean="0"/>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67472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BA809BC-77FC-4A6F-9C6B-BED71FDBAA78}" type="datetimeFigureOut">
              <a:rPr lang="ar-IQ" smtClean="0"/>
              <a:t>12/11/1440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2445551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BA809BC-77FC-4A6F-9C6B-BED71FDBAA78}" type="datetimeFigureOut">
              <a:rPr lang="ar-IQ" smtClean="0"/>
              <a:t>12/11/1440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266953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BA809BC-77FC-4A6F-9C6B-BED71FDBAA78}" type="datetimeFigureOut">
              <a:rPr lang="ar-IQ" smtClean="0"/>
              <a:t>12/11/1440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932719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A809BC-77FC-4A6F-9C6B-BED71FDBAA78}" type="datetimeFigureOut">
              <a:rPr lang="ar-IQ" smtClean="0"/>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52314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A809BC-77FC-4A6F-9C6B-BED71FDBAA78}" type="datetimeFigureOut">
              <a:rPr lang="ar-IQ" smtClean="0"/>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50575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5C10419-364B-4AD9-A32E-2ECB380C1518}" type="slidenum">
              <a:rPr lang="ar-IQ" smtClean="0"/>
              <a:t>‹#›</a:t>
            </a:fld>
            <a:endParaRPr lang="ar-IQ"/>
          </a:p>
        </p:txBody>
      </p:sp>
    </p:spTree>
    <p:extLst>
      <p:ext uri="{BB962C8B-B14F-4D97-AF65-F5344CB8AC3E}">
        <p14:creationId xmlns:p14="http://schemas.microsoft.com/office/powerpoint/2010/main" val="3222209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3" name="Text Box 1"/>
          <p:cNvSpPr txBox="1">
            <a:spLocks noChangeArrowheads="1"/>
          </p:cNvSpPr>
          <p:nvPr/>
        </p:nvSpPr>
        <p:spPr bwMode="auto">
          <a:xfrm>
            <a:off x="-90488" y="457200"/>
            <a:ext cx="1979613"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7" name="Text Box 5"/>
          <p:cNvSpPr txBox="1">
            <a:spLocks noChangeArrowheads="1"/>
          </p:cNvSpPr>
          <p:nvPr/>
        </p:nvSpPr>
        <p:spPr bwMode="auto">
          <a:xfrm>
            <a:off x="-90488" y="457200"/>
            <a:ext cx="1979613"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مربع نص 8"/>
          <p:cNvSpPr txBox="1"/>
          <p:nvPr/>
        </p:nvSpPr>
        <p:spPr>
          <a:xfrm>
            <a:off x="5652120" y="727993"/>
            <a:ext cx="2880320" cy="1477328"/>
          </a:xfrm>
          <a:prstGeom prst="rect">
            <a:avLst/>
          </a:prstGeom>
          <a:noFill/>
        </p:spPr>
        <p:txBody>
          <a:bodyPr wrap="square" rtlCol="1">
            <a:spAutoFit/>
          </a:bodyPr>
          <a:lstStyle/>
          <a:p>
            <a:r>
              <a:rPr lang="en-US" dirty="0"/>
              <a:t> </a:t>
            </a:r>
          </a:p>
          <a:p>
            <a:r>
              <a:rPr lang="ar-IQ" b="1" dirty="0"/>
              <a:t>وزارة التعليم العالي والبحث العلمي الجـــامعـة المـســتــنـصـــريـــــــــة</a:t>
            </a:r>
            <a:endParaRPr lang="en-US" dirty="0"/>
          </a:p>
          <a:p>
            <a:r>
              <a:rPr lang="ar-IQ" b="1" dirty="0"/>
              <a:t>كلية الادارة والاقتصاد </a:t>
            </a:r>
            <a:endParaRPr lang="en-US" dirty="0"/>
          </a:p>
          <a:p>
            <a:r>
              <a:rPr lang="ar-IQ" b="1" dirty="0"/>
              <a:t>قسم </a:t>
            </a:r>
            <a:r>
              <a:rPr lang="ar-IQ" b="1" dirty="0" smtClean="0"/>
              <a:t>ادارة الاعمال </a:t>
            </a:r>
            <a:endParaRPr lang="ar-IQ" dirty="0"/>
          </a:p>
        </p:txBody>
      </p:sp>
      <p:sp>
        <p:nvSpPr>
          <p:cNvPr id="10" name="مربع نص 9"/>
          <p:cNvSpPr txBox="1"/>
          <p:nvPr/>
        </p:nvSpPr>
        <p:spPr>
          <a:xfrm>
            <a:off x="683568" y="2060848"/>
            <a:ext cx="7560840" cy="1754326"/>
          </a:xfrm>
          <a:prstGeom prst="rect">
            <a:avLst/>
          </a:prstGeom>
          <a:noFill/>
        </p:spPr>
        <p:txBody>
          <a:bodyPr wrap="square" rtlCol="1">
            <a:spAutoFit/>
          </a:bodyPr>
          <a:lstStyle/>
          <a:p>
            <a:r>
              <a:rPr lang="en-US" sz="3600" dirty="0" err="1" smtClean="0">
                <a:solidFill>
                  <a:srgbClr val="FF0000"/>
                </a:solidFill>
              </a:rPr>
              <a:t>Humen</a:t>
            </a:r>
            <a:r>
              <a:rPr lang="en-US" sz="3600" dirty="0" smtClean="0">
                <a:solidFill>
                  <a:srgbClr val="FF0000"/>
                </a:solidFill>
              </a:rPr>
              <a:t> resource in formation </a:t>
            </a:r>
            <a:r>
              <a:rPr lang="en-US" sz="3600" dirty="0" err="1" smtClean="0">
                <a:solidFill>
                  <a:srgbClr val="FF0000"/>
                </a:solidFill>
              </a:rPr>
              <a:t>systoem</a:t>
            </a:r>
            <a:r>
              <a:rPr lang="en-US" sz="3600" dirty="0" smtClean="0">
                <a:solidFill>
                  <a:srgbClr val="FF0000"/>
                </a:solidFill>
              </a:rPr>
              <a:t> </a:t>
            </a:r>
          </a:p>
          <a:p>
            <a:endParaRPr lang="en-US" sz="3600" dirty="0"/>
          </a:p>
          <a:p>
            <a:pPr algn="ctr"/>
            <a:r>
              <a:rPr lang="ar-IQ" sz="3600" dirty="0" smtClean="0">
                <a:latin typeface="Aparajita" pitchFamily="34" charset="0"/>
              </a:rPr>
              <a:t>مجالات استخدام نظم </a:t>
            </a:r>
            <a:r>
              <a:rPr lang="ar-IQ" sz="3600" dirty="0" smtClean="0">
                <a:latin typeface="Aparajita" pitchFamily="34" charset="0"/>
              </a:rPr>
              <a:t>المعلومات الموارد البشرية </a:t>
            </a:r>
          </a:p>
        </p:txBody>
      </p:sp>
    </p:spTree>
    <p:extLst>
      <p:ext uri="{BB962C8B-B14F-4D97-AF65-F5344CB8AC3E}">
        <p14:creationId xmlns:p14="http://schemas.microsoft.com/office/powerpoint/2010/main" val="38890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(مجالات استخدام نظم المعلومات البشرية)</a:t>
            </a:r>
            <a:br>
              <a:rPr lang="ar-IQ" dirty="0" smtClean="0"/>
            </a:br>
            <a:endParaRPr lang="ar-IQ" dirty="0"/>
          </a:p>
        </p:txBody>
      </p:sp>
      <p:sp>
        <p:nvSpPr>
          <p:cNvPr id="3" name="عنصر نائب للمحتوى 2"/>
          <p:cNvSpPr>
            <a:spLocks noGrp="1"/>
          </p:cNvSpPr>
          <p:nvPr>
            <p:ph idx="1"/>
          </p:nvPr>
        </p:nvSpPr>
        <p:spPr/>
        <p:txBody>
          <a:bodyPr>
            <a:normAutofit/>
          </a:bodyPr>
          <a:lstStyle/>
          <a:p>
            <a:r>
              <a:rPr lang="ar-IQ" dirty="0" smtClean="0"/>
              <a:t>خامساً :نماذج تطبيقات الحاسوب في مجال ادارة الموارد البشرية :</a:t>
            </a:r>
          </a:p>
          <a:p>
            <a:r>
              <a:rPr lang="ar-IQ" dirty="0" smtClean="0"/>
              <a:t>هناك ثلاث نماذج لاقت قبولاً واسعاً نظراً لفوائدها العديدة التي يستطيع المستخدم الحصول عليها نتيجة استخدامه لها لاسيما عندما يتمكن  من ربطها بقواعد بيانات الموارد البشرية وهي :</a:t>
            </a:r>
          </a:p>
          <a:p>
            <a:r>
              <a:rPr lang="ar-IQ" dirty="0" smtClean="0"/>
              <a:t>تشغيل المعاملات والمتابعة , ونظم دعم القرار , والانظمة الخبيرة ,وفيما يلي شرح مختصر لكل منها :</a:t>
            </a:r>
          </a:p>
          <a:p>
            <a:endParaRPr lang="ar-IQ" dirty="0"/>
          </a:p>
        </p:txBody>
      </p:sp>
    </p:spTree>
    <p:extLst>
      <p:ext uri="{BB962C8B-B14F-4D97-AF65-F5344CB8AC3E}">
        <p14:creationId xmlns:p14="http://schemas.microsoft.com/office/powerpoint/2010/main" val="152675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44016"/>
            <a:ext cx="9144000" cy="6741368"/>
          </a:xfrm>
        </p:spPr>
        <p:txBody>
          <a:bodyPr>
            <a:normAutofit fontScale="77500" lnSpcReduction="20000"/>
          </a:bodyPr>
          <a:lstStyle/>
          <a:p>
            <a:r>
              <a:rPr lang="ar-IQ" dirty="0" smtClean="0"/>
              <a:t>1-	أنظمة التشغيل والمتابعة </a:t>
            </a:r>
            <a:r>
              <a:rPr lang="en-US" dirty="0" smtClean="0"/>
              <a:t>Transaction Processing and Tracking Systems </a:t>
            </a:r>
          </a:p>
          <a:p>
            <a:r>
              <a:rPr lang="ar-IQ" dirty="0" smtClean="0"/>
              <a:t>تتضمن الانظمة الخاصة بعمليات توثيق اعادة تخصيص العاملين .نفقات الاجور والمرتبات ,بيانات  البرامج التدريبية . وتساعد هذه الانظمة البشرية في تحقيق التوافق مع تشريعات العمل وكذلك مدى الالتزام بسياسات المنظمة في هذا الصدد .</a:t>
            </a:r>
          </a:p>
          <a:p>
            <a:r>
              <a:rPr lang="ar-IQ" dirty="0" smtClean="0"/>
              <a:t>2-	نظم دعم القرار  </a:t>
            </a:r>
            <a:r>
              <a:rPr lang="en-US" dirty="0" smtClean="0"/>
              <a:t>Decision Support System</a:t>
            </a:r>
          </a:p>
          <a:p>
            <a:r>
              <a:rPr lang="en-US" dirty="0" smtClean="0"/>
              <a:t>  </a:t>
            </a:r>
            <a:r>
              <a:rPr lang="ar-IQ" dirty="0" smtClean="0"/>
              <a:t>تصمم هذه النظم لمساعدة المديرين في اتخاذ القرارات وحل المشكلات التي تواجههم وتستند     هذه الانظمة الى التساؤل (ماذا – لو –</a:t>
            </a:r>
            <a:r>
              <a:rPr lang="en-US" dirty="0" smtClean="0"/>
              <a:t>if  - what) </a:t>
            </a:r>
            <a:r>
              <a:rPr lang="ar-IQ" dirty="0" smtClean="0"/>
              <a:t>والذي يسمح للمستخدمين بالتعرف على تغييرات الناتج في حالة  تغيير الافتراضات أو نوعية البيانات المتاحة .</a:t>
            </a:r>
          </a:p>
          <a:p>
            <a:r>
              <a:rPr lang="ar-IQ" dirty="0" smtClean="0"/>
              <a:t>3-	الأنظمة الخبيرة </a:t>
            </a:r>
            <a:r>
              <a:rPr lang="en-US" dirty="0" smtClean="0"/>
              <a:t>Expert Systems </a:t>
            </a:r>
          </a:p>
          <a:p>
            <a:r>
              <a:rPr lang="ar-IQ" dirty="0" smtClean="0"/>
              <a:t>هي انظمة يتم تصميمها لمحاكات عملية اتخاذ القرارات بواسطة الخبراء من البشر . ويقوم النظام بالتوصية بالتصرفات التي يمكن للمستخدم اتخاذها في ضوء المعلومات التي قدمها له . أن التصرفات المقترحة هي تلك التي يمكن للخبير البشري ان يقدمها في مواقف مماثلة . وتستند الى ثلاثة عناصر :</a:t>
            </a:r>
          </a:p>
          <a:p>
            <a:r>
              <a:rPr lang="ar-IQ" dirty="0" smtClean="0"/>
              <a:t>•	قاعدة معرفة خاصة بمواضيع معينة .</a:t>
            </a:r>
          </a:p>
          <a:p>
            <a:r>
              <a:rPr lang="ar-IQ" dirty="0" smtClean="0"/>
              <a:t>•	قدرة على اتخاذ </a:t>
            </a:r>
            <a:r>
              <a:rPr lang="ar-IQ" dirty="0" err="1" smtClean="0"/>
              <a:t>القرارت</a:t>
            </a:r>
            <a:r>
              <a:rPr lang="ar-IQ" dirty="0" smtClean="0"/>
              <a:t> ,تحاكي منطق الخبراء يمكنها التوصل الى نتائج في ضوء الحقائق والاشكال المتاحة تساعد في حل المشكلات والرد على الاستفسارات .</a:t>
            </a:r>
          </a:p>
          <a:p>
            <a:r>
              <a:rPr lang="ar-IQ" dirty="0" smtClean="0"/>
              <a:t>•	المحاورة بين المستخدم والنظام من خلال تزويده بالمعلومات وحصوله على بدائل التصرفات المناسبة </a:t>
            </a:r>
          </a:p>
          <a:p>
            <a:endParaRPr lang="ar-IQ" dirty="0"/>
          </a:p>
        </p:txBody>
      </p:sp>
    </p:spTree>
    <p:extLst>
      <p:ext uri="{BB962C8B-B14F-4D97-AF65-F5344CB8AC3E}">
        <p14:creationId xmlns:p14="http://schemas.microsoft.com/office/powerpoint/2010/main" val="4185911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229600" cy="1143000"/>
          </a:xfrm>
        </p:spPr>
        <p:txBody>
          <a:bodyPr>
            <a:normAutofit fontScale="90000"/>
          </a:bodyPr>
          <a:lstStyle/>
          <a:p>
            <a:r>
              <a:rPr lang="ar-IQ" dirty="0" smtClean="0"/>
              <a:t>متطلبات </a:t>
            </a:r>
            <a:r>
              <a:rPr lang="ar-IQ" dirty="0" smtClean="0"/>
              <a:t>نجاح  حوسبة معلومات الموارد البشرية:</a:t>
            </a:r>
            <a:br>
              <a:rPr lang="ar-IQ" dirty="0" smtClean="0"/>
            </a:br>
            <a:r>
              <a:rPr lang="ar-IQ" dirty="0" smtClean="0"/>
              <a:t/>
            </a:r>
            <a:br>
              <a:rPr lang="ar-IQ" dirty="0" smtClean="0"/>
            </a:br>
            <a:endParaRPr lang="ar-IQ" dirty="0"/>
          </a:p>
        </p:txBody>
      </p:sp>
      <p:sp>
        <p:nvSpPr>
          <p:cNvPr id="3" name="عنصر نائب للمحتوى 2"/>
          <p:cNvSpPr>
            <a:spLocks noGrp="1"/>
          </p:cNvSpPr>
          <p:nvPr>
            <p:ph idx="1"/>
          </p:nvPr>
        </p:nvSpPr>
        <p:spPr>
          <a:xfrm>
            <a:off x="0" y="1412776"/>
            <a:ext cx="9144000" cy="5445224"/>
          </a:xfrm>
        </p:spPr>
        <p:txBody>
          <a:bodyPr>
            <a:normAutofit fontScale="85000" lnSpcReduction="20000"/>
          </a:bodyPr>
          <a:lstStyle/>
          <a:p>
            <a:r>
              <a:rPr lang="ar-IQ" dirty="0" smtClean="0"/>
              <a:t>من أجل الحصول على معلومات دقيقة وكافية في الوقت المناسب يتوجب على المسؤولين عن إدخال الحاسب الآلي في نظم معلومات الموارد البشرية مراعاة بعض المتطلبات والشروط الإدارية والفنية والاقتصادية التالية:</a:t>
            </a:r>
          </a:p>
          <a:p>
            <a:endParaRPr lang="ar-IQ" dirty="0" smtClean="0"/>
          </a:p>
          <a:p>
            <a:r>
              <a:rPr lang="ar-IQ" dirty="0" smtClean="0"/>
              <a:t>1-  الشروط والمتطلبات الإدارية:</a:t>
            </a:r>
          </a:p>
          <a:p>
            <a:endParaRPr lang="ar-IQ" dirty="0" smtClean="0"/>
          </a:p>
          <a:p>
            <a:r>
              <a:rPr lang="ar-IQ" dirty="0" smtClean="0"/>
              <a:t>•	 الدعم المطلق (المادي والمعنوي) من الإدارة العليا.</a:t>
            </a:r>
          </a:p>
          <a:p>
            <a:r>
              <a:rPr lang="ar-IQ" dirty="0" smtClean="0"/>
              <a:t>•	 إشراك الإدارات الأخرى في الإعداد والتصميم .</a:t>
            </a:r>
          </a:p>
          <a:p>
            <a:r>
              <a:rPr lang="ar-IQ" dirty="0" smtClean="0"/>
              <a:t>•	 توحيد مصادر البيانات وتبسيط إجراءات تداولها وتخزينها.</a:t>
            </a:r>
          </a:p>
          <a:p>
            <a:r>
              <a:rPr lang="ar-IQ" dirty="0" smtClean="0"/>
              <a:t>•	تحديد احتياجات الإدارات الأخرى وإبرازها في نظام معلومات الموارد البشرية.</a:t>
            </a:r>
          </a:p>
          <a:p>
            <a:r>
              <a:rPr lang="ar-IQ" dirty="0" smtClean="0"/>
              <a:t>•	تحديد أهداف الإدارة بشكل واضح.</a:t>
            </a:r>
          </a:p>
          <a:p>
            <a:r>
              <a:rPr lang="ar-IQ" dirty="0" smtClean="0"/>
              <a:t>•	 إيجاد المناخ الملائم لتطبيق النظام.</a:t>
            </a:r>
          </a:p>
          <a:p>
            <a:endParaRPr lang="ar-IQ" dirty="0" smtClean="0"/>
          </a:p>
          <a:p>
            <a:endParaRPr lang="ar-IQ" dirty="0" smtClean="0"/>
          </a:p>
          <a:p>
            <a:endParaRPr lang="ar-IQ" dirty="0" smtClean="0"/>
          </a:p>
          <a:p>
            <a:endParaRPr lang="ar-IQ" dirty="0" smtClean="0"/>
          </a:p>
          <a:p>
            <a:endParaRPr lang="ar-IQ" dirty="0"/>
          </a:p>
        </p:txBody>
      </p:sp>
    </p:spTree>
    <p:extLst>
      <p:ext uri="{BB962C8B-B14F-4D97-AF65-F5344CB8AC3E}">
        <p14:creationId xmlns:p14="http://schemas.microsoft.com/office/powerpoint/2010/main" val="3151416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9144000" cy="6453336"/>
          </a:xfrm>
        </p:spPr>
        <p:txBody>
          <a:bodyPr>
            <a:normAutofit fontScale="92500" lnSpcReduction="20000"/>
          </a:bodyPr>
          <a:lstStyle/>
          <a:p>
            <a:r>
              <a:rPr lang="ar-IQ" dirty="0" smtClean="0"/>
              <a:t>2- الشروط الفنية والاقتصادية:</a:t>
            </a:r>
          </a:p>
          <a:p>
            <a:r>
              <a:rPr lang="ar-IQ" dirty="0" smtClean="0"/>
              <a:t>•	  تحديد الاهداف المطلوبة من استخدام نظام معلومات الموارد البشرية وتعريف كافة الجهات المستفيدة بهذا النظام .</a:t>
            </a:r>
          </a:p>
          <a:p>
            <a:r>
              <a:rPr lang="ar-IQ" dirty="0" smtClean="0"/>
              <a:t>•	توفر القدرات الفنية، والإدارية والسلوكية لدى الفريق المكلف بتصميم وتهيئة النظام للاستخدام.</a:t>
            </a:r>
          </a:p>
          <a:p>
            <a:r>
              <a:rPr lang="ar-IQ" dirty="0" smtClean="0"/>
              <a:t>•	توفير وقت كاف لعملية تصميم النظام.</a:t>
            </a:r>
          </a:p>
          <a:p>
            <a:r>
              <a:rPr lang="ar-IQ" dirty="0" smtClean="0"/>
              <a:t>•	توفير الكمية المناسبة من (البرمجيات) من الجهة المصنعة للحاسوب أو من الموردين.</a:t>
            </a:r>
          </a:p>
          <a:p>
            <a:r>
              <a:rPr lang="ar-IQ" dirty="0" smtClean="0"/>
              <a:t>•	التأكيد على نظام متكامل للصيانة والسلامة وخصوصية وأمنية المعلومات.</a:t>
            </a:r>
          </a:p>
          <a:p>
            <a:r>
              <a:rPr lang="ar-IQ" dirty="0" smtClean="0"/>
              <a:t>•	مراقبة مدخلات البرنامج بدقة من مواقع التحكم المركزية المخصصة .</a:t>
            </a:r>
          </a:p>
          <a:p>
            <a:r>
              <a:rPr lang="ar-IQ" dirty="0" smtClean="0"/>
              <a:t>•	التكامل في البيانات (الملفات والوثائق) من أجل استخدامات أكثر وتكرار أقل في الجهد والوقت.</a:t>
            </a:r>
          </a:p>
          <a:p>
            <a:r>
              <a:rPr lang="ar-IQ" dirty="0" smtClean="0"/>
              <a:t>•	المتابعة المستمرة من أجل ضمان فعالية النظام. </a:t>
            </a:r>
          </a:p>
          <a:p>
            <a:endParaRPr lang="ar-IQ" dirty="0"/>
          </a:p>
        </p:txBody>
      </p:sp>
    </p:spTree>
    <p:extLst>
      <p:ext uri="{BB962C8B-B14F-4D97-AF65-F5344CB8AC3E}">
        <p14:creationId xmlns:p14="http://schemas.microsoft.com/office/powerpoint/2010/main" val="70627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سابعا ً : مراحل التحول من النظام اليدوي الى النظام المحوسب للموارد البشرية :</a:t>
            </a:r>
          </a:p>
          <a:p>
            <a:endParaRPr lang="ar-IQ" dirty="0" smtClean="0"/>
          </a:p>
          <a:p>
            <a:r>
              <a:rPr lang="ar-IQ" dirty="0" smtClean="0"/>
              <a:t>بأن عملية تحويل ادارة الموارد البشرية من النظام اليدوي التقليدي الذي يعتمد على العديد من الأفراد, وكم هائل من الملفات والاوراق .الى النظام الالكتروني المحوسب مرت بخمس مراحل يمكن توضيحها من خلال الشكل رقم (2)  التالي :</a:t>
            </a:r>
          </a:p>
          <a:p>
            <a:endParaRPr lang="ar-IQ" dirty="0" smtClean="0"/>
          </a:p>
          <a:p>
            <a:endParaRPr lang="ar-IQ" dirty="0"/>
          </a:p>
        </p:txBody>
      </p:sp>
    </p:spTree>
    <p:extLst>
      <p:ext uri="{BB962C8B-B14F-4D97-AF65-F5344CB8AC3E}">
        <p14:creationId xmlns:p14="http://schemas.microsoft.com/office/powerpoint/2010/main" val="2139403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782253"/>
            <a:ext cx="6840759" cy="5928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5947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9144000" cy="6453336"/>
          </a:xfrm>
        </p:spPr>
        <p:txBody>
          <a:bodyPr>
            <a:normAutofit fontScale="92500" lnSpcReduction="10000"/>
          </a:bodyPr>
          <a:lstStyle/>
          <a:p>
            <a:r>
              <a:rPr lang="ar-IQ" dirty="0" smtClean="0"/>
              <a:t>(مراحل التحول من النظام اليدوي الى النظام المحوسب للموارد البشرية)</a:t>
            </a:r>
          </a:p>
          <a:p>
            <a:endParaRPr lang="ar-IQ" dirty="0" smtClean="0"/>
          </a:p>
          <a:p>
            <a:r>
              <a:rPr lang="ar-IQ" dirty="0" smtClean="0"/>
              <a:t>حيث وضح بأنه قد ترتب على عملية التحويل هذه العديد من المزايا على مستوى المؤسسة , أو الافراد , </a:t>
            </a:r>
            <a:r>
              <a:rPr lang="ar-IQ" dirty="0" err="1" smtClean="0"/>
              <a:t>أوحتى</a:t>
            </a:r>
            <a:r>
              <a:rPr lang="ar-IQ" dirty="0" smtClean="0"/>
              <a:t> مستوى الخدمة للجمهور , لان عملية حوسبة نظام ادارة الموارد البشرية أدى الى </a:t>
            </a:r>
            <a:r>
              <a:rPr lang="ar-IQ" dirty="0" err="1" smtClean="0"/>
              <a:t>مايلي</a:t>
            </a:r>
            <a:r>
              <a:rPr lang="ar-IQ" dirty="0" smtClean="0"/>
              <a:t> :</a:t>
            </a:r>
          </a:p>
          <a:p>
            <a:r>
              <a:rPr lang="ar-IQ" dirty="0" smtClean="0"/>
              <a:t>أ‌-	التحديد الواضح </a:t>
            </a:r>
            <a:r>
              <a:rPr lang="ar-IQ" dirty="0" err="1" smtClean="0"/>
              <a:t>لاهداف</a:t>
            </a:r>
            <a:r>
              <a:rPr lang="ar-IQ" dirty="0" smtClean="0"/>
              <a:t> نظم معلومات الموارد البشرية .</a:t>
            </a:r>
          </a:p>
          <a:p>
            <a:r>
              <a:rPr lang="ar-IQ" dirty="0" smtClean="0"/>
              <a:t>ب‌-	ربط نشاطات الموارد البشرية بوظائف التخطيط الاستراتيجي في المنظمة .</a:t>
            </a:r>
          </a:p>
          <a:p>
            <a:r>
              <a:rPr lang="ar-IQ" dirty="0" smtClean="0"/>
              <a:t>ت‌-	تقديم المعلومات التي تساعد في حل المشكلات بسرعة وفعالية .</a:t>
            </a:r>
          </a:p>
          <a:p>
            <a:r>
              <a:rPr lang="ar-IQ" dirty="0" smtClean="0"/>
              <a:t>ث‌-	تقديم معلومات مفيدة تساعد في تخطيط المسار الوظيفي للموظفين .</a:t>
            </a:r>
          </a:p>
          <a:p>
            <a:r>
              <a:rPr lang="ar-IQ" dirty="0" smtClean="0"/>
              <a:t>ج‌-	رفع الروح المعنوية وزيادة رضا العاملين .</a:t>
            </a:r>
          </a:p>
          <a:p>
            <a:r>
              <a:rPr lang="ar-IQ" dirty="0" smtClean="0"/>
              <a:t>ح‌-	تحسين وسائل الاتصال بين جميع اقسام وفروع المؤسسة .</a:t>
            </a:r>
          </a:p>
          <a:p>
            <a:endParaRPr lang="ar-IQ" dirty="0"/>
          </a:p>
        </p:txBody>
      </p:sp>
    </p:spTree>
    <p:extLst>
      <p:ext uri="{BB962C8B-B14F-4D97-AF65-F5344CB8AC3E}">
        <p14:creationId xmlns:p14="http://schemas.microsoft.com/office/powerpoint/2010/main" val="655072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286000" y="612845"/>
            <a:ext cx="4572000" cy="5632311"/>
          </a:xfrm>
          <a:prstGeom prst="rect">
            <a:avLst/>
          </a:prstGeom>
        </p:spPr>
        <p:txBody>
          <a:bodyPr>
            <a:spAutoFit/>
          </a:bodyPr>
          <a:lstStyle/>
          <a:p>
            <a:r>
              <a:rPr lang="ar-IQ" dirty="0" smtClean="0"/>
              <a:t>المصادر</a:t>
            </a:r>
          </a:p>
          <a:p>
            <a:endParaRPr lang="ar-IQ" dirty="0" smtClean="0"/>
          </a:p>
          <a:p>
            <a:r>
              <a:rPr lang="ar-IQ" dirty="0" smtClean="0"/>
              <a:t>1-	السالم ، مؤيد سعيد ، وصالح ، عادل </a:t>
            </a:r>
            <a:r>
              <a:rPr lang="ar-IQ" dirty="0" err="1" smtClean="0"/>
              <a:t>حرحوش</a:t>
            </a:r>
            <a:r>
              <a:rPr lang="ar-IQ" dirty="0" smtClean="0"/>
              <a:t> ،  ( 2009 ) دارة الموارد البشرية مدخل استراتيجي ، اربد عمان ، إثراء للنشر والتوزيع .</a:t>
            </a:r>
          </a:p>
          <a:p>
            <a:endParaRPr lang="ar-IQ" dirty="0" smtClean="0"/>
          </a:p>
          <a:p>
            <a:r>
              <a:rPr lang="ar-IQ" dirty="0" smtClean="0"/>
              <a:t>2-	 النجار فايز جمعة صالح ( 2007 ) نظم المعلومات الإدارية ، دار الحامد للنشر والتوزيع ، عمان .</a:t>
            </a:r>
          </a:p>
          <a:p>
            <a:endParaRPr lang="ar-IQ" dirty="0" smtClean="0"/>
          </a:p>
          <a:p>
            <a:r>
              <a:rPr lang="ar-IQ" dirty="0" smtClean="0"/>
              <a:t>3-	مطر, خالد عبدالرحمن (2000) .ادارة المارد </a:t>
            </a:r>
            <a:r>
              <a:rPr lang="ar-IQ" dirty="0" err="1" smtClean="0"/>
              <a:t>البشرية,مدخل</a:t>
            </a:r>
            <a:r>
              <a:rPr lang="ar-IQ" dirty="0" smtClean="0"/>
              <a:t> استراتيجي, ط1 , </a:t>
            </a:r>
            <a:r>
              <a:rPr lang="ar-IQ" dirty="0" err="1" smtClean="0"/>
              <a:t>الدارمكتبة</a:t>
            </a:r>
            <a:r>
              <a:rPr lang="ar-IQ" dirty="0" smtClean="0"/>
              <a:t> النشر والتوزيع , القاهرة .</a:t>
            </a:r>
          </a:p>
          <a:p>
            <a:endParaRPr lang="ar-IQ" dirty="0" smtClean="0"/>
          </a:p>
          <a:p>
            <a:r>
              <a:rPr lang="ar-IQ" dirty="0" smtClean="0"/>
              <a:t>4- </a:t>
            </a:r>
            <a:r>
              <a:rPr lang="en-US" dirty="0" err="1" smtClean="0"/>
              <a:t>Laudon</a:t>
            </a:r>
            <a:r>
              <a:rPr lang="en-US" dirty="0" smtClean="0"/>
              <a:t> , Kenneth C. &amp; </a:t>
            </a:r>
            <a:r>
              <a:rPr lang="en-US" dirty="0" err="1" smtClean="0"/>
              <a:t>Laudon</a:t>
            </a:r>
            <a:r>
              <a:rPr lang="en-US" dirty="0" smtClean="0"/>
              <a:t> , Jane P . (2004) Management information systems : Managing the Digital Firm . 8PtheP </a:t>
            </a:r>
            <a:r>
              <a:rPr lang="en-US" dirty="0" err="1" smtClean="0"/>
              <a:t>ed</a:t>
            </a:r>
            <a:r>
              <a:rPr lang="en-US" dirty="0" smtClean="0"/>
              <a:t> . New Jersey , Pearson Prentice Hall .</a:t>
            </a:r>
          </a:p>
          <a:p>
            <a:r>
              <a:rPr lang="en-US" dirty="0" smtClean="0"/>
              <a:t>5-O.Brein &amp; James A.(2007)Introduction to Management information Systems , &amp;</a:t>
            </a:r>
            <a:r>
              <a:rPr lang="en-US" dirty="0" err="1" smtClean="0"/>
              <a:t>th</a:t>
            </a:r>
            <a:r>
              <a:rPr lang="en-US" dirty="0" smtClean="0"/>
              <a:t> </a:t>
            </a:r>
            <a:r>
              <a:rPr lang="en-US" dirty="0" err="1" smtClean="0"/>
              <a:t>ed</a:t>
            </a:r>
            <a:r>
              <a:rPr lang="en-US" dirty="0" smtClean="0"/>
              <a:t> . Irwin : </a:t>
            </a:r>
            <a:r>
              <a:rPr lang="en-US" dirty="0" err="1" smtClean="0"/>
              <a:t>Mc</a:t>
            </a:r>
            <a:r>
              <a:rPr lang="en-US" dirty="0" smtClean="0"/>
              <a:t> : </a:t>
            </a:r>
            <a:r>
              <a:rPr lang="en-US" dirty="0" err="1" smtClean="0"/>
              <a:t>Graw</a:t>
            </a:r>
            <a:r>
              <a:rPr lang="en-US" dirty="0" smtClean="0"/>
              <a:t> – Hill Companies </a:t>
            </a:r>
            <a:endParaRPr lang="en-US" dirty="0"/>
          </a:p>
        </p:txBody>
      </p:sp>
    </p:spTree>
    <p:extLst>
      <p:ext uri="{BB962C8B-B14F-4D97-AF65-F5344CB8AC3E}">
        <p14:creationId xmlns:p14="http://schemas.microsoft.com/office/powerpoint/2010/main" val="367582737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231</Words>
  <Application>Microsoft Office PowerPoint</Application>
  <PresentationFormat>On-screen Show (4:3)</PresentationFormat>
  <Paragraphs>65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Aparajita</vt:lpstr>
      <vt:lpstr>Arial</vt:lpstr>
      <vt:lpstr>Calibri</vt:lpstr>
      <vt:lpstr>Times New Roman</vt:lpstr>
      <vt:lpstr>نسق Office</vt:lpstr>
      <vt:lpstr>PowerPoint Presentation</vt:lpstr>
      <vt:lpstr>(مجالات استخدام نظم المعلومات البشرية) </vt:lpstr>
      <vt:lpstr>PowerPoint Presentation</vt:lpstr>
      <vt:lpstr>متطلبات نجاح  حوسبة معلومات الموارد البشرية:  </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المقدمة</dc:title>
  <dc:creator>DR.Ahmed Saker 2o1O</dc:creator>
  <cp:lastModifiedBy>Maher</cp:lastModifiedBy>
  <cp:revision>6</cp:revision>
  <dcterms:created xsi:type="dcterms:W3CDTF">2018-12-26T19:40:10Z</dcterms:created>
  <dcterms:modified xsi:type="dcterms:W3CDTF">2019-07-14T17:04:47Z</dcterms:modified>
</cp:coreProperties>
</file>