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78" r:id="rId2"/>
    <p:sldId id="279" r:id="rId3"/>
    <p:sldId id="280" r:id="rId4"/>
    <p:sldId id="281" r:id="rId5"/>
    <p:sldId id="282" r:id="rId6"/>
    <p:sldId id="283" r:id="rId7"/>
    <p:sldId id="284" r:id="rId8"/>
    <p:sldId id="285" r:id="rId9"/>
    <p:sldId id="286" r:id="rId10"/>
    <p:sldId id="287" r:id="rId11"/>
    <p:sldId id="288" r:id="rId12"/>
    <p:sldId id="289" r:id="rId13"/>
    <p:sldId id="290" r:id="rId14"/>
    <p:sldId id="291"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4758"/>
    <a:srgbClr val="32BA32"/>
    <a:srgbClr val="E00C6C"/>
    <a:srgbClr val="E2EC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380"/>
    <p:restoredTop sz="94660"/>
  </p:normalViewPr>
  <p:slideViewPr>
    <p:cSldViewPr>
      <p:cViewPr varScale="1">
        <p:scale>
          <a:sx n="88" d="100"/>
          <a:sy n="88" d="100"/>
        </p:scale>
        <p:origin x="1306"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FA1EFD10-7304-4119-B08D-AD31CF9C7514}" type="datetimeFigureOut">
              <a:rPr lang="ar-IQ" smtClean="0"/>
              <a:t>12/11/1440</a:t>
            </a:fld>
            <a:endParaRPr lang="ar-IQ"/>
          </a:p>
        </p:txBody>
      </p:sp>
      <p:sp>
        <p:nvSpPr>
          <p:cNvPr id="2" name="عنصر نائب للتذييل 1"/>
          <p:cNvSpPr>
            <a:spLocks noGrp="1"/>
          </p:cNvSpPr>
          <p:nvPr>
            <p:ph type="ftr" sz="quarter" idx="11"/>
          </p:nvPr>
        </p:nvSpPr>
        <p:spPr/>
        <p:txBody>
          <a:bodyPr/>
          <a:lstStyle/>
          <a:p>
            <a:endParaRPr lang="ar-IQ"/>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90B59DCF-DC28-4198-A0AF-A71ACDD74A05}"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FA1EFD10-7304-4119-B08D-AD31CF9C7514}" type="datetimeFigureOut">
              <a:rPr lang="ar-IQ" smtClean="0"/>
              <a:t>12/11/1440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0B59DCF-DC28-4198-A0AF-A71ACDD74A0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FA1EFD10-7304-4119-B08D-AD31CF9C7514}" type="datetimeFigureOut">
              <a:rPr lang="ar-IQ" smtClean="0"/>
              <a:t>12/11/1440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0B59DCF-DC28-4198-A0AF-A71ACDD74A05}"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FA1EFD10-7304-4119-B08D-AD31CF9C7514}" type="datetimeFigureOut">
              <a:rPr lang="ar-IQ" smtClean="0"/>
              <a:t>12/11/1440</a:t>
            </a:fld>
            <a:endParaRPr lang="ar-IQ"/>
          </a:p>
        </p:txBody>
      </p:sp>
      <p:sp>
        <p:nvSpPr>
          <p:cNvPr id="19" name="عنصر نائب للتذييل 18"/>
          <p:cNvSpPr>
            <a:spLocks noGrp="1"/>
          </p:cNvSpPr>
          <p:nvPr>
            <p:ph type="ftr" sz="quarter" idx="11"/>
          </p:nvPr>
        </p:nvSpPr>
        <p:spPr>
          <a:xfrm>
            <a:off x="3581400" y="76200"/>
            <a:ext cx="2895600" cy="288925"/>
          </a:xfrm>
        </p:spPr>
        <p:txBody>
          <a:bodyPr/>
          <a:lstStyle/>
          <a:p>
            <a:endParaRPr lang="ar-IQ"/>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90B59DCF-DC28-4198-A0AF-A71ACDD74A05}"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FA1EFD10-7304-4119-B08D-AD31CF9C7514}" type="datetimeFigureOut">
              <a:rPr lang="ar-IQ" smtClean="0"/>
              <a:t>12/11/1440</a:t>
            </a:fld>
            <a:endParaRPr lang="ar-IQ"/>
          </a:p>
        </p:txBody>
      </p:sp>
      <p:sp>
        <p:nvSpPr>
          <p:cNvPr id="11" name="عنصر نائب للتذييل 10"/>
          <p:cNvSpPr>
            <a:spLocks noGrp="1"/>
          </p:cNvSpPr>
          <p:nvPr>
            <p:ph type="ftr" sz="quarter" idx="11"/>
          </p:nvPr>
        </p:nvSpPr>
        <p:spPr/>
        <p:txBody>
          <a:bodyPr/>
          <a:lstStyle/>
          <a:p>
            <a:endParaRPr lang="ar-IQ"/>
          </a:p>
        </p:txBody>
      </p:sp>
      <p:sp>
        <p:nvSpPr>
          <p:cNvPr id="16" name="عنصر نائب لرقم الشريحة 15"/>
          <p:cNvSpPr>
            <a:spLocks noGrp="1"/>
          </p:cNvSpPr>
          <p:nvPr>
            <p:ph type="sldNum" sz="quarter" idx="12"/>
          </p:nvPr>
        </p:nvSpPr>
        <p:spPr/>
        <p:txBody>
          <a:bodyPr/>
          <a:lstStyle/>
          <a:p>
            <a:fld id="{90B59DCF-DC28-4198-A0AF-A71ACDD74A05}" type="slidenum">
              <a:rPr lang="ar-IQ" smtClean="0"/>
              <a:t>‹#›</a:t>
            </a:fld>
            <a:endParaRPr lang="ar-IQ"/>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FA1EFD10-7304-4119-B08D-AD31CF9C7514}" type="datetimeFigureOut">
              <a:rPr lang="ar-IQ" smtClean="0"/>
              <a:t>12/11/1440</a:t>
            </a:fld>
            <a:endParaRPr lang="ar-IQ"/>
          </a:p>
        </p:txBody>
      </p:sp>
      <p:sp>
        <p:nvSpPr>
          <p:cNvPr id="10" name="عنصر نائب للتذييل 9"/>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90B59DCF-DC28-4198-A0AF-A71ACDD74A05}"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FA1EFD10-7304-4119-B08D-AD31CF9C7514}" type="datetimeFigureOut">
              <a:rPr lang="ar-IQ" smtClean="0"/>
              <a:t>12/11/1440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229600" y="6477000"/>
            <a:ext cx="762000" cy="246888"/>
          </a:xfrm>
        </p:spPr>
        <p:txBody>
          <a:bodyPr/>
          <a:lstStyle/>
          <a:p>
            <a:fld id="{90B59DCF-DC28-4198-A0AF-A71ACDD74A05}" type="slidenum">
              <a:rPr lang="ar-IQ" smtClean="0"/>
              <a:t>‹#›</a:t>
            </a:fld>
            <a:endParaRPr lang="ar-IQ"/>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FA1EFD10-7304-4119-B08D-AD31CF9C7514}" type="datetimeFigureOut">
              <a:rPr lang="ar-IQ" smtClean="0"/>
              <a:t>12/11/1440</a:t>
            </a:fld>
            <a:endParaRPr lang="ar-IQ"/>
          </a:p>
        </p:txBody>
      </p:sp>
      <p:sp>
        <p:nvSpPr>
          <p:cNvPr id="21" name="عنصر نائب للتذييل 20"/>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0B59DCF-DC28-4198-A0AF-A71ACDD74A05}"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FA1EFD10-7304-4119-B08D-AD31CF9C7514}" type="datetimeFigureOut">
              <a:rPr lang="ar-IQ" smtClean="0"/>
              <a:t>12/11/1440</a:t>
            </a:fld>
            <a:endParaRPr lang="ar-IQ"/>
          </a:p>
        </p:txBody>
      </p:sp>
      <p:sp>
        <p:nvSpPr>
          <p:cNvPr id="24" name="عنصر نائب للتذييل 23"/>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0B59DCF-DC28-4198-A0AF-A71ACDD74A05}"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FA1EFD10-7304-4119-B08D-AD31CF9C7514}" type="datetimeFigureOut">
              <a:rPr lang="ar-IQ" smtClean="0"/>
              <a:t>12/11/1440</a:t>
            </a:fld>
            <a:endParaRPr lang="ar-IQ"/>
          </a:p>
        </p:txBody>
      </p:sp>
      <p:sp>
        <p:nvSpPr>
          <p:cNvPr id="29" name="عنصر نائب للتذييل 28"/>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0B59DCF-DC28-4198-A0AF-A71ACDD74A05}"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الرمز لإضافة صورة</a:t>
            </a:r>
            <a:endParaRPr kumimoji="0" lang="en-US" dirty="0"/>
          </a:p>
        </p:txBody>
      </p:sp>
      <p:sp>
        <p:nvSpPr>
          <p:cNvPr id="7" name="عنصر نائب للتاريخ 6"/>
          <p:cNvSpPr>
            <a:spLocks noGrp="1"/>
          </p:cNvSpPr>
          <p:nvPr>
            <p:ph type="dt" sz="half" idx="10"/>
          </p:nvPr>
        </p:nvSpPr>
        <p:spPr/>
        <p:txBody>
          <a:bodyPr/>
          <a:lstStyle/>
          <a:p>
            <a:fld id="{FA1EFD10-7304-4119-B08D-AD31CF9C7514}" type="datetimeFigureOut">
              <a:rPr lang="ar-IQ" smtClean="0"/>
              <a:t>12/11/1440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90B59DCF-DC28-4198-A0AF-A71ACDD74A05}" type="slidenum">
              <a:rPr lang="ar-IQ" smtClean="0"/>
              <a:t>‹#›</a:t>
            </a:fld>
            <a:endParaRPr lang="ar-IQ"/>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A1EFD10-7304-4119-B08D-AD31CF9C7514}" type="datetimeFigureOut">
              <a:rPr lang="ar-IQ" smtClean="0"/>
              <a:t>12/11/1440</a:t>
            </a:fld>
            <a:endParaRPr lang="ar-IQ"/>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0B59DCF-DC28-4198-A0AF-A71ACDD74A05}" type="slidenum">
              <a:rPr lang="ar-IQ" smtClean="0"/>
              <a:t>‹#›</a:t>
            </a:fld>
            <a:endParaRPr lang="ar-IQ"/>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نفجار 2 1"/>
          <p:cNvSpPr/>
          <p:nvPr/>
        </p:nvSpPr>
        <p:spPr>
          <a:xfrm>
            <a:off x="0" y="0"/>
            <a:ext cx="9144000" cy="1268760"/>
          </a:xfrm>
          <a:prstGeom prst="irregularSeal2">
            <a:avLst/>
          </a:prstGeom>
        </p:spPr>
        <p:style>
          <a:lnRef idx="0">
            <a:schemeClr val="accent6"/>
          </a:lnRef>
          <a:fillRef idx="3">
            <a:schemeClr val="accent6"/>
          </a:fillRef>
          <a:effectRef idx="3">
            <a:schemeClr val="accent6"/>
          </a:effectRef>
          <a:fontRef idx="minor">
            <a:schemeClr val="lt1"/>
          </a:fontRef>
        </p:style>
        <p:txBody>
          <a:bodyPr rtlCol="1" anchor="ctr"/>
          <a:lstStyle/>
          <a:p>
            <a:pPr algn="ctr"/>
            <a:r>
              <a:rPr lang="ar-IQ" sz="2400" u="sng" dirty="0" smtClean="0"/>
              <a:t> </a:t>
            </a:r>
            <a:r>
              <a:rPr lang="ar-IQ" sz="2400" u="sng" dirty="0"/>
              <a:t>ادوار المدير الدولي </a:t>
            </a:r>
            <a:endParaRPr lang="ar-IQ" sz="2400" dirty="0"/>
          </a:p>
        </p:txBody>
      </p:sp>
      <p:sp>
        <p:nvSpPr>
          <p:cNvPr id="3686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3686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3687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20" name="مستطيل ذو زوايا قطرية مستديرة 19"/>
          <p:cNvSpPr/>
          <p:nvPr/>
        </p:nvSpPr>
        <p:spPr>
          <a:xfrm>
            <a:off x="0" y="2204864"/>
            <a:ext cx="9324528" cy="4653136"/>
          </a:xfrm>
          <a:prstGeom prst="round2Diag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ar-IQ" dirty="0"/>
          </a:p>
        </p:txBody>
      </p:sp>
      <p:pic>
        <p:nvPicPr>
          <p:cNvPr id="21" name="صورة 20"/>
          <p:cNvPicPr/>
          <p:nvPr/>
        </p:nvPicPr>
        <p:blipFill>
          <a:blip r:embed="rId2" cstate="print">
            <a:duotone>
              <a:prstClr val="black"/>
              <a:schemeClr val="accent6">
                <a:tint val="45000"/>
                <a:satMod val="400000"/>
              </a:schemeClr>
            </a:duotone>
          </a:blip>
          <a:srcRect/>
          <a:stretch>
            <a:fillRect/>
          </a:stretch>
        </p:blipFill>
        <p:spPr bwMode="auto">
          <a:xfrm>
            <a:off x="251520" y="2780928"/>
            <a:ext cx="8712968" cy="3672408"/>
          </a:xfrm>
          <a:prstGeom prst="rect">
            <a:avLst/>
          </a:prstGeom>
          <a:noFill/>
          <a:ln w="9525">
            <a:noFill/>
            <a:miter lim="800000"/>
            <a:headEnd/>
            <a:tailEnd/>
          </a:ln>
        </p:spPr>
      </p:pic>
      <p:sp>
        <p:nvSpPr>
          <p:cNvPr id="22" name="مخطط انسيابي: معالجة متعاقبة 21"/>
          <p:cNvSpPr/>
          <p:nvPr/>
        </p:nvSpPr>
        <p:spPr>
          <a:xfrm>
            <a:off x="0" y="1268760"/>
            <a:ext cx="9144000" cy="936104"/>
          </a:xfrm>
          <a:prstGeom prst="flowChartAlternateProcess">
            <a:avLst/>
          </a:prstGeom>
        </p:spPr>
        <p:style>
          <a:lnRef idx="0">
            <a:schemeClr val="accent6"/>
          </a:lnRef>
          <a:fillRef idx="3">
            <a:schemeClr val="accent6"/>
          </a:fillRef>
          <a:effectRef idx="3">
            <a:schemeClr val="accent6"/>
          </a:effectRef>
          <a:fontRef idx="minor">
            <a:schemeClr val="lt1"/>
          </a:fontRef>
        </p:style>
        <p:txBody>
          <a:bodyPr rtlCol="1" anchor="ctr"/>
          <a:lstStyle/>
          <a:p>
            <a:pPr algn="ctr"/>
            <a:endParaRPr lang="ar-IQ"/>
          </a:p>
        </p:txBody>
      </p:sp>
      <p:sp>
        <p:nvSpPr>
          <p:cNvPr id="3687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36876" name="Rectangle 12"/>
          <p:cNvSpPr>
            <a:spLocks noChangeArrowheads="1"/>
          </p:cNvSpPr>
          <p:nvPr/>
        </p:nvSpPr>
        <p:spPr bwMode="auto">
          <a:xfrm>
            <a:off x="179512" y="1331477"/>
            <a:ext cx="8424936"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
            </a:r>
            <a:br>
              <a:rPr kumimoji="0" lang="en-US" sz="14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br>
            <a:r>
              <a:rPr kumimoji="0" lang="ar-IQ" sz="28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اولا </a:t>
            </a:r>
            <a:r>
              <a:rPr kumimoji="0" lang="ar-IQ" sz="28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 تحديات البيئية الفيزيقية المحلية </a:t>
            </a:r>
            <a:endParaRPr kumimoji="0" lang="ar-IQ" sz="24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معالجة 1"/>
          <p:cNvSpPr/>
          <p:nvPr/>
        </p:nvSpPr>
        <p:spPr>
          <a:xfrm>
            <a:off x="0" y="0"/>
            <a:ext cx="9144000" cy="6858000"/>
          </a:xfrm>
          <a:prstGeom prst="flowChartProcess">
            <a:avLst/>
          </a:prstGeom>
        </p:spPr>
        <p:style>
          <a:lnRef idx="1">
            <a:schemeClr val="accent3"/>
          </a:lnRef>
          <a:fillRef idx="2">
            <a:schemeClr val="accent3"/>
          </a:fillRef>
          <a:effectRef idx="1">
            <a:schemeClr val="accent3"/>
          </a:effectRef>
          <a:fontRef idx="minor">
            <a:schemeClr val="dk1"/>
          </a:fontRef>
        </p:style>
        <p:txBody>
          <a:bodyPr rtlCol="1" anchor="ctr"/>
          <a:lstStyle/>
          <a:p>
            <a:r>
              <a:rPr lang="ar-IQ" sz="2800" dirty="0"/>
              <a:t>وترى إدارة الموارد البشرية أن مهمتها الأساسية هي تطوير وتوفير فلسفة ضمنية  حول ما تستطيع الفروع المحلية عمله لتطوير خبرات وأداء الموارد البشرية </a:t>
            </a:r>
            <a:r>
              <a:rPr lang="ar-IQ" sz="2800" dirty="0" err="1"/>
              <a:t>فيها </a:t>
            </a:r>
            <a:r>
              <a:rPr lang="ar-IQ" sz="2800" dirty="0"/>
              <a:t>، </a:t>
            </a:r>
            <a:r>
              <a:rPr lang="ar-IQ" sz="2800" dirty="0" err="1"/>
              <a:t>مثلاً </a:t>
            </a:r>
            <a:r>
              <a:rPr lang="ar-IQ" sz="2800" dirty="0"/>
              <a:t>، غالباً ما يكون لدى الفرع المحلي سياسة خاصة </a:t>
            </a:r>
            <a:r>
              <a:rPr lang="ar-IQ" sz="2800" dirty="0" err="1"/>
              <a:t>به</a:t>
            </a:r>
            <a:r>
              <a:rPr lang="ar-IQ" sz="2800" dirty="0"/>
              <a:t> في تحديد مستوى </a:t>
            </a:r>
            <a:r>
              <a:rPr lang="ar-IQ" sz="2800" dirty="0" err="1"/>
              <a:t>الرواتب </a:t>
            </a:r>
            <a:r>
              <a:rPr lang="ar-IQ" sz="2800" dirty="0"/>
              <a:t>، وشركة </a:t>
            </a:r>
            <a:r>
              <a:rPr lang="ar-IQ" sz="2800" dirty="0" err="1"/>
              <a:t>كوكا</a:t>
            </a:r>
            <a:r>
              <a:rPr lang="ar-IQ" sz="2800" dirty="0"/>
              <a:t> كولا لديها  سياسة عامة </a:t>
            </a:r>
            <a:r>
              <a:rPr lang="ar-IQ" sz="2800" dirty="0" err="1" smtClean="0"/>
              <a:t>للرواتب .</a:t>
            </a:r>
            <a:r>
              <a:rPr lang="ar-IQ" sz="2800" dirty="0" smtClean="0"/>
              <a:t> </a:t>
            </a:r>
            <a:r>
              <a:rPr lang="ar-IQ" sz="2800" dirty="0"/>
              <a:t>تقضي بدفع  رواتب وتعويضات للموظفين منافسة لأفضل ما تدفعه الشركات الاخرى العاملة في السوق </a:t>
            </a:r>
            <a:r>
              <a:rPr lang="ar-IQ" sz="2800" dirty="0" err="1"/>
              <a:t>المحلي.</a:t>
            </a:r>
            <a:r>
              <a:rPr lang="ar-IQ" sz="2800" dirty="0"/>
              <a:t> ويعقد مدراء إدارة الموارد البشرية الدولية المنتشرين 25 منطقه جغرافية اجتماعين توجيهيين في السنة لتبادل الخبرات في هذا المجال  تطبيقاً لسياسة الشركة وفلسفتها في تطوير الموارد </a:t>
            </a:r>
            <a:r>
              <a:rPr lang="ar-IQ" sz="2800" dirty="0" err="1"/>
              <a:t>البشرية </a:t>
            </a:r>
            <a:r>
              <a:rPr lang="ar-IQ" sz="2800" dirty="0"/>
              <a:t>، فمثلاً الأدوات والأساليب الناجحة التي يتم تطويرها في فرع الشركة في الأردن يمكن الاستفادة منها في حل ذات المشكلات التي تنشأ في فرع الشركة في أستراليا او المانيا او غيرهما من </a:t>
            </a:r>
            <a:r>
              <a:rPr lang="ar-IQ" sz="2800" dirty="0" err="1" smtClean="0"/>
              <a:t>الدول </a:t>
            </a:r>
            <a:r>
              <a:rPr lang="ar-IQ" dirty="0" err="1" smtClean="0"/>
              <a:t>،</a:t>
            </a:r>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معالجة متعاقبة 1"/>
          <p:cNvSpPr/>
          <p:nvPr/>
        </p:nvSpPr>
        <p:spPr>
          <a:xfrm>
            <a:off x="0" y="0"/>
            <a:ext cx="9144000" cy="6858000"/>
          </a:xfrm>
          <a:prstGeom prst="flowChartAlternateProcess">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46081" name="Rectangle 1"/>
          <p:cNvSpPr>
            <a:spLocks noChangeArrowheads="1"/>
          </p:cNvSpPr>
          <p:nvPr/>
        </p:nvSpPr>
        <p:spPr bwMode="auto">
          <a:xfrm>
            <a:off x="0" y="548680"/>
            <a:ext cx="8964488"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36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ففي الاجتماعات يتم تبادل </a:t>
            </a:r>
            <a:r>
              <a:rPr kumimoji="0" lang="ar-IQ" sz="36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الخبرات </a:t>
            </a:r>
            <a:r>
              <a:rPr kumimoji="0" lang="ar-IQ" sz="36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(اعتماد المدراء الدوليون على </a:t>
            </a:r>
            <a:r>
              <a:rPr kumimoji="0" lang="ar-IQ" sz="36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بعضم</a:t>
            </a:r>
            <a:r>
              <a:rPr kumimoji="0" lang="ar-IQ" sz="36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 البعض وبين بعضهم البعض، مما يساعدهم على التفاعل مع فروعها </a:t>
            </a:r>
            <a:r>
              <a:rPr kumimoji="0" lang="ar-IQ" sz="36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المحلية </a:t>
            </a:r>
            <a:r>
              <a:rPr kumimoji="0" lang="ar-IQ" sz="36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 ناهيك عن إحداث التفاعل </a:t>
            </a:r>
            <a:r>
              <a:rPr kumimoji="0" lang="ar-IQ" sz="36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الأجتماعي</a:t>
            </a:r>
            <a:r>
              <a:rPr kumimoji="0" lang="ar-IQ" sz="36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  والإنساني والثقافي بينهم من خلال هذه الاجتماعات </a:t>
            </a:r>
            <a:r>
              <a:rPr kumimoji="0" lang="ar-IQ" sz="36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المتكررة </a:t>
            </a:r>
            <a:r>
              <a:rPr kumimoji="0" lang="ar-IQ" sz="36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 مما يفتح خطوط</a:t>
            </a:r>
          </a:p>
          <a:p>
            <a:pPr marL="0" marR="0" lvl="0" indent="0" defTabSz="914400" rtl="0" eaLnBrk="0" fontAlgn="base" latinLnBrk="0" hangingPunct="0">
              <a:lnSpc>
                <a:spcPct val="100000"/>
              </a:lnSpc>
              <a:spcBef>
                <a:spcPct val="0"/>
              </a:spcBef>
              <a:spcAft>
                <a:spcPct val="0"/>
              </a:spcAft>
              <a:buClrTx/>
              <a:buSzTx/>
              <a:buFontTx/>
              <a:buNone/>
              <a:tabLst/>
            </a:pPr>
            <a:r>
              <a:rPr kumimoji="0" lang="ar-IQ" sz="36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الأتصال</a:t>
            </a:r>
            <a:r>
              <a:rPr kumimoji="0" lang="ar-IQ" sz="36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 والتعاون بينهم عبر مختلف وسائل الاتصال </a:t>
            </a:r>
            <a:r>
              <a:rPr kumimoji="0" lang="ar-IQ" sz="36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المختلفة </a:t>
            </a:r>
            <a:r>
              <a:rPr kumimoji="0" lang="ar-IQ" sz="36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 وتحاول الشركة تنظيم أعمالها من خلال تعيين مدير دولي واحد لكل منطقة </a:t>
            </a:r>
            <a:r>
              <a:rPr kumimoji="0" lang="ar-IQ" sz="36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جغرافية </a:t>
            </a:r>
            <a:r>
              <a:rPr kumimoji="0" lang="ar-IQ" sz="36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 </a:t>
            </a:r>
            <a:r>
              <a:rPr kumimoji="0" lang="ar-IQ" sz="36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والهدف.</a:t>
            </a:r>
            <a:r>
              <a:rPr kumimoji="0" lang="ar-IQ" sz="36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 ذلك تقليل عددهم قدر </a:t>
            </a:r>
            <a:r>
              <a:rPr kumimoji="0" lang="ar-IQ" sz="3600" b="0" i="0" u="none" strike="noStrike" cap="none" normalizeH="0" baseline="0" dirty="0" err="1" smtClean="0">
                <a:ln>
                  <a:noFill/>
                </a:ln>
                <a:solidFill>
                  <a:schemeClr val="bg1"/>
                </a:solidFill>
                <a:effectLst/>
                <a:latin typeface="Calibri" pitchFamily="34" charset="0"/>
                <a:ea typeface="Calibri" pitchFamily="34" charset="0"/>
                <a:cs typeface="Arial" pitchFamily="34" charset="0"/>
              </a:rPr>
              <a:t>الإمكان </a:t>
            </a:r>
            <a:r>
              <a:rPr kumimoji="0" lang="ar-IQ" sz="3600" b="0" i="0" u="none" strike="noStrike" cap="none" normalizeH="0" baseline="0" dirty="0" smtClean="0">
                <a:ln>
                  <a:noFill/>
                </a:ln>
                <a:solidFill>
                  <a:schemeClr val="bg1"/>
                </a:solidFill>
                <a:effectLst/>
                <a:latin typeface="Calibri" pitchFamily="34" charset="0"/>
                <a:ea typeface="Calibri" pitchFamily="34" charset="0"/>
                <a:cs typeface="Arial" pitchFamily="34" charset="0"/>
              </a:rPr>
              <a:t>، لاعتقادها أن تعيين المدراء في الفروع المحلية</a:t>
            </a:r>
            <a:r>
              <a:rPr kumimoji="0" lang="en-US" sz="1200" b="0" i="0" u="none" strike="noStrike" cap="none" normalizeH="0" baseline="0" dirty="0" smtClean="0">
                <a:ln>
                  <a:noFill/>
                </a:ln>
                <a:solidFill>
                  <a:schemeClr val="bg1"/>
                </a:solidFill>
                <a:effectLst/>
                <a:latin typeface="Arial" pitchFamily="34" charset="0"/>
                <a:cs typeface="Arial" pitchFamily="34" charset="0"/>
              </a:rPr>
              <a:t> </a:t>
            </a:r>
            <a:endParaRPr kumimoji="0" lang="en-US" sz="36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مستطيلة مستديرة الزوايا 1"/>
          <p:cNvSpPr/>
          <p:nvPr/>
        </p:nvSpPr>
        <p:spPr>
          <a:xfrm>
            <a:off x="0" y="0"/>
            <a:ext cx="9144000" cy="6525344"/>
          </a:xfrm>
          <a:prstGeom prst="wedgeRoundRectCallout">
            <a:avLst/>
          </a:prstGeom>
          <a:solidFill>
            <a:srgbClr val="F74758"/>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sz="2800" dirty="0"/>
              <a:t>من الدولة المضيفة هو الأفضل </a:t>
            </a:r>
            <a:r>
              <a:rPr lang="ar-IQ" sz="2800" dirty="0" err="1"/>
              <a:t>لانهم</a:t>
            </a:r>
            <a:r>
              <a:rPr lang="ar-IQ" sz="2800" dirty="0"/>
              <a:t> مؤهلون بصورة أفضل للعمل في البيئة </a:t>
            </a:r>
            <a:r>
              <a:rPr lang="ar-IQ" sz="2800" dirty="0" err="1"/>
              <a:t>المحلية </a:t>
            </a:r>
            <a:r>
              <a:rPr lang="ar-IQ" sz="2800" dirty="0"/>
              <a:t>، ومعرفتهم بالثقافة </a:t>
            </a:r>
            <a:r>
              <a:rPr lang="ar-IQ" sz="2800" dirty="0" err="1"/>
              <a:t>العامة </a:t>
            </a:r>
            <a:r>
              <a:rPr lang="ar-IQ" sz="2800" dirty="0"/>
              <a:t>، وأساليب التسويق والمنافسة تكون أفضل </a:t>
            </a:r>
            <a:r>
              <a:rPr lang="ar-IQ" sz="2800" dirty="0" err="1"/>
              <a:t>كذلك.</a:t>
            </a:r>
            <a:r>
              <a:rPr lang="ar-IQ" sz="2800" dirty="0"/>
              <a:t> أما دور المدراء المغتربين فهو يتمثل في تزويد المدراء المحليين بمجموعة المهارات والأساليب الجديدة التي لا تتوفر في </a:t>
            </a:r>
            <a:r>
              <a:rPr lang="ar-IQ" sz="2800" dirty="0" err="1"/>
              <a:t>الفروع </a:t>
            </a:r>
            <a:r>
              <a:rPr lang="ar-IQ" sz="2800" dirty="0"/>
              <a:t>، وعلى سبيل المثال عندما بدأت الشركة العمل في فروعها في أوروبا الشرقية أرسلت مدراء على درجة عالية من الخبرات المتخصصة لتكوين مدراء محليين للعمل وفق فلسفة </a:t>
            </a:r>
            <a:r>
              <a:rPr lang="ar-IQ" sz="2800" dirty="0" err="1"/>
              <a:t>الشركة </a:t>
            </a:r>
            <a:r>
              <a:rPr lang="ar-IQ" sz="2800" dirty="0"/>
              <a:t>، كما نفذت عشرات البرامج التدريبية لإكساب </a:t>
            </a:r>
            <a:r>
              <a:rPr lang="ar-IQ" sz="2800" dirty="0" err="1"/>
              <a:t>الأداريين</a:t>
            </a:r>
            <a:r>
              <a:rPr lang="ar-IQ" sz="2800" dirty="0"/>
              <a:t> والفنيين مهارات متقدمة في مجال </a:t>
            </a:r>
            <a:r>
              <a:rPr lang="ar-IQ" sz="2800" dirty="0" err="1"/>
              <a:t>الأنتاج</a:t>
            </a:r>
            <a:r>
              <a:rPr lang="ar-IQ" sz="2800" dirty="0"/>
              <a:t> ، </a:t>
            </a:r>
            <a:r>
              <a:rPr lang="ar-IQ" sz="2800" dirty="0" err="1"/>
              <a:t>والتسويق </a:t>
            </a:r>
            <a:r>
              <a:rPr lang="ar-IQ" sz="2800" dirty="0"/>
              <a:t>، </a:t>
            </a:r>
            <a:r>
              <a:rPr lang="ar-IQ" sz="2800" dirty="0" err="1"/>
              <a:t>والتوزيع </a:t>
            </a:r>
            <a:r>
              <a:rPr lang="ar-IQ" sz="2800" dirty="0"/>
              <a:t>، </a:t>
            </a:r>
            <a:r>
              <a:rPr lang="ar-IQ" sz="2800" dirty="0" err="1"/>
              <a:t>والترويج </a:t>
            </a:r>
            <a:r>
              <a:rPr lang="ar-IQ" sz="2800" dirty="0"/>
              <a:t>، </a:t>
            </a:r>
            <a:r>
              <a:rPr lang="ar-IQ" sz="2800" dirty="0" err="1"/>
              <a:t>والأدارة</a:t>
            </a:r>
            <a:r>
              <a:rPr lang="ar-IQ" sz="2800" dirty="0"/>
              <a:t> ، وكان هؤلاء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مستطيلة مستديرة الزوايا 1"/>
          <p:cNvSpPr/>
          <p:nvPr/>
        </p:nvSpPr>
        <p:spPr>
          <a:xfrm>
            <a:off x="0" y="0"/>
            <a:ext cx="9144000" cy="6858000"/>
          </a:xfrm>
          <a:prstGeom prst="wedgeRoundRect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sz="2800" dirty="0"/>
              <a:t>من الدولة المضيفة هو الأفضل </a:t>
            </a:r>
            <a:r>
              <a:rPr lang="ar-IQ" sz="2800" dirty="0" err="1"/>
              <a:t>لانهم</a:t>
            </a:r>
            <a:r>
              <a:rPr lang="ar-IQ" sz="2800" dirty="0"/>
              <a:t> مؤهلون بصورة أفضل للعمل في البيئة </a:t>
            </a:r>
            <a:r>
              <a:rPr lang="ar-IQ" sz="2800" dirty="0" err="1"/>
              <a:t>المحلية </a:t>
            </a:r>
            <a:r>
              <a:rPr lang="ar-IQ" sz="2800" dirty="0"/>
              <a:t>، ومعرفتهم بالثقافة </a:t>
            </a:r>
            <a:r>
              <a:rPr lang="ar-IQ" sz="2800" dirty="0" err="1"/>
              <a:t>العامة </a:t>
            </a:r>
            <a:r>
              <a:rPr lang="ar-IQ" sz="2800" dirty="0"/>
              <a:t>، وأساليب التسويق والمنافسة تكون أفضل </a:t>
            </a:r>
            <a:r>
              <a:rPr lang="ar-IQ" sz="2800" dirty="0" err="1"/>
              <a:t>كذلك.</a:t>
            </a:r>
            <a:r>
              <a:rPr lang="ar-IQ" sz="2800" dirty="0"/>
              <a:t> أما دور المدراء المغتربين فهو يتمثل في تزويد المدراء المحليين بمجموعة المهارات والأساليب الجديدة التي لا تتوفر في </a:t>
            </a:r>
            <a:r>
              <a:rPr lang="ar-IQ" sz="2800" dirty="0" err="1"/>
              <a:t>الفروع </a:t>
            </a:r>
            <a:r>
              <a:rPr lang="ar-IQ" sz="2800" dirty="0"/>
              <a:t>، وعلى سبيل المثال عندما بدأت الشركة العمل في فروعها في أوروبا الشرقية أرسلت مدراء على درجة عالية من الخبرات المتخصصة لتكوين مدراء محليين للعمل وفق فلسفة </a:t>
            </a:r>
            <a:r>
              <a:rPr lang="ar-IQ" sz="2800" dirty="0" err="1"/>
              <a:t>الشركة </a:t>
            </a:r>
            <a:r>
              <a:rPr lang="ar-IQ" sz="2800" dirty="0"/>
              <a:t>، كما نفذت عشرات البرامج التدريبية لإكساب </a:t>
            </a:r>
            <a:r>
              <a:rPr lang="ar-IQ" sz="2800" dirty="0" err="1"/>
              <a:t>الأداريين</a:t>
            </a:r>
            <a:r>
              <a:rPr lang="ar-IQ" sz="2800" dirty="0"/>
              <a:t> والفنيين مهارات متقدمة في مجال </a:t>
            </a:r>
            <a:r>
              <a:rPr lang="ar-IQ" sz="2800" dirty="0" err="1"/>
              <a:t>الأنتاج</a:t>
            </a:r>
            <a:r>
              <a:rPr lang="ar-IQ" sz="2800" dirty="0"/>
              <a:t> ، </a:t>
            </a:r>
            <a:r>
              <a:rPr lang="ar-IQ" sz="2800" dirty="0" err="1"/>
              <a:t>والتسويق </a:t>
            </a:r>
            <a:r>
              <a:rPr lang="ar-IQ" sz="2800" dirty="0"/>
              <a:t>، </a:t>
            </a:r>
            <a:r>
              <a:rPr lang="ar-IQ" sz="2800" dirty="0" err="1"/>
              <a:t>والتوزيع </a:t>
            </a:r>
            <a:r>
              <a:rPr lang="ar-IQ" sz="2800" dirty="0"/>
              <a:t>، </a:t>
            </a:r>
            <a:r>
              <a:rPr lang="ar-IQ" sz="2800" dirty="0" err="1"/>
              <a:t>والترويج </a:t>
            </a:r>
            <a:r>
              <a:rPr lang="ar-IQ" sz="2800" dirty="0"/>
              <a:t>، </a:t>
            </a:r>
            <a:r>
              <a:rPr lang="ar-IQ" sz="2800" dirty="0" err="1"/>
              <a:t>والأدارة</a:t>
            </a:r>
            <a:r>
              <a:rPr lang="ar-IQ" sz="2800" dirty="0"/>
              <a:t> ، وكان هؤلاء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زاوية مطوية 2"/>
          <p:cNvSpPr/>
          <p:nvPr/>
        </p:nvSpPr>
        <p:spPr>
          <a:xfrm>
            <a:off x="0" y="0"/>
            <a:ext cx="9144000" cy="6858000"/>
          </a:xfrm>
          <a:prstGeom prst="foldedCorne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sz="2800" dirty="0"/>
              <a:t>الشركة ضمن برامج الخدمة </a:t>
            </a:r>
            <a:r>
              <a:rPr lang="ar-IQ" sz="2800" dirty="0" err="1"/>
              <a:t>العالمية </a:t>
            </a:r>
            <a:r>
              <a:rPr lang="ar-IQ" sz="2800" dirty="0"/>
              <a:t>، وكما قلنا فإن هؤلاء يعملون على إضافة قيم جديدة الى خبرة وكفاءة المدراء العاملين في </a:t>
            </a:r>
            <a:r>
              <a:rPr lang="ar-IQ" sz="2800" dirty="0" err="1"/>
              <a:t>الفروع.</a:t>
            </a:r>
            <a:r>
              <a:rPr lang="ar-IQ" sz="2800" dirty="0"/>
              <a:t> ويتلقى المدراء الدوليين مقابل مهامهم تعويضات تعادل ما يأخذه المدير </a:t>
            </a:r>
            <a:r>
              <a:rPr lang="ar-IQ" sz="2800" dirty="0" err="1"/>
              <a:t>الأمريكي </a:t>
            </a:r>
            <a:r>
              <a:rPr lang="ar-IQ" sz="2800" dirty="0"/>
              <a:t>، فلو كان المدير مثلاً من الجنسية الأردنية ويعمل في فرع الشركة في ألمانيا فإنه يتقاضى أجراً مثل نظيره الأمريكي الذي يعمل في </a:t>
            </a:r>
            <a:r>
              <a:rPr lang="ar-IQ" sz="2800" dirty="0" err="1"/>
              <a:t>تركيا </a:t>
            </a:r>
            <a:r>
              <a:rPr lang="ar-IQ" sz="2800" dirty="0"/>
              <a:t>، والهدف من سياسة الأجور هذه في شركة كوكاكولا هو المحافظة على </a:t>
            </a:r>
            <a:r>
              <a:rPr lang="ar-IQ" sz="2800" dirty="0" err="1"/>
              <a:t>مدرائها</a:t>
            </a:r>
            <a:r>
              <a:rPr lang="ar-IQ" sz="2800" dirty="0"/>
              <a:t> وعدم التعامل بازدواجية في الأجور حفاظاً على تماسكهم </a:t>
            </a:r>
            <a:r>
              <a:rPr lang="ar-IQ" sz="2800" dirty="0" err="1"/>
              <a:t>وتعاونهم </a:t>
            </a:r>
            <a:r>
              <a:rPr lang="ar-IQ" sz="2800" dirty="0"/>
              <a:t>، وقد استفادت شركة كوكاكولا بصورة كبيرة من خلال اجتذابها للمدراء المحترفين من كافة أنحاء العالم</a:t>
            </a:r>
            <a:r>
              <a:rPr lang="ar-IQ"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ذو زوايا قطرية مستديرة 1"/>
          <p:cNvSpPr/>
          <p:nvPr/>
        </p:nvSpPr>
        <p:spPr>
          <a:xfrm>
            <a:off x="0" y="0"/>
            <a:ext cx="9144000" cy="6858000"/>
          </a:xfrm>
          <a:prstGeom prst="round2Diag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pic>
        <p:nvPicPr>
          <p:cNvPr id="3" name="صورة 2"/>
          <p:cNvPicPr/>
          <p:nvPr/>
        </p:nvPicPr>
        <p:blipFill>
          <a:blip r:embed="rId2" cstate="print">
            <a:duotone>
              <a:prstClr val="black"/>
              <a:schemeClr val="accent3">
                <a:tint val="45000"/>
                <a:satMod val="400000"/>
              </a:schemeClr>
            </a:duotone>
          </a:blip>
          <a:srcRect/>
          <a:stretch>
            <a:fillRect/>
          </a:stretch>
        </p:blipFill>
        <p:spPr bwMode="auto">
          <a:xfrm>
            <a:off x="395536" y="260649"/>
            <a:ext cx="8748463" cy="2808311"/>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052736"/>
            <a:ext cx="9144000" cy="5805264"/>
          </a:xfrm>
          <a:prstGeom prst="rect">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ar-IQ"/>
          </a:p>
        </p:txBody>
      </p:sp>
      <p:sp>
        <p:nvSpPr>
          <p:cNvPr id="3" name="موجة 2"/>
          <p:cNvSpPr/>
          <p:nvPr/>
        </p:nvSpPr>
        <p:spPr>
          <a:xfrm>
            <a:off x="0" y="0"/>
            <a:ext cx="9144000" cy="1052736"/>
          </a:xfrm>
          <a:prstGeom prst="wav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800" dirty="0" err="1">
                <a:solidFill>
                  <a:srgbClr val="FFFF00"/>
                </a:solidFill>
              </a:rPr>
              <a:t>ثانياً </a:t>
            </a:r>
            <a:r>
              <a:rPr lang="ar-IQ" sz="2800" dirty="0">
                <a:solidFill>
                  <a:srgbClr val="FFFF00"/>
                </a:solidFill>
              </a:rPr>
              <a:t>– تحديات البيئة الاجتماعية </a:t>
            </a:r>
          </a:p>
        </p:txBody>
      </p:sp>
      <p:sp>
        <p:nvSpPr>
          <p:cNvPr id="37889" name="Rectangle 1"/>
          <p:cNvSpPr>
            <a:spLocks noChangeArrowheads="1"/>
          </p:cNvSpPr>
          <p:nvPr/>
        </p:nvSpPr>
        <p:spPr bwMode="auto">
          <a:xfrm>
            <a:off x="431032" y="1484784"/>
            <a:ext cx="8712968"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32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هناك اشياء خاصة بالسلوك المتوقع من المدير عليه ان يراعيها وان يتكيف مع مجتمع البلد المضيف </a:t>
            </a:r>
            <a:r>
              <a:rPr kumimoji="0" lang="ar-IQ" sz="32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لانه</a:t>
            </a:r>
            <a:r>
              <a:rPr kumimoji="0" lang="ar-IQ" sz="32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 قد يحضر في ذهنه غير الواعي قيم مرجعية مختلفة يحكم </a:t>
            </a:r>
            <a:r>
              <a:rPr kumimoji="0" lang="ar-IQ" sz="32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بها</a:t>
            </a:r>
            <a:r>
              <a:rPr kumimoji="0" lang="ar-IQ" sz="32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 على الاشياء وتحدد سلوكه وتحكم افعاله وتحركاته وهنا عليه ان يكون حريص في ابسط الاشياء مثل الخروج والتسوق والزيارات التي قد لا تسعفه قيمه الاصلية في بعض المواقف من حيث التفاهم مع الاخرين بدء من العاملين معه ومروراً بالشركاء المحليين والعملاء الخارجيين </a:t>
            </a:r>
            <a:r>
              <a:rPr kumimoji="0" lang="ar-IQ" sz="32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والمسؤلين</a:t>
            </a:r>
            <a:r>
              <a:rPr kumimoji="0" lang="ar-IQ" sz="32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 </a:t>
            </a:r>
            <a:r>
              <a:rPr kumimoji="0" lang="ar-IQ" sz="3200" b="0" i="0" u="none" strike="noStrike" cap="none" normalizeH="0" baseline="0" dirty="0" err="1" smtClean="0">
                <a:ln>
                  <a:noFill/>
                </a:ln>
                <a:solidFill>
                  <a:srgbClr val="FFFF00"/>
                </a:solidFill>
                <a:effectLst/>
                <a:latin typeface="Calibri" pitchFamily="34" charset="0"/>
                <a:ea typeface="Calibri" pitchFamily="34" charset="0"/>
                <a:cs typeface="Arial" pitchFamily="34" charset="0"/>
              </a:rPr>
              <a:t>الحكوميين </a:t>
            </a:r>
            <a:r>
              <a:rPr kumimoji="0" lang="ar-IQ" sz="20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a:t>
            </a:r>
            <a:r>
              <a:rPr kumimoji="0" lang="ar-IQ" sz="20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زاوية مطوية 1"/>
          <p:cNvSpPr/>
          <p:nvPr/>
        </p:nvSpPr>
        <p:spPr>
          <a:xfrm>
            <a:off x="0" y="0"/>
            <a:ext cx="9144000" cy="6858000"/>
          </a:xfrm>
          <a:prstGeom prst="foldedCorner">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pic>
        <p:nvPicPr>
          <p:cNvPr id="3" name="صورة 2"/>
          <p:cNvPicPr/>
          <p:nvPr/>
        </p:nvPicPr>
        <p:blipFill>
          <a:blip r:embed="rId2" cstate="print">
            <a:duotone>
              <a:prstClr val="black"/>
              <a:schemeClr val="accent2">
                <a:tint val="45000"/>
                <a:satMod val="400000"/>
              </a:schemeClr>
            </a:duotone>
          </a:blip>
          <a:srcRect/>
          <a:stretch>
            <a:fillRect/>
          </a:stretch>
        </p:blipFill>
        <p:spPr bwMode="auto">
          <a:xfrm>
            <a:off x="0" y="0"/>
            <a:ext cx="9144000" cy="4633913"/>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معالجة متعاقبة 1"/>
          <p:cNvSpPr/>
          <p:nvPr/>
        </p:nvSpPr>
        <p:spPr>
          <a:xfrm>
            <a:off x="0" y="1124744"/>
            <a:ext cx="9144000" cy="5733256"/>
          </a:xfrm>
          <a:prstGeom prst="flowChartAlternateProcess">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sz="3600" dirty="0"/>
              <a:t>من واجبات المدير الدولي الاشتراك في المفاوضات والاجتماعات مع </a:t>
            </a:r>
            <a:r>
              <a:rPr lang="ar-IQ" sz="3600" dirty="0" err="1"/>
              <a:t>مسؤلين</a:t>
            </a:r>
            <a:r>
              <a:rPr lang="ar-IQ" sz="3600" dirty="0"/>
              <a:t> حكوميين ورؤساء دول احياناً فالمدير بمثابة حلقة وصل بين الشركة الام و الحكومات والبلد </a:t>
            </a:r>
            <a:r>
              <a:rPr lang="ar-IQ" sz="3600" dirty="0" err="1"/>
              <a:t>المضيف .</a:t>
            </a:r>
            <a:r>
              <a:rPr lang="ar-IQ" sz="3600" dirty="0"/>
              <a:t> </a:t>
            </a:r>
          </a:p>
        </p:txBody>
      </p:sp>
      <p:sp>
        <p:nvSpPr>
          <p:cNvPr id="3" name="موجة 2"/>
          <p:cNvSpPr/>
          <p:nvPr/>
        </p:nvSpPr>
        <p:spPr>
          <a:xfrm>
            <a:off x="0" y="0"/>
            <a:ext cx="9144000" cy="1124744"/>
          </a:xfrm>
          <a:prstGeom prst="wav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dirty="0" err="1"/>
              <a:t>رابعاً </a:t>
            </a:r>
            <a:r>
              <a:rPr lang="ar-IQ" sz="2400" dirty="0"/>
              <a:t>– تحديات من العلاقات مع الحكومات والرئاسة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جسم مشطوف الحواف 1"/>
          <p:cNvSpPr/>
          <p:nvPr/>
        </p:nvSpPr>
        <p:spPr>
          <a:xfrm>
            <a:off x="0" y="0"/>
            <a:ext cx="9144000" cy="6858000"/>
          </a:xfrm>
          <a:prstGeom prst="bevel">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pic>
        <p:nvPicPr>
          <p:cNvPr id="3" name="صورة 2"/>
          <p:cNvPicPr/>
          <p:nvPr/>
        </p:nvPicPr>
        <p:blipFill>
          <a:blip r:embed="rId2" cstate="print">
            <a:duotone>
              <a:prstClr val="black"/>
              <a:schemeClr val="accent3">
                <a:tint val="45000"/>
                <a:satMod val="400000"/>
              </a:schemeClr>
            </a:duotone>
          </a:blip>
          <a:srcRect/>
          <a:stretch>
            <a:fillRect/>
          </a:stretch>
        </p:blipFill>
        <p:spPr bwMode="auto">
          <a:xfrm>
            <a:off x="899592" y="836712"/>
            <a:ext cx="7344816" cy="511256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زاوية مطوية 1"/>
          <p:cNvSpPr/>
          <p:nvPr/>
        </p:nvSpPr>
        <p:spPr>
          <a:xfrm>
            <a:off x="0" y="0"/>
            <a:ext cx="9144000" cy="1772816"/>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8913" name="Rectangle 1"/>
          <p:cNvSpPr>
            <a:spLocks noChangeArrowheads="1"/>
          </p:cNvSpPr>
          <p:nvPr/>
        </p:nvSpPr>
        <p:spPr bwMode="auto">
          <a:xfrm>
            <a:off x="0" y="315615"/>
            <a:ext cx="9144000" cy="923330"/>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8100000" scaled="1"/>
            <a:tileRect/>
          </a:gra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حالة دراسية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إدارة الموارد البشرية الدولية في شركة </a:t>
            </a:r>
            <a:r>
              <a:rPr kumimoji="0" lang="ar-IQ" sz="1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كوكا</a:t>
            </a:r>
            <a:r>
              <a:rPr kumimoji="0" lang="ar-IQ"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كولا</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1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a:t>
            </a:r>
            <a:r>
              <a:rPr kumimoji="0" lang="en-US" sz="1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Coca Cola</a:t>
            </a:r>
            <a:r>
              <a:rPr kumimoji="0" lang="ar-IQ" sz="1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a:t>
            </a: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مخطط انسيابي: معالجة متعاقبة 3"/>
          <p:cNvSpPr/>
          <p:nvPr/>
        </p:nvSpPr>
        <p:spPr>
          <a:xfrm>
            <a:off x="0" y="1772816"/>
            <a:ext cx="9144000" cy="508518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8914" name="Rectangle 2"/>
          <p:cNvSpPr>
            <a:spLocks noChangeArrowheads="1"/>
          </p:cNvSpPr>
          <p:nvPr/>
        </p:nvSpPr>
        <p:spPr bwMode="auto">
          <a:xfrm>
            <a:off x="179512" y="2175337"/>
            <a:ext cx="8964488"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شركة كوكاكولا واحدة من اكثر الشركات متعددة الجنسيات نجاحاً وتعمل في اكثر من 200 دولة في العالم 80% من دخلها يأتي من عملياتها خارج الولايات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المتحدة.</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وتعمل فروع كوكاكولا كشركات محلية مرتبطة بمركز القيادة مدينة في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أتلانتا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Atlanta</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ويمكن للإدارة الرئيسية أن تختار أي بلد آخر مقراً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لها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ولديها ممثلين في جميع البلدان التي تعمل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بها</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 وفلسفة العمل في الشركة يمكن تلخيصها بالعبارة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التالية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فكر عالمياً وأعمل على المستوى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المحلي " .</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Think globally Act Locally)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ذو زوايا قطرية مستديرة 1"/>
          <p:cNvSpPr/>
          <p:nvPr/>
        </p:nvSpPr>
        <p:spPr>
          <a:xfrm>
            <a:off x="0" y="0"/>
            <a:ext cx="9144000" cy="6858000"/>
          </a:xfrm>
          <a:prstGeom prst="round2DiagRect">
            <a:avLst/>
          </a:prstGeom>
          <a:solidFill>
            <a:srgbClr val="E00C6C"/>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44033" name="Rectangle 1"/>
          <p:cNvSpPr>
            <a:spLocks noChangeArrowheads="1"/>
          </p:cNvSpPr>
          <p:nvPr/>
        </p:nvSpPr>
        <p:spPr bwMode="auto">
          <a:xfrm>
            <a:off x="251520" y="332656"/>
            <a:ext cx="8748464"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شركة كوكاكولا تمنح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مدرائها</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في الفروع حرية التصرف في تسويق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منتجاتها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وفي نفس الوقت تعمل الشركة على تأسيس ثقافة مشتركة لجميع العاملين في كل فرع من فروعها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الدولية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بصورة تمكن كافة الموظفين من تبادل الخبرات بين بعضهم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البعض.</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وتدير الشركة</a:t>
            </a:r>
          </a:p>
          <a:p>
            <a:pPr marL="0" marR="0" lvl="0" indent="0" defTabSz="914400" rtl="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عملياتها العالمية من خلال 25 وحدة عمل رئيسية تتبع ستة مجموعات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إقليمية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(جغرافية) هي: أمريكا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الشمالية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الاتحاد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الأوروبي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منطقة المحيط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الباسيفيكي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شرق أوروبا والشرق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الأوسط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إفريقيا أمريكا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اللاتينية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ودور وظيفة إدارة الموارد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البشرية (</a:t>
            </a:r>
            <a:r>
              <a:rPr kumimoji="0" lang="en-U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HRM</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يتمثل في ربط وتنسيق العمل بين مدراء الفروع المحليين من جهة ومدراء المجموعات </a:t>
            </a:r>
            <a:r>
              <a:rPr kumimoji="0" lang="ar-IQ" sz="28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الاقليمية </a:t>
            </a:r>
            <a:r>
              <a:rPr kumimoji="0" lang="ar-IQ"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الجغرافية) من جهة اخرى </a:t>
            </a:r>
            <a:endParaRPr kumimoji="0" lang="ar-IQ"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سحابة 5"/>
          <p:cNvSpPr/>
          <p:nvPr/>
        </p:nvSpPr>
        <p:spPr>
          <a:xfrm>
            <a:off x="0" y="0"/>
            <a:ext cx="9144000" cy="1772816"/>
          </a:xfrm>
          <a:prstGeom prst="cloud">
            <a:avLst/>
          </a:prstGeom>
          <a:solidFill>
            <a:srgbClr val="32BA3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a:solidFill>
                  <a:srgbClr val="FF0000"/>
                </a:solidFill>
              </a:rPr>
              <a:t>وتعمل ادارة الموارد البشرية لتحقيق هذا الدور الحيوي من خلال </a:t>
            </a:r>
            <a:r>
              <a:rPr lang="ar-IQ" dirty="0" err="1">
                <a:solidFill>
                  <a:srgbClr val="FF0000"/>
                </a:solidFill>
              </a:rPr>
              <a:t>طريقتين:</a:t>
            </a:r>
            <a:endParaRPr lang="ar-IQ" dirty="0">
              <a:solidFill>
                <a:srgbClr val="FF0000"/>
              </a:solidFill>
            </a:endParaRPr>
          </a:p>
        </p:txBody>
      </p:sp>
      <p:sp>
        <p:nvSpPr>
          <p:cNvPr id="9" name="سحابة 8"/>
          <p:cNvSpPr/>
          <p:nvPr/>
        </p:nvSpPr>
        <p:spPr>
          <a:xfrm>
            <a:off x="0" y="2132856"/>
            <a:ext cx="9144000" cy="1512168"/>
          </a:xfrm>
          <a:prstGeom prst="cloud">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45057" name="Rectangle 1"/>
          <p:cNvSpPr>
            <a:spLocks noChangeArrowheads="1"/>
          </p:cNvSpPr>
          <p:nvPr/>
        </p:nvSpPr>
        <p:spPr bwMode="auto">
          <a:xfrm>
            <a:off x="1115616" y="2564904"/>
            <a:ext cx="6577442"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800" b="0" i="0" u="none" strike="noStrike" cap="none" normalizeH="0" baseline="0" dirty="0" smtClean="0">
                <a:ln>
                  <a:noFill/>
                </a:ln>
                <a:solidFill>
                  <a:srgbClr val="FF0000"/>
                </a:solidFill>
                <a:effectLst/>
                <a:latin typeface="Calibri" pitchFamily="34" charset="0"/>
                <a:ea typeface="Calibri" pitchFamily="34" charset="0"/>
                <a:cs typeface="Arial" pitchFamily="34" charset="0"/>
              </a:rPr>
              <a:t>1- </a:t>
            </a:r>
            <a:r>
              <a:rPr kumimoji="0" lang="ar-IQ" sz="2800" b="0" i="0" u="none" strike="noStrike" cap="none" normalizeH="0" baseline="0" dirty="0" err="1" smtClean="0">
                <a:ln>
                  <a:noFill/>
                </a:ln>
                <a:solidFill>
                  <a:srgbClr val="FF0000"/>
                </a:solidFill>
                <a:effectLst/>
                <a:latin typeface="Calibri" pitchFamily="34" charset="0"/>
                <a:ea typeface="Calibri" pitchFamily="34" charset="0"/>
                <a:cs typeface="Arial" pitchFamily="34" charset="0"/>
              </a:rPr>
              <a:t>التعريف </a:t>
            </a:r>
            <a:r>
              <a:rPr kumimoji="0" lang="ar-IQ" sz="2800" b="0" i="0" u="none" strike="noStrike" cap="none" normalizeH="0" baseline="0" dirty="0" smtClean="0">
                <a:ln>
                  <a:noFill/>
                </a:ln>
                <a:solidFill>
                  <a:srgbClr val="FF0000"/>
                </a:solidFill>
                <a:effectLst/>
                <a:latin typeface="Calibri" pitchFamily="34" charset="0"/>
                <a:ea typeface="Calibri" pitchFamily="34" charset="0"/>
                <a:cs typeface="Arial" pitchFamily="34" charset="0"/>
              </a:rPr>
              <a:t>(نشر) بفلسفة الموارد البشرية داخل الشركة.</a:t>
            </a:r>
            <a:endParaRPr kumimoji="0" lang="ar-IQ" sz="28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سحابة 10"/>
          <p:cNvSpPr/>
          <p:nvPr/>
        </p:nvSpPr>
        <p:spPr>
          <a:xfrm>
            <a:off x="0" y="3717032"/>
            <a:ext cx="9144000" cy="2520280"/>
          </a:xfrm>
          <a:prstGeom prst="cloud">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45058" name="Rectangle 2"/>
          <p:cNvSpPr>
            <a:spLocks noChangeArrowheads="1"/>
          </p:cNvSpPr>
          <p:nvPr/>
        </p:nvSpPr>
        <p:spPr bwMode="auto">
          <a:xfrm>
            <a:off x="827584" y="4488796"/>
            <a:ext cx="784887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rgbClr val="FFFF00"/>
                </a:solidFill>
                <a:effectLst/>
                <a:latin typeface="Calibri" pitchFamily="34" charset="0"/>
                <a:ea typeface="Calibri" pitchFamily="34" charset="0"/>
                <a:cs typeface="Arial" pitchFamily="34" charset="0"/>
              </a:rPr>
              <a:t>2- تطوير نسق ذهني للتكفير يتسم بالوسطية والاعتدال يساعد على تكوين.مدراء دوليين قادرين على تحمل مسئوليات إدارية في المستقبل.</a:t>
            </a:r>
            <a:endParaRPr kumimoji="0" lang="ar-IQ" sz="2400" b="0" i="0" u="none" strike="noStrike" cap="none" normalizeH="0" baseline="0" dirty="0" smtClean="0">
              <a:ln>
                <a:noFill/>
              </a:ln>
              <a:solidFill>
                <a:srgbClr val="FFFF00"/>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أصل">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532</TotalTime>
  <Words>862</Words>
  <Application>Microsoft Office PowerPoint</Application>
  <PresentationFormat>On-screen Show (4:3)</PresentationFormat>
  <Paragraphs>21</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Franklin Gothic Book</vt:lpstr>
      <vt:lpstr>Franklin Gothic Medium</vt:lpstr>
      <vt:lpstr>Tahoma</vt:lpstr>
      <vt:lpstr>Wingdings 2</vt:lpstr>
      <vt:lpstr>رحلة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Eng</dc:creator>
  <cp:lastModifiedBy>Maher</cp:lastModifiedBy>
  <cp:revision>56</cp:revision>
  <dcterms:created xsi:type="dcterms:W3CDTF">2018-11-06T16:39:33Z</dcterms:created>
  <dcterms:modified xsi:type="dcterms:W3CDTF">2019-07-14T17:00:42Z</dcterms:modified>
</cp:coreProperties>
</file>