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7B0EB2C-21DF-4A15-8A3E-B7A527EA2BD1}"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A1ECBC-B5C3-4A6B-9501-E31B0B626229}" type="slidenum">
              <a:rPr lang="en-US" smtClean="0"/>
              <a:t>‹#›</a:t>
            </a:fld>
            <a:endParaRPr lang="en-US"/>
          </a:p>
        </p:txBody>
      </p:sp>
    </p:spTree>
    <p:extLst>
      <p:ext uri="{BB962C8B-B14F-4D97-AF65-F5344CB8AC3E}">
        <p14:creationId xmlns:p14="http://schemas.microsoft.com/office/powerpoint/2010/main" val="2952960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B0EB2C-21DF-4A15-8A3E-B7A527EA2BD1}"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A1ECBC-B5C3-4A6B-9501-E31B0B626229}" type="slidenum">
              <a:rPr lang="en-US" smtClean="0"/>
              <a:t>‹#›</a:t>
            </a:fld>
            <a:endParaRPr lang="en-US"/>
          </a:p>
        </p:txBody>
      </p:sp>
    </p:spTree>
    <p:extLst>
      <p:ext uri="{BB962C8B-B14F-4D97-AF65-F5344CB8AC3E}">
        <p14:creationId xmlns:p14="http://schemas.microsoft.com/office/powerpoint/2010/main" val="1324647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B0EB2C-21DF-4A15-8A3E-B7A527EA2BD1}"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A1ECBC-B5C3-4A6B-9501-E31B0B626229}" type="slidenum">
              <a:rPr lang="en-US" smtClean="0"/>
              <a:t>‹#›</a:t>
            </a:fld>
            <a:endParaRPr lang="en-US"/>
          </a:p>
        </p:txBody>
      </p:sp>
    </p:spTree>
    <p:extLst>
      <p:ext uri="{BB962C8B-B14F-4D97-AF65-F5344CB8AC3E}">
        <p14:creationId xmlns:p14="http://schemas.microsoft.com/office/powerpoint/2010/main" val="326895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B0EB2C-21DF-4A15-8A3E-B7A527EA2BD1}"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A1ECBC-B5C3-4A6B-9501-E31B0B626229}" type="slidenum">
              <a:rPr lang="en-US" smtClean="0"/>
              <a:t>‹#›</a:t>
            </a:fld>
            <a:endParaRPr lang="en-US"/>
          </a:p>
        </p:txBody>
      </p:sp>
    </p:spTree>
    <p:extLst>
      <p:ext uri="{BB962C8B-B14F-4D97-AF65-F5344CB8AC3E}">
        <p14:creationId xmlns:p14="http://schemas.microsoft.com/office/powerpoint/2010/main" val="1665057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7B0EB2C-21DF-4A15-8A3E-B7A527EA2BD1}"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A1ECBC-B5C3-4A6B-9501-E31B0B626229}" type="slidenum">
              <a:rPr lang="en-US" smtClean="0"/>
              <a:t>‹#›</a:t>
            </a:fld>
            <a:endParaRPr lang="en-US"/>
          </a:p>
        </p:txBody>
      </p:sp>
    </p:spTree>
    <p:extLst>
      <p:ext uri="{BB962C8B-B14F-4D97-AF65-F5344CB8AC3E}">
        <p14:creationId xmlns:p14="http://schemas.microsoft.com/office/powerpoint/2010/main" val="3855956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B0EB2C-21DF-4A15-8A3E-B7A527EA2BD1}"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A1ECBC-B5C3-4A6B-9501-E31B0B626229}" type="slidenum">
              <a:rPr lang="en-US" smtClean="0"/>
              <a:t>‹#›</a:t>
            </a:fld>
            <a:endParaRPr lang="en-US"/>
          </a:p>
        </p:txBody>
      </p:sp>
    </p:spTree>
    <p:extLst>
      <p:ext uri="{BB962C8B-B14F-4D97-AF65-F5344CB8AC3E}">
        <p14:creationId xmlns:p14="http://schemas.microsoft.com/office/powerpoint/2010/main" val="3023495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B0EB2C-21DF-4A15-8A3E-B7A527EA2BD1}"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A1ECBC-B5C3-4A6B-9501-E31B0B626229}" type="slidenum">
              <a:rPr lang="en-US" smtClean="0"/>
              <a:t>‹#›</a:t>
            </a:fld>
            <a:endParaRPr lang="en-US"/>
          </a:p>
        </p:txBody>
      </p:sp>
    </p:spTree>
    <p:extLst>
      <p:ext uri="{BB962C8B-B14F-4D97-AF65-F5344CB8AC3E}">
        <p14:creationId xmlns:p14="http://schemas.microsoft.com/office/powerpoint/2010/main" val="2559624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B0EB2C-21DF-4A15-8A3E-B7A527EA2BD1}"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A1ECBC-B5C3-4A6B-9501-E31B0B626229}" type="slidenum">
              <a:rPr lang="en-US" smtClean="0"/>
              <a:t>‹#›</a:t>
            </a:fld>
            <a:endParaRPr lang="en-US"/>
          </a:p>
        </p:txBody>
      </p:sp>
    </p:spTree>
    <p:extLst>
      <p:ext uri="{BB962C8B-B14F-4D97-AF65-F5344CB8AC3E}">
        <p14:creationId xmlns:p14="http://schemas.microsoft.com/office/powerpoint/2010/main" val="3880567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0EB2C-21DF-4A15-8A3E-B7A527EA2BD1}"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A1ECBC-B5C3-4A6B-9501-E31B0B626229}" type="slidenum">
              <a:rPr lang="en-US" smtClean="0"/>
              <a:t>‹#›</a:t>
            </a:fld>
            <a:endParaRPr lang="en-US"/>
          </a:p>
        </p:txBody>
      </p:sp>
    </p:spTree>
    <p:extLst>
      <p:ext uri="{BB962C8B-B14F-4D97-AF65-F5344CB8AC3E}">
        <p14:creationId xmlns:p14="http://schemas.microsoft.com/office/powerpoint/2010/main" val="2291053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7B0EB2C-21DF-4A15-8A3E-B7A527EA2BD1}"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A1ECBC-B5C3-4A6B-9501-E31B0B626229}" type="slidenum">
              <a:rPr lang="en-US" smtClean="0"/>
              <a:t>‹#›</a:t>
            </a:fld>
            <a:endParaRPr lang="en-US"/>
          </a:p>
        </p:txBody>
      </p:sp>
    </p:spTree>
    <p:extLst>
      <p:ext uri="{BB962C8B-B14F-4D97-AF65-F5344CB8AC3E}">
        <p14:creationId xmlns:p14="http://schemas.microsoft.com/office/powerpoint/2010/main" val="3685234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7B0EB2C-21DF-4A15-8A3E-B7A527EA2BD1}"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A1ECBC-B5C3-4A6B-9501-E31B0B626229}" type="slidenum">
              <a:rPr lang="en-US" smtClean="0"/>
              <a:t>‹#›</a:t>
            </a:fld>
            <a:endParaRPr lang="en-US"/>
          </a:p>
        </p:txBody>
      </p:sp>
    </p:spTree>
    <p:extLst>
      <p:ext uri="{BB962C8B-B14F-4D97-AF65-F5344CB8AC3E}">
        <p14:creationId xmlns:p14="http://schemas.microsoft.com/office/powerpoint/2010/main" val="3622492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0EB2C-21DF-4A15-8A3E-B7A527EA2BD1}"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A1ECBC-B5C3-4A6B-9501-E31B0B626229}" type="slidenum">
              <a:rPr lang="en-US" smtClean="0"/>
              <a:t>‹#›</a:t>
            </a:fld>
            <a:endParaRPr lang="en-US"/>
          </a:p>
        </p:txBody>
      </p:sp>
    </p:spTree>
    <p:extLst>
      <p:ext uri="{BB962C8B-B14F-4D97-AF65-F5344CB8AC3E}">
        <p14:creationId xmlns:p14="http://schemas.microsoft.com/office/powerpoint/2010/main" val="37119826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وسيلة شرح مستطيلة مستديرة الزوايا 2"/>
          <p:cNvSpPr/>
          <p:nvPr/>
        </p:nvSpPr>
        <p:spPr>
          <a:xfrm>
            <a:off x="1524000" y="1196752"/>
            <a:ext cx="9144000" cy="4896544"/>
          </a:xfrm>
          <a:prstGeom prst="wedgeRoundRectCallou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4" name="مخطط انسيابي: معالجة متعاقبة 3"/>
          <p:cNvSpPr/>
          <p:nvPr/>
        </p:nvSpPr>
        <p:spPr>
          <a:xfrm>
            <a:off x="1524000" y="0"/>
            <a:ext cx="9144000" cy="1196752"/>
          </a:xfrm>
          <a:prstGeom prst="flowChartAlternate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IQ" sz="2800" b="1" u="sng"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اختيار </a:t>
            </a:r>
            <a:r>
              <a:rPr lang="ar-IQ" sz="2800" b="1" u="sng"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المدراء الدوليين </a:t>
            </a:r>
            <a:endParaRPr lang="ar-IQ"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2529" name="Rectangle 1"/>
          <p:cNvSpPr>
            <a:spLocks noChangeArrowheads="1"/>
          </p:cNvSpPr>
          <p:nvPr/>
        </p:nvSpPr>
        <p:spPr bwMode="auto">
          <a:xfrm>
            <a:off x="1775520" y="1455258"/>
            <a:ext cx="8712968"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rtl="1" fontAlgn="base">
              <a:spcBef>
                <a:spcPct val="0"/>
              </a:spcBef>
              <a:spcAft>
                <a:spcPct val="0"/>
              </a:spcAft>
            </a:pPr>
            <a:r>
              <a:rPr lang="ar-IQ" sz="2800" dirty="0">
                <a:solidFill>
                  <a:srgbClr val="FFC000"/>
                </a:solidFill>
                <a:latin typeface="Calibri" pitchFamily="34" charset="0"/>
                <a:ea typeface="Calibri" pitchFamily="34" charset="0"/>
                <a:cs typeface="Arial" pitchFamily="34" charset="0"/>
              </a:rPr>
              <a:t>لتقليل نسبة فشل المدراء المغتربين يجب تحسين اجراءات </a:t>
            </a:r>
            <a:r>
              <a:rPr lang="ar-IQ" sz="2800" dirty="0" err="1">
                <a:solidFill>
                  <a:srgbClr val="FFC000"/>
                </a:solidFill>
                <a:latin typeface="Calibri" pitchFamily="34" charset="0"/>
                <a:ea typeface="Calibri" pitchFamily="34" charset="0"/>
                <a:cs typeface="Arial" pitchFamily="34" charset="0"/>
              </a:rPr>
              <a:t>الاختيارالمعمول</a:t>
            </a:r>
            <a:r>
              <a:rPr lang="ar-IQ" sz="2800" dirty="0">
                <a:solidFill>
                  <a:srgbClr val="FFC000"/>
                </a:solidFill>
                <a:latin typeface="Calibri" pitchFamily="34" charset="0"/>
                <a:ea typeface="Calibri" pitchFamily="34" charset="0"/>
                <a:cs typeface="Arial" pitchFamily="34" charset="0"/>
              </a:rPr>
              <a:t> </a:t>
            </a:r>
            <a:r>
              <a:rPr lang="ar-IQ" sz="2800" dirty="0" err="1">
                <a:solidFill>
                  <a:srgbClr val="FFC000"/>
                </a:solidFill>
                <a:latin typeface="Calibri" pitchFamily="34" charset="0"/>
                <a:ea typeface="Calibri" pitchFamily="34" charset="0"/>
                <a:cs typeface="Arial" pitchFamily="34" charset="0"/>
              </a:rPr>
              <a:t>بها</a:t>
            </a:r>
            <a:r>
              <a:rPr lang="ar-IQ" sz="2800" dirty="0">
                <a:solidFill>
                  <a:srgbClr val="FFC000"/>
                </a:solidFill>
                <a:latin typeface="Calibri" pitchFamily="34" charset="0"/>
                <a:ea typeface="Calibri" pitchFamily="34" charset="0"/>
                <a:cs typeface="Arial" pitchFamily="34" charset="0"/>
              </a:rPr>
              <a:t> حاليا </a:t>
            </a:r>
            <a:r>
              <a:rPr lang="ar-IQ" sz="2800" dirty="0" err="1">
                <a:solidFill>
                  <a:srgbClr val="FFC000"/>
                </a:solidFill>
                <a:latin typeface="Calibri" pitchFamily="34" charset="0"/>
                <a:ea typeface="Calibri" pitchFamily="34" charset="0"/>
                <a:cs typeface="Arial" pitchFamily="34" charset="0"/>
              </a:rPr>
              <a:t>وابعاد</a:t>
            </a:r>
            <a:r>
              <a:rPr lang="ar-IQ" sz="2800" dirty="0">
                <a:solidFill>
                  <a:srgbClr val="FFC000"/>
                </a:solidFill>
                <a:latin typeface="Calibri" pitchFamily="34" charset="0"/>
                <a:ea typeface="Calibri" pitchFamily="34" charset="0"/>
                <a:cs typeface="Arial" pitchFamily="34" charset="0"/>
              </a:rPr>
              <a:t> المرشحين غير </a:t>
            </a:r>
            <a:r>
              <a:rPr lang="ar-IQ" sz="2800" dirty="0" err="1">
                <a:solidFill>
                  <a:srgbClr val="FFC000"/>
                </a:solidFill>
                <a:latin typeface="Calibri" pitchFamily="34" charset="0"/>
                <a:ea typeface="Calibri" pitchFamily="34" charset="0"/>
                <a:cs typeface="Arial" pitchFamily="34" charset="0"/>
              </a:rPr>
              <a:t>المناسبين .</a:t>
            </a:r>
            <a:endParaRPr lang="en-US" sz="2800" dirty="0">
              <a:solidFill>
                <a:srgbClr val="FFC000"/>
              </a:solidFill>
              <a:latin typeface="Arial" pitchFamily="34" charset="0"/>
              <a:cs typeface="Arial" pitchFamily="34" charset="0"/>
            </a:endParaRPr>
          </a:p>
          <a:p>
            <a:pPr algn="justLow" rtl="1" eaLnBrk="0" fontAlgn="base" hangingPunct="0">
              <a:spcBef>
                <a:spcPct val="0"/>
              </a:spcBef>
              <a:spcAft>
                <a:spcPct val="0"/>
              </a:spcAft>
            </a:pPr>
            <a:r>
              <a:rPr lang="ar-IQ" sz="2800" dirty="0">
                <a:solidFill>
                  <a:srgbClr val="FFC000"/>
                </a:solidFill>
                <a:latin typeface="Calibri" pitchFamily="34" charset="0"/>
                <a:ea typeface="Calibri" pitchFamily="34" charset="0"/>
                <a:cs typeface="Arial" pitchFamily="34" charset="0"/>
              </a:rPr>
              <a:t>والحقيقة هي ان مدراء الموارد البشرية في الشركات الدولية كانوا حتى وقت قريب يفضلون اختيار مدراء من البلد الام للشركة </a:t>
            </a:r>
            <a:r>
              <a:rPr lang="ar-IQ" sz="2800" dirty="0" err="1">
                <a:solidFill>
                  <a:srgbClr val="FFC000"/>
                </a:solidFill>
                <a:latin typeface="Calibri" pitchFamily="34" charset="0"/>
                <a:ea typeface="Calibri" pitchFamily="34" charset="0"/>
                <a:cs typeface="Arial" pitchFamily="34" charset="0"/>
              </a:rPr>
              <a:t>لارسالهم</a:t>
            </a:r>
            <a:r>
              <a:rPr lang="ar-IQ" sz="2800" dirty="0">
                <a:solidFill>
                  <a:srgbClr val="FFC000"/>
                </a:solidFill>
                <a:latin typeface="Calibri" pitchFamily="34" charset="0"/>
                <a:ea typeface="Calibri" pitchFamily="34" charset="0"/>
                <a:cs typeface="Arial" pitchFamily="34" charset="0"/>
              </a:rPr>
              <a:t> في مهمات خارجية لكن الخبرة والتجارب جعلتهم من بداية الثمانينات يوجهون </a:t>
            </a:r>
            <a:r>
              <a:rPr lang="ar-IQ" sz="2800" dirty="0" err="1">
                <a:solidFill>
                  <a:srgbClr val="FFC000"/>
                </a:solidFill>
                <a:latin typeface="Calibri" pitchFamily="34" charset="0"/>
                <a:ea typeface="Calibri" pitchFamily="34" charset="0"/>
                <a:cs typeface="Arial" pitchFamily="34" charset="0"/>
              </a:rPr>
              <a:t>انضارهم</a:t>
            </a:r>
            <a:r>
              <a:rPr lang="ar-IQ" sz="2800" dirty="0">
                <a:solidFill>
                  <a:srgbClr val="FFC000"/>
                </a:solidFill>
                <a:latin typeface="Calibri" pitchFamily="34" charset="0"/>
                <a:ea typeface="Calibri" pitchFamily="34" charset="0"/>
                <a:cs typeface="Arial" pitchFamily="34" charset="0"/>
              </a:rPr>
              <a:t> نحو اختيار المدراء محليين من البلد المضيف لفرع الشركة او من بلد </a:t>
            </a:r>
            <a:r>
              <a:rPr lang="ar-IQ" sz="2800" dirty="0" err="1">
                <a:solidFill>
                  <a:srgbClr val="FFC000"/>
                </a:solidFill>
                <a:latin typeface="Calibri" pitchFamily="34" charset="0"/>
                <a:ea typeface="Calibri" pitchFamily="34" charset="0"/>
                <a:cs typeface="Arial" pitchFamily="34" charset="0"/>
              </a:rPr>
              <a:t>ثالث .</a:t>
            </a:r>
            <a:r>
              <a:rPr lang="ar-IQ" sz="2800" dirty="0">
                <a:solidFill>
                  <a:srgbClr val="FFC000"/>
                </a:solidFill>
                <a:latin typeface="Calibri" pitchFamily="34" charset="0"/>
                <a:ea typeface="Calibri" pitchFamily="34" charset="0"/>
                <a:cs typeface="Arial" pitchFamily="34" charset="0"/>
              </a:rPr>
              <a:t> وهنا واجهت الشركات الدولية مشكلات في الاختيار كان عليها حلها </a:t>
            </a:r>
            <a:endParaRPr lang="ar-IQ" sz="2800" dirty="0">
              <a:solidFill>
                <a:srgbClr val="FFC000"/>
              </a:solidFill>
              <a:latin typeface="Arial" pitchFamily="34" charset="0"/>
              <a:cs typeface="Arial" pitchFamily="34" charset="0"/>
            </a:endParaRPr>
          </a:p>
        </p:txBody>
      </p:sp>
    </p:spTree>
    <p:extLst>
      <p:ext uri="{BB962C8B-B14F-4D97-AF65-F5344CB8AC3E}">
        <p14:creationId xmlns:p14="http://schemas.microsoft.com/office/powerpoint/2010/main" val="1200329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خطط انسيابي: مستند 1"/>
          <p:cNvSpPr/>
          <p:nvPr/>
        </p:nvSpPr>
        <p:spPr>
          <a:xfrm>
            <a:off x="1524000" y="0"/>
            <a:ext cx="9144000" cy="7029400"/>
          </a:xfrm>
          <a:prstGeom prst="flowChartDocumen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33793" name="Rectangle 1"/>
          <p:cNvSpPr>
            <a:spLocks noChangeArrowheads="1"/>
          </p:cNvSpPr>
          <p:nvPr/>
        </p:nvSpPr>
        <p:spPr bwMode="auto">
          <a:xfrm>
            <a:off x="1703512" y="764705"/>
            <a:ext cx="864096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rtl="1" fontAlgn="base">
              <a:spcBef>
                <a:spcPct val="0"/>
              </a:spcBef>
              <a:spcAft>
                <a:spcPct val="0"/>
              </a:spcAft>
            </a:pPr>
            <a:r>
              <a:rPr lang="ar-IQ" sz="2800" dirty="0">
                <a:latin typeface="Calibri" pitchFamily="34" charset="0"/>
                <a:ea typeface="Calibri" pitchFamily="34" charset="0"/>
                <a:cs typeface="Arial" pitchFamily="34" charset="0"/>
              </a:rPr>
              <a:t>3- التدريب </a:t>
            </a:r>
            <a:r>
              <a:rPr lang="ar-IQ" sz="2800" dirty="0" err="1">
                <a:latin typeface="Calibri" pitchFamily="34" charset="0"/>
                <a:ea typeface="Calibri" pitchFamily="34" charset="0"/>
                <a:cs typeface="Arial" pitchFamily="34" charset="0"/>
              </a:rPr>
              <a:t>العملي :-</a:t>
            </a:r>
            <a:endParaRPr lang="en-US" sz="2800" dirty="0">
              <a:latin typeface="Arial" pitchFamily="34" charset="0"/>
              <a:cs typeface="Arial" pitchFamily="34" charset="0"/>
            </a:endParaRPr>
          </a:p>
          <a:p>
            <a:pPr algn="justLow" rtl="1" eaLnBrk="0" fontAlgn="base" hangingPunct="0">
              <a:spcBef>
                <a:spcPct val="0"/>
              </a:spcBef>
              <a:spcAft>
                <a:spcPct val="0"/>
              </a:spcAft>
            </a:pPr>
            <a:r>
              <a:rPr lang="ar-IQ" sz="2800" dirty="0">
                <a:latin typeface="Calibri" pitchFamily="34" charset="0"/>
                <a:ea typeface="Calibri" pitchFamily="34" charset="0"/>
                <a:cs typeface="Arial" pitchFamily="34" charset="0"/>
              </a:rPr>
              <a:t>وهو التدريب الميداني التطبيقي في مكان العمل والبلد المضيف حيث يهدف هذه النوع من التدريب الى تقديم المساعدة للمدير </a:t>
            </a:r>
            <a:r>
              <a:rPr lang="ar-IQ" sz="2800" dirty="0" err="1">
                <a:latin typeface="Calibri" pitchFamily="34" charset="0"/>
                <a:ea typeface="Calibri" pitchFamily="34" charset="0"/>
                <a:cs typeface="Arial" pitchFamily="34" charset="0"/>
              </a:rPr>
              <a:t>المخترب</a:t>
            </a:r>
            <a:r>
              <a:rPr lang="ar-IQ" sz="2800" dirty="0">
                <a:latin typeface="Calibri" pitchFamily="34" charset="0"/>
                <a:ea typeface="Calibri" pitchFamily="34" charset="0"/>
                <a:cs typeface="Arial" pitchFamily="34" charset="0"/>
              </a:rPr>
              <a:t> </a:t>
            </a:r>
            <a:r>
              <a:rPr lang="ar-IQ" sz="2800" dirty="0" err="1">
                <a:latin typeface="Calibri" pitchFamily="34" charset="0"/>
                <a:ea typeface="Calibri" pitchFamily="34" charset="0"/>
                <a:cs typeface="Arial" pitchFamily="34" charset="0"/>
              </a:rPr>
              <a:t>واسرته</a:t>
            </a:r>
            <a:r>
              <a:rPr lang="ar-IQ" sz="2800" dirty="0">
                <a:latin typeface="Calibri" pitchFamily="34" charset="0"/>
                <a:ea typeface="Calibri" pitchFamily="34" charset="0"/>
                <a:cs typeface="Arial" pitchFamily="34" charset="0"/>
              </a:rPr>
              <a:t> على طمأنة انفسهم يوماً بعد يوم على الحياة في البلد المضيف حتى يتكيفوا مع روتين العمل الجديد بنجاح </a:t>
            </a:r>
            <a:endParaRPr lang="ar-IQ" sz="2800" dirty="0">
              <a:latin typeface="Arial" pitchFamily="34" charset="0"/>
              <a:cs typeface="Arial" pitchFamily="34" charset="0"/>
            </a:endParaRPr>
          </a:p>
        </p:txBody>
      </p:sp>
    </p:spTree>
    <p:extLst>
      <p:ext uri="{BB962C8B-B14F-4D97-AF65-F5344CB8AC3E}">
        <p14:creationId xmlns:p14="http://schemas.microsoft.com/office/powerpoint/2010/main" val="1092856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خطط انسيابي: رابط 3"/>
          <p:cNvSpPr/>
          <p:nvPr/>
        </p:nvSpPr>
        <p:spPr>
          <a:xfrm>
            <a:off x="1524000" y="0"/>
            <a:ext cx="9144000" cy="620688"/>
          </a:xfrm>
          <a:prstGeom prst="flowChartConnector">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u="sng" dirty="0" smtClean="0"/>
              <a:t> </a:t>
            </a:r>
            <a:r>
              <a:rPr lang="ar-IQ" u="sng" dirty="0"/>
              <a:t>خصائص المدير الدولي </a:t>
            </a:r>
            <a:endParaRPr lang="ar-IQ" dirty="0"/>
          </a:p>
        </p:txBody>
      </p:sp>
      <p:sp>
        <p:nvSpPr>
          <p:cNvPr id="5" name="مستطيل ذو زاوية واحدة مستديرة 4"/>
          <p:cNvSpPr/>
          <p:nvPr/>
        </p:nvSpPr>
        <p:spPr>
          <a:xfrm>
            <a:off x="1524000" y="620688"/>
            <a:ext cx="9144000" cy="6237312"/>
          </a:xfrm>
          <a:prstGeom prst="round1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pic>
        <p:nvPicPr>
          <p:cNvPr id="6" name="صورة 5"/>
          <p:cNvPicPr/>
          <p:nvPr/>
        </p:nvPicPr>
        <p:blipFill>
          <a:blip r:embed="rId2" cstate="print">
            <a:duotone>
              <a:prstClr val="black"/>
              <a:schemeClr val="accent4">
                <a:tint val="45000"/>
                <a:satMod val="400000"/>
              </a:schemeClr>
            </a:duotone>
          </a:blip>
          <a:srcRect/>
          <a:stretch>
            <a:fillRect/>
          </a:stretch>
        </p:blipFill>
        <p:spPr bwMode="auto">
          <a:xfrm>
            <a:off x="1524001" y="1412776"/>
            <a:ext cx="9144001" cy="5445224"/>
          </a:xfrm>
          <a:prstGeom prst="rect">
            <a:avLst/>
          </a:prstGeom>
          <a:noFill/>
          <a:ln w="9525">
            <a:noFill/>
            <a:miter lim="800000"/>
            <a:headEnd/>
            <a:tailEnd/>
          </a:ln>
        </p:spPr>
      </p:pic>
    </p:spTree>
    <p:extLst>
      <p:ext uri="{BB962C8B-B14F-4D97-AF65-F5344CB8AC3E}">
        <p14:creationId xmlns:p14="http://schemas.microsoft.com/office/powerpoint/2010/main" val="3148525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زاوية مطوية 1"/>
          <p:cNvSpPr/>
          <p:nvPr/>
        </p:nvSpPr>
        <p:spPr>
          <a:xfrm>
            <a:off x="1524000" y="0"/>
            <a:ext cx="9144000" cy="6858000"/>
          </a:xfrm>
          <a:prstGeom prst="foldedCorner">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ar-IQ"/>
          </a:p>
        </p:txBody>
      </p:sp>
      <p:sp>
        <p:nvSpPr>
          <p:cNvPr id="24577" name="Rectangle 1"/>
          <p:cNvSpPr>
            <a:spLocks noChangeArrowheads="1"/>
          </p:cNvSpPr>
          <p:nvPr/>
        </p:nvSpPr>
        <p:spPr bwMode="auto">
          <a:xfrm>
            <a:off x="1703512" y="332657"/>
            <a:ext cx="8784976"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rtl="1" fontAlgn="base">
              <a:spcBef>
                <a:spcPct val="0"/>
              </a:spcBef>
              <a:spcAft>
                <a:spcPct val="0"/>
              </a:spcAft>
            </a:pPr>
            <a:r>
              <a:rPr lang="ar-IQ" sz="3200" dirty="0">
                <a:latin typeface="Calibri" pitchFamily="34" charset="0"/>
                <a:ea typeface="Calibri" pitchFamily="34" charset="0"/>
                <a:cs typeface="Arial" pitchFamily="34" charset="0"/>
              </a:rPr>
              <a:t>1- المدراء الذين يقع عليهم الاختيار ليسوا بنفس كفاءة المدراء من بلد الشركة الام من حيث الخبرة النوعية الفنية </a:t>
            </a:r>
            <a:r>
              <a:rPr lang="ar-IQ" sz="3200" dirty="0" err="1">
                <a:latin typeface="Calibri" pitchFamily="34" charset="0"/>
                <a:ea typeface="Calibri" pitchFamily="34" charset="0"/>
                <a:cs typeface="Arial" pitchFamily="34" charset="0"/>
              </a:rPr>
              <a:t>والادارية</a:t>
            </a:r>
            <a:r>
              <a:rPr lang="ar-IQ" sz="3200" dirty="0">
                <a:latin typeface="Calibri" pitchFamily="34" charset="0"/>
                <a:ea typeface="Calibri" pitchFamily="34" charset="0"/>
                <a:cs typeface="Arial" pitchFamily="34" charset="0"/>
              </a:rPr>
              <a:t> </a:t>
            </a:r>
            <a:r>
              <a:rPr lang="ar-IQ" sz="3200" dirty="0" err="1">
                <a:latin typeface="Calibri" pitchFamily="34" charset="0"/>
                <a:ea typeface="Calibri" pitchFamily="34" charset="0"/>
                <a:cs typeface="Arial" pitchFamily="34" charset="0"/>
              </a:rPr>
              <a:t>.</a:t>
            </a:r>
            <a:r>
              <a:rPr lang="ar-IQ" sz="3200" dirty="0">
                <a:latin typeface="Calibri" pitchFamily="34" charset="0"/>
                <a:ea typeface="Calibri" pitchFamily="34" charset="0"/>
                <a:cs typeface="Arial" pitchFamily="34" charset="0"/>
              </a:rPr>
              <a:t> </a:t>
            </a:r>
            <a:endParaRPr lang="en-US" sz="3200" dirty="0">
              <a:latin typeface="Arial" pitchFamily="34" charset="0"/>
              <a:cs typeface="Arial" pitchFamily="34" charset="0"/>
            </a:endParaRPr>
          </a:p>
          <a:p>
            <a:pPr algn="justLow" rtl="1" eaLnBrk="0" fontAlgn="base" hangingPunct="0">
              <a:spcBef>
                <a:spcPct val="0"/>
              </a:spcBef>
              <a:spcAft>
                <a:spcPct val="0"/>
              </a:spcAft>
            </a:pPr>
            <a:r>
              <a:rPr lang="ar-IQ" sz="3200" dirty="0">
                <a:latin typeface="Calibri" pitchFamily="34" charset="0"/>
                <a:ea typeface="Calibri" pitchFamily="34" charset="0"/>
                <a:cs typeface="Arial" pitchFamily="34" charset="0"/>
              </a:rPr>
              <a:t>2- صعوبة التعبير وكتابة التقارير باللغة الانكليزية </a:t>
            </a:r>
            <a:r>
              <a:rPr lang="ar-IQ" sz="3200" dirty="0" err="1">
                <a:latin typeface="Calibri" pitchFamily="34" charset="0"/>
                <a:ea typeface="Calibri" pitchFamily="34" charset="0"/>
                <a:cs typeface="Arial" pitchFamily="34" charset="0"/>
              </a:rPr>
              <a:t>واجراء</a:t>
            </a:r>
            <a:r>
              <a:rPr lang="ar-IQ" sz="3200" dirty="0">
                <a:latin typeface="Calibri" pitchFamily="34" charset="0"/>
                <a:ea typeface="Calibri" pitchFamily="34" charset="0"/>
                <a:cs typeface="Arial" pitchFamily="34" charset="0"/>
              </a:rPr>
              <a:t> مفاوضات استراتيجية تقود الى النجاح </a:t>
            </a:r>
            <a:endParaRPr lang="en-US" sz="3200" dirty="0">
              <a:latin typeface="Arial" pitchFamily="34" charset="0"/>
              <a:cs typeface="Arial" pitchFamily="34" charset="0"/>
            </a:endParaRPr>
          </a:p>
          <a:p>
            <a:pPr algn="justLow" rtl="1" eaLnBrk="0" fontAlgn="base" hangingPunct="0">
              <a:spcBef>
                <a:spcPct val="0"/>
              </a:spcBef>
              <a:spcAft>
                <a:spcPct val="0"/>
              </a:spcAft>
            </a:pPr>
            <a:r>
              <a:rPr lang="ar-IQ" sz="3200" dirty="0">
                <a:latin typeface="Calibri" pitchFamily="34" charset="0"/>
                <a:ea typeface="Calibri" pitchFamily="34" charset="0"/>
                <a:cs typeface="Arial" pitchFamily="34" charset="0"/>
              </a:rPr>
              <a:t>3- التباينات الثقافية بين هؤلاء المدراء من جهة ومدراء الادارة العليا في مركز الشركة </a:t>
            </a:r>
            <a:r>
              <a:rPr lang="ar-IQ" sz="3200" dirty="0" err="1">
                <a:latin typeface="Calibri" pitchFamily="34" charset="0"/>
                <a:ea typeface="Calibri" pitchFamily="34" charset="0"/>
                <a:cs typeface="Arial" pitchFamily="34" charset="0"/>
              </a:rPr>
              <a:t>الام .</a:t>
            </a:r>
            <a:r>
              <a:rPr lang="ar-IQ" sz="3200" dirty="0">
                <a:latin typeface="Calibri" pitchFamily="34" charset="0"/>
                <a:ea typeface="Calibri" pitchFamily="34" charset="0"/>
                <a:cs typeface="Arial" pitchFamily="34" charset="0"/>
              </a:rPr>
              <a:t> وللتغلب على هذه المشكلات فأن على الشركات ان تبحث عن مصادر استقطاب  اخرى لتوظيف المدراء </a:t>
            </a:r>
            <a:r>
              <a:rPr lang="ar-IQ" sz="3200" dirty="0" err="1">
                <a:latin typeface="Calibri" pitchFamily="34" charset="0"/>
                <a:ea typeface="Calibri" pitchFamily="34" charset="0"/>
                <a:cs typeface="Arial" pitchFamily="34" charset="0"/>
              </a:rPr>
              <a:t>منها :-</a:t>
            </a:r>
            <a:endParaRPr lang="ar-IQ" sz="3200" dirty="0">
              <a:latin typeface="Arial" pitchFamily="34" charset="0"/>
              <a:cs typeface="Arial" pitchFamily="34" charset="0"/>
            </a:endParaRPr>
          </a:p>
        </p:txBody>
      </p:sp>
    </p:spTree>
    <p:extLst>
      <p:ext uri="{BB962C8B-B14F-4D97-AF65-F5344CB8AC3E}">
        <p14:creationId xmlns:p14="http://schemas.microsoft.com/office/powerpoint/2010/main" val="241623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خطط انسيابي: عرض 1"/>
          <p:cNvSpPr/>
          <p:nvPr/>
        </p:nvSpPr>
        <p:spPr>
          <a:xfrm>
            <a:off x="1524000" y="0"/>
            <a:ext cx="9144000" cy="6858000"/>
          </a:xfrm>
          <a:prstGeom prst="flowChartDisplay">
            <a:avLst/>
          </a:prstGeom>
        </p:spPr>
        <p:style>
          <a:lnRef idx="1">
            <a:schemeClr val="accent4"/>
          </a:lnRef>
          <a:fillRef idx="2">
            <a:schemeClr val="accent4"/>
          </a:fillRef>
          <a:effectRef idx="1">
            <a:schemeClr val="accent4"/>
          </a:effectRef>
          <a:fontRef idx="minor">
            <a:schemeClr val="dk1"/>
          </a:fontRef>
        </p:style>
        <p:txBody>
          <a:bodyPr rtlCol="1" anchor="ctr"/>
          <a:lstStyle/>
          <a:p>
            <a:pPr algn="ctr"/>
            <a:endParaRPr lang="ar-IQ"/>
          </a:p>
        </p:txBody>
      </p:sp>
      <p:sp>
        <p:nvSpPr>
          <p:cNvPr id="25601" name="Rectangle 1"/>
          <p:cNvSpPr>
            <a:spLocks noChangeArrowheads="1"/>
          </p:cNvSpPr>
          <p:nvPr/>
        </p:nvSpPr>
        <p:spPr bwMode="auto">
          <a:xfrm>
            <a:off x="2351584" y="1053987"/>
            <a:ext cx="792088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rtl="1" fontAlgn="base">
              <a:spcBef>
                <a:spcPct val="0"/>
              </a:spcBef>
              <a:spcAft>
                <a:spcPct val="0"/>
              </a:spcAft>
              <a:buFontTx/>
              <a:buChar char="•"/>
            </a:pPr>
            <a:r>
              <a:rPr lang="ar-IQ" sz="3200" dirty="0">
                <a:latin typeface="Calibri" pitchFamily="34" charset="0"/>
                <a:ea typeface="Calibri" pitchFamily="34" charset="0"/>
                <a:cs typeface="Arial" pitchFamily="34" charset="0"/>
              </a:rPr>
              <a:t>المهاجرون المقيمون خارج اوطانهم لفترة طويلة او ابنائهم الذين تعلموا في امريكا وبريطانيا وهذا مصدر مهم للشركات الامريكية </a:t>
            </a:r>
            <a:r>
              <a:rPr lang="ar-IQ" sz="3200" dirty="0" err="1">
                <a:latin typeface="Calibri" pitchFamily="34" charset="0"/>
                <a:ea typeface="Calibri" pitchFamily="34" charset="0"/>
                <a:cs typeface="Arial" pitchFamily="34" charset="0"/>
              </a:rPr>
              <a:t>والبرطانية</a:t>
            </a:r>
            <a:r>
              <a:rPr lang="ar-IQ" sz="3200" dirty="0">
                <a:latin typeface="Calibri" pitchFamily="34" charset="0"/>
                <a:ea typeface="Calibri" pitchFamily="34" charset="0"/>
                <a:cs typeface="Arial" pitchFamily="34" charset="0"/>
              </a:rPr>
              <a:t> </a:t>
            </a:r>
            <a:r>
              <a:rPr lang="ar-IQ" sz="3200" dirty="0" err="1">
                <a:latin typeface="Calibri" pitchFamily="34" charset="0"/>
                <a:ea typeface="Calibri" pitchFamily="34" charset="0"/>
                <a:cs typeface="Arial" pitchFamily="34" charset="0"/>
              </a:rPr>
              <a:t>والالمانية</a:t>
            </a:r>
            <a:r>
              <a:rPr lang="ar-IQ" sz="3200" dirty="0">
                <a:latin typeface="Calibri" pitchFamily="34" charset="0"/>
                <a:ea typeface="Calibri" pitchFamily="34" charset="0"/>
                <a:cs typeface="Arial" pitchFamily="34" charset="0"/>
              </a:rPr>
              <a:t> </a:t>
            </a:r>
          </a:p>
          <a:p>
            <a:pPr rtl="1" fontAlgn="base">
              <a:spcBef>
                <a:spcPct val="0"/>
              </a:spcBef>
              <a:spcAft>
                <a:spcPct val="0"/>
              </a:spcAft>
              <a:buFontTx/>
              <a:buChar char="•"/>
            </a:pPr>
            <a:endParaRPr lang="ar-IQ" sz="3200" dirty="0">
              <a:latin typeface="Calibri" pitchFamily="34" charset="0"/>
              <a:ea typeface="Calibri" pitchFamily="34" charset="0"/>
              <a:cs typeface="Arial" pitchFamily="34" charset="0"/>
            </a:endParaRPr>
          </a:p>
          <a:p>
            <a:pPr rtl="1" fontAlgn="base">
              <a:spcBef>
                <a:spcPct val="0"/>
              </a:spcBef>
              <a:spcAft>
                <a:spcPct val="0"/>
              </a:spcAft>
              <a:buFontTx/>
              <a:buChar char="•"/>
            </a:pPr>
            <a:r>
              <a:rPr lang="ar-IQ" sz="3200" dirty="0">
                <a:latin typeface="Calibri" pitchFamily="34" charset="0"/>
                <a:ea typeface="Calibri" pitchFamily="34" charset="0"/>
                <a:cs typeface="Arial" pitchFamily="34" charset="0"/>
              </a:rPr>
              <a:t>من ابناء البلد المضيف للاستثمار الذين سبق لهم العمل كمدراء دوليين واثبتوا </a:t>
            </a:r>
            <a:r>
              <a:rPr lang="ar-IQ" sz="3200" dirty="0" err="1">
                <a:latin typeface="Calibri" pitchFamily="34" charset="0"/>
                <a:ea typeface="Calibri" pitchFamily="34" charset="0"/>
                <a:cs typeface="Arial" pitchFamily="34" charset="0"/>
              </a:rPr>
              <a:t>كفائة</a:t>
            </a:r>
            <a:r>
              <a:rPr lang="ar-IQ" sz="3200" dirty="0">
                <a:latin typeface="Calibri" pitchFamily="34" charset="0"/>
                <a:ea typeface="Calibri" pitchFamily="34" charset="0"/>
                <a:cs typeface="Arial" pitchFamily="34" charset="0"/>
              </a:rPr>
              <a:t> في العمل الدولي </a:t>
            </a:r>
            <a:endParaRPr lang="ar-IQ" sz="3200" dirty="0">
              <a:latin typeface="Arial" pitchFamily="34" charset="0"/>
              <a:cs typeface="Arial" pitchFamily="34" charset="0"/>
            </a:endParaRPr>
          </a:p>
        </p:txBody>
      </p:sp>
    </p:spTree>
    <p:extLst>
      <p:ext uri="{BB962C8B-B14F-4D97-AF65-F5344CB8AC3E}">
        <p14:creationId xmlns:p14="http://schemas.microsoft.com/office/powerpoint/2010/main" val="1060796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ذو زوايا قطرية مستديرة 1"/>
          <p:cNvSpPr/>
          <p:nvPr/>
        </p:nvSpPr>
        <p:spPr>
          <a:xfrm>
            <a:off x="1524000" y="0"/>
            <a:ext cx="9144000" cy="6858000"/>
          </a:xfrm>
          <a:prstGeom prst="round2Diag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27649" name="Rectangle 1"/>
          <p:cNvSpPr>
            <a:spLocks noChangeArrowheads="1"/>
          </p:cNvSpPr>
          <p:nvPr/>
        </p:nvSpPr>
        <p:spPr bwMode="auto">
          <a:xfrm>
            <a:off x="1775520" y="692697"/>
            <a:ext cx="8712968"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rtl="1" fontAlgn="base">
              <a:spcBef>
                <a:spcPct val="0"/>
              </a:spcBef>
              <a:spcAft>
                <a:spcPct val="0"/>
              </a:spcAft>
              <a:buFontTx/>
              <a:buChar char="•"/>
            </a:pPr>
            <a:r>
              <a:rPr lang="ar-IQ" sz="3200" dirty="0">
                <a:latin typeface="Calibri" pitchFamily="34" charset="0"/>
                <a:ea typeface="Calibri" pitchFamily="34" charset="0"/>
                <a:cs typeface="Arial" pitchFamily="34" charset="0"/>
              </a:rPr>
              <a:t>من ابناء بلد ثالث متقارب الثقافة مع البلد الذي تعمل فيه الشركة </a:t>
            </a:r>
            <a:endParaRPr lang="en-US" sz="3200" dirty="0">
              <a:latin typeface="Arial" pitchFamily="34" charset="0"/>
              <a:cs typeface="Arial" pitchFamily="34" charset="0"/>
            </a:endParaRPr>
          </a:p>
          <a:p>
            <a:pPr algn="justLow" rtl="1" eaLnBrk="0" fontAlgn="base" hangingPunct="0">
              <a:spcBef>
                <a:spcPct val="0"/>
              </a:spcBef>
              <a:spcAft>
                <a:spcPct val="0"/>
              </a:spcAft>
              <a:buFontTx/>
              <a:buChar char="•"/>
            </a:pPr>
            <a:r>
              <a:rPr lang="ar-IQ" sz="3200" dirty="0">
                <a:latin typeface="Calibri" pitchFamily="34" charset="0"/>
                <a:ea typeface="Calibri" pitchFamily="34" charset="0"/>
                <a:cs typeface="Arial" pitchFamily="34" charset="0"/>
              </a:rPr>
              <a:t>من ابناء البلد الام للشركة حيث </a:t>
            </a:r>
            <a:r>
              <a:rPr lang="ar-IQ" sz="3200" dirty="0" err="1">
                <a:latin typeface="Calibri" pitchFamily="34" charset="0"/>
                <a:ea typeface="Calibri" pitchFamily="34" charset="0"/>
                <a:cs typeface="Arial" pitchFamily="34" charset="0"/>
              </a:rPr>
              <a:t>لايمكن</a:t>
            </a:r>
            <a:r>
              <a:rPr lang="ar-IQ" sz="3200" dirty="0">
                <a:latin typeface="Calibri" pitchFamily="34" charset="0"/>
                <a:ea typeface="Calibri" pitchFamily="34" charset="0"/>
                <a:cs typeface="Arial" pitchFamily="34" charset="0"/>
              </a:rPr>
              <a:t> الاستغناء تماماً عن هذا المصدر لان الوظائف العليا للفروع الكبرى الرئيسية تحتاج الى مهارات فنية </a:t>
            </a:r>
            <a:r>
              <a:rPr lang="ar-IQ" sz="3200" dirty="0" err="1">
                <a:latin typeface="Calibri" pitchFamily="34" charset="0"/>
                <a:ea typeface="Calibri" pitchFamily="34" charset="0"/>
                <a:cs typeface="Arial" pitchFamily="34" charset="0"/>
              </a:rPr>
              <a:t>وادارية</a:t>
            </a:r>
            <a:r>
              <a:rPr lang="ar-IQ" sz="3200" dirty="0">
                <a:latin typeface="Calibri" pitchFamily="34" charset="0"/>
                <a:ea typeface="Calibri" pitchFamily="34" charset="0"/>
                <a:cs typeface="Arial" pitchFamily="34" charset="0"/>
              </a:rPr>
              <a:t> وتفاوضية عالية جداً </a:t>
            </a:r>
            <a:endParaRPr lang="en-US" sz="3200" dirty="0">
              <a:latin typeface="Arial" pitchFamily="34" charset="0"/>
              <a:cs typeface="Arial" pitchFamily="34" charset="0"/>
            </a:endParaRPr>
          </a:p>
          <a:p>
            <a:pPr algn="justLow" rtl="1" eaLnBrk="0" fontAlgn="base" hangingPunct="0">
              <a:spcBef>
                <a:spcPct val="0"/>
              </a:spcBef>
              <a:spcAft>
                <a:spcPct val="0"/>
              </a:spcAft>
              <a:buFontTx/>
              <a:buChar char="•"/>
            </a:pPr>
            <a:r>
              <a:rPr lang="ar-IQ" sz="3200" dirty="0">
                <a:latin typeface="Calibri" pitchFamily="34" charset="0"/>
                <a:ea typeface="Calibri" pitchFamily="34" charset="0"/>
                <a:cs typeface="Arial" pitchFamily="34" charset="0"/>
              </a:rPr>
              <a:t>  ومهما كان المصدر الذي تلجأ اليه الشركات الدولية  لاختيار </a:t>
            </a:r>
            <a:r>
              <a:rPr lang="ar-IQ" sz="3200" dirty="0" err="1">
                <a:latin typeface="Calibri" pitchFamily="34" charset="0"/>
                <a:ea typeface="Calibri" pitchFamily="34" charset="0"/>
                <a:cs typeface="Arial" pitchFamily="34" charset="0"/>
              </a:rPr>
              <a:t>مدرائها</a:t>
            </a:r>
            <a:r>
              <a:rPr lang="ar-IQ" sz="3200" dirty="0">
                <a:latin typeface="Calibri" pitchFamily="34" charset="0"/>
                <a:ea typeface="Calibri" pitchFamily="34" charset="0"/>
                <a:cs typeface="Arial" pitchFamily="34" charset="0"/>
              </a:rPr>
              <a:t> فان الامر المهم الاخر هو المواصفات الشخصية في الفرد الذي تتم </a:t>
            </a:r>
            <a:r>
              <a:rPr lang="ar-IQ" sz="3200" dirty="0" err="1">
                <a:latin typeface="Calibri" pitchFamily="34" charset="0"/>
                <a:ea typeface="Calibri" pitchFamily="34" charset="0"/>
                <a:cs typeface="Arial" pitchFamily="34" charset="0"/>
              </a:rPr>
              <a:t>مقابلتة</a:t>
            </a:r>
            <a:r>
              <a:rPr lang="ar-IQ" sz="3200" dirty="0">
                <a:latin typeface="Calibri" pitchFamily="34" charset="0"/>
                <a:ea typeface="Calibri" pitchFamily="34" charset="0"/>
                <a:cs typeface="Arial" pitchFamily="34" charset="0"/>
              </a:rPr>
              <a:t> والتي </a:t>
            </a:r>
            <a:r>
              <a:rPr lang="ar-IQ" sz="3200" dirty="0" err="1">
                <a:latin typeface="Calibri" pitchFamily="34" charset="0"/>
                <a:ea typeface="Calibri" pitchFamily="34" charset="0"/>
                <a:cs typeface="Arial" pitchFamily="34" charset="0"/>
              </a:rPr>
              <a:t>يمكنة</a:t>
            </a:r>
            <a:r>
              <a:rPr lang="ar-IQ" sz="3200" dirty="0">
                <a:latin typeface="Calibri" pitchFamily="34" charset="0"/>
                <a:ea typeface="Calibri" pitchFamily="34" charset="0"/>
                <a:cs typeface="Arial" pitchFamily="34" charset="0"/>
              </a:rPr>
              <a:t> التعرف عليها من خلال الاختبارات التي يجب علية اجتيازها بنجاح قبل ان يتم اختياره وهذه المواصفات في </a:t>
            </a:r>
            <a:r>
              <a:rPr lang="ar-IQ" sz="3200" dirty="0" err="1">
                <a:latin typeface="Calibri" pitchFamily="34" charset="0"/>
                <a:ea typeface="Calibri" pitchFamily="34" charset="0"/>
                <a:cs typeface="Arial" pitchFamily="34" charset="0"/>
              </a:rPr>
              <a:t>مايلي</a:t>
            </a:r>
            <a:r>
              <a:rPr lang="ar-IQ" sz="3200" dirty="0">
                <a:latin typeface="Calibri" pitchFamily="34" charset="0"/>
                <a:ea typeface="Calibri" pitchFamily="34" charset="0"/>
                <a:cs typeface="Arial" pitchFamily="34" charset="0"/>
              </a:rPr>
              <a:t> </a:t>
            </a:r>
            <a:r>
              <a:rPr lang="ar-IQ" sz="3200" dirty="0" err="1">
                <a:latin typeface="Calibri" pitchFamily="34" charset="0"/>
                <a:ea typeface="Calibri" pitchFamily="34" charset="0"/>
                <a:cs typeface="Arial" pitchFamily="34" charset="0"/>
              </a:rPr>
              <a:t>:-</a:t>
            </a:r>
            <a:endParaRPr lang="ar-IQ" sz="3200" dirty="0">
              <a:latin typeface="Arial" pitchFamily="34" charset="0"/>
              <a:cs typeface="Arial" pitchFamily="34" charset="0"/>
            </a:endParaRPr>
          </a:p>
        </p:txBody>
      </p:sp>
    </p:spTree>
    <p:extLst>
      <p:ext uri="{BB962C8B-B14F-4D97-AF65-F5344CB8AC3E}">
        <p14:creationId xmlns:p14="http://schemas.microsoft.com/office/powerpoint/2010/main" val="650246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وسيلة شرح بيضاوية 1"/>
          <p:cNvSpPr/>
          <p:nvPr/>
        </p:nvSpPr>
        <p:spPr>
          <a:xfrm>
            <a:off x="1524000" y="0"/>
            <a:ext cx="9144000" cy="6381328"/>
          </a:xfrm>
          <a:prstGeom prst="wedgeEllipse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28673" name="Rectangle 1"/>
          <p:cNvSpPr>
            <a:spLocks noChangeArrowheads="1"/>
          </p:cNvSpPr>
          <p:nvPr/>
        </p:nvSpPr>
        <p:spPr bwMode="auto">
          <a:xfrm>
            <a:off x="2927648" y="980728"/>
            <a:ext cx="6552728"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rtl="1" fontAlgn="base">
              <a:spcBef>
                <a:spcPct val="0"/>
              </a:spcBef>
              <a:spcAft>
                <a:spcPct val="0"/>
              </a:spcAft>
              <a:buFontTx/>
              <a:buChar char="•"/>
            </a:pPr>
            <a:r>
              <a:rPr lang="ar-IQ" sz="2800" dirty="0">
                <a:latin typeface="Calibri" pitchFamily="34" charset="0"/>
                <a:ea typeface="Calibri" pitchFamily="34" charset="0"/>
                <a:cs typeface="Arial" pitchFamily="34" charset="0"/>
              </a:rPr>
              <a:t>التوجيه </a:t>
            </a:r>
            <a:r>
              <a:rPr lang="ar-IQ" sz="2800" dirty="0" err="1">
                <a:latin typeface="Calibri" pitchFamily="34" charset="0"/>
                <a:ea typeface="Calibri" pitchFamily="34" charset="0"/>
                <a:cs typeface="Arial" pitchFamily="34" charset="0"/>
              </a:rPr>
              <a:t>الذاتي </a:t>
            </a:r>
            <a:r>
              <a:rPr lang="ar-IQ" sz="2800" dirty="0">
                <a:latin typeface="Calibri" pitchFamily="34" charset="0"/>
                <a:ea typeface="Calibri" pitchFamily="34" charset="0"/>
                <a:cs typeface="Arial" pitchFamily="34" charset="0"/>
              </a:rPr>
              <a:t>:- الصفة المميزة لهذا البعد الشخصي في المدير هو شعوره بالثقة بالنفس واحترام الذات والانفتاح الذهني ويجذب احترام الاخرين له فمن تتوفر فيه هذه الصفات يمتلك فرصاً اكبر للنجاح في عمله فهو قادر على تطبيع نفسه في </a:t>
            </a:r>
            <a:r>
              <a:rPr lang="ar-IQ" sz="2800" dirty="0">
                <a:latin typeface="Calibri" pitchFamily="34" charset="0"/>
                <a:ea typeface="Calibri" pitchFamily="34" charset="0"/>
                <a:cs typeface="Arial" pitchFamily="34" charset="0"/>
              </a:rPr>
              <a:t>ظ</a:t>
            </a:r>
            <a:r>
              <a:rPr lang="ar-IQ" sz="2800" dirty="0">
                <a:latin typeface="Calibri" pitchFamily="34" charset="0"/>
                <a:ea typeface="Calibri" pitchFamily="34" charset="0"/>
                <a:cs typeface="Arial" pitchFamily="34" charset="0"/>
              </a:rPr>
              <a:t>روف العمل الجديدة مثل الطعام والرياضة والتكيف الاجتماعي </a:t>
            </a:r>
          </a:p>
          <a:p>
            <a:pPr eaLnBrk="0" fontAlgn="base" hangingPunct="0">
              <a:spcBef>
                <a:spcPct val="0"/>
              </a:spcBef>
              <a:spcAft>
                <a:spcPct val="0"/>
              </a:spcAft>
            </a:pPr>
            <a:r>
              <a:rPr lang="ar-IQ" sz="2800" dirty="0">
                <a:latin typeface="Calibri" pitchFamily="34" charset="0"/>
                <a:ea typeface="Calibri" pitchFamily="34" charset="0"/>
                <a:cs typeface="Arial" pitchFamily="34" charset="0"/>
              </a:rPr>
              <a:t>توجيه </a:t>
            </a:r>
            <a:r>
              <a:rPr lang="ar-IQ" sz="2800" dirty="0" err="1">
                <a:latin typeface="Calibri" pitchFamily="34" charset="0"/>
                <a:ea typeface="Calibri" pitchFamily="34" charset="0"/>
                <a:cs typeface="Arial" pitchFamily="34" charset="0"/>
              </a:rPr>
              <a:t>الأخرين</a:t>
            </a:r>
            <a:r>
              <a:rPr lang="ar-IQ" sz="2800" dirty="0">
                <a:latin typeface="Calibri" pitchFamily="34" charset="0"/>
                <a:ea typeface="Calibri" pitchFamily="34" charset="0"/>
                <a:cs typeface="Arial" pitchFamily="34" charset="0"/>
              </a:rPr>
              <a:t> :- على المدير الذي يتم اختياره للعمل في الخارج القدرة الفائقة على التأثير الايجابي بطريقة تجذبهم </a:t>
            </a:r>
            <a:r>
              <a:rPr lang="ar-IQ" sz="2800" dirty="0" err="1">
                <a:latin typeface="Calibri" pitchFamily="34" charset="0"/>
                <a:ea typeface="Calibri" pitchFamily="34" charset="0"/>
                <a:cs typeface="Arial" pitchFamily="34" charset="0"/>
              </a:rPr>
              <a:t>نحوه .</a:t>
            </a:r>
            <a:r>
              <a:rPr lang="ar-IQ" sz="2800" dirty="0">
                <a:latin typeface="Calibri" pitchFamily="34" charset="0"/>
                <a:ea typeface="Calibri" pitchFamily="34" charset="0"/>
                <a:cs typeface="Arial" pitchFamily="34" charset="0"/>
              </a:rPr>
              <a:t> </a:t>
            </a:r>
            <a:endParaRPr lang="ar-IQ" sz="2800" dirty="0">
              <a:latin typeface="Arial" pitchFamily="34" charset="0"/>
              <a:cs typeface="Arial" pitchFamily="34" charset="0"/>
            </a:endParaRPr>
          </a:p>
        </p:txBody>
      </p:sp>
    </p:spTree>
    <p:extLst>
      <p:ext uri="{BB962C8B-B14F-4D97-AF65-F5344CB8AC3E}">
        <p14:creationId xmlns:p14="http://schemas.microsoft.com/office/powerpoint/2010/main" val="2233794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وجة مزدوجة 1"/>
          <p:cNvSpPr/>
          <p:nvPr/>
        </p:nvSpPr>
        <p:spPr>
          <a:xfrm>
            <a:off x="1524000" y="0"/>
            <a:ext cx="9144000" cy="6858000"/>
          </a:xfrm>
          <a:prstGeom prst="doubleWav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IQ" sz="2800" dirty="0"/>
              <a:t>القدرات الحسية </a:t>
            </a:r>
            <a:r>
              <a:rPr lang="ar-IQ" sz="2800" dirty="0" err="1"/>
              <a:t>والادراكية</a:t>
            </a:r>
            <a:r>
              <a:rPr lang="ar-IQ" sz="2800" dirty="0"/>
              <a:t> :- ويقصد بذلك قدرة المدير على فهم لماذا الناس في دول اخرى يتصرفون بطريقة ما في </a:t>
            </a:r>
            <a:r>
              <a:rPr lang="ar-IQ" sz="2800" dirty="0" err="1"/>
              <a:t>عملهم ؟</a:t>
            </a:r>
            <a:r>
              <a:rPr lang="ar-IQ" sz="2800" dirty="0"/>
              <a:t> ويثير هذه الاشكال انتقاداً من جانب المدير لمواطني الدولة </a:t>
            </a:r>
            <a:r>
              <a:rPr lang="ar-IQ" sz="2800" dirty="0"/>
              <a:t>المضيفة </a:t>
            </a:r>
            <a:r>
              <a:rPr lang="ar-IQ" sz="2800" dirty="0"/>
              <a:t>فهو يريد ان يتصرف هؤلاء مثلما لو كانوا مواطنين من بلده لذا فأن المدراء الذين يفتقرون الى المهارات الحسية </a:t>
            </a:r>
            <a:r>
              <a:rPr lang="ar-IQ" sz="2800" dirty="0" err="1"/>
              <a:t>والادراكية</a:t>
            </a:r>
            <a:r>
              <a:rPr lang="ar-IQ" sz="2800" dirty="0"/>
              <a:t> يتعاملون مع ابناء البلد </a:t>
            </a:r>
            <a:r>
              <a:rPr lang="ar-IQ" sz="2800" dirty="0"/>
              <a:t>المضيف </a:t>
            </a:r>
            <a:r>
              <a:rPr lang="ar-IQ" sz="2800" dirty="0"/>
              <a:t>وفق ثقافته وهو </a:t>
            </a:r>
            <a:r>
              <a:rPr lang="ar-IQ" sz="2800" dirty="0" err="1"/>
              <a:t>لايدرك</a:t>
            </a:r>
            <a:r>
              <a:rPr lang="ar-IQ" sz="2800" dirty="0"/>
              <a:t> ان هؤلاء ثقافة اخرى مختلفة مما يؤدي الى شعوره </a:t>
            </a:r>
            <a:r>
              <a:rPr lang="ar-IQ" sz="2800" dirty="0" err="1"/>
              <a:t>بالاحباط</a:t>
            </a:r>
            <a:r>
              <a:rPr lang="ar-IQ" sz="2800" dirty="0"/>
              <a:t> الاداري والعزلة وعدم قدرته على حل المشاكل التي تواجهه</a:t>
            </a:r>
            <a:endParaRPr lang="ar-IQ" sz="2800" dirty="0">
              <a:solidFill>
                <a:srgbClr val="FFC000"/>
              </a:solidFill>
            </a:endParaRPr>
          </a:p>
        </p:txBody>
      </p:sp>
    </p:spTree>
    <p:extLst>
      <p:ext uri="{BB962C8B-B14F-4D97-AF65-F5344CB8AC3E}">
        <p14:creationId xmlns:p14="http://schemas.microsoft.com/office/powerpoint/2010/main" val="681842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وسيلة شرح على شكل سحابة 1"/>
          <p:cNvSpPr/>
          <p:nvPr/>
        </p:nvSpPr>
        <p:spPr>
          <a:xfrm>
            <a:off x="1524000" y="0"/>
            <a:ext cx="9144000" cy="6237312"/>
          </a:xfrm>
          <a:prstGeom prst="cloudCallou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dirty="0"/>
          </a:p>
        </p:txBody>
      </p:sp>
      <p:sp>
        <p:nvSpPr>
          <p:cNvPr id="29697" name="Rectangle 1"/>
          <p:cNvSpPr>
            <a:spLocks noChangeArrowheads="1"/>
          </p:cNvSpPr>
          <p:nvPr/>
        </p:nvSpPr>
        <p:spPr bwMode="auto">
          <a:xfrm>
            <a:off x="2639616" y="1598692"/>
            <a:ext cx="7344816"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rtl="1" fontAlgn="base">
              <a:spcBef>
                <a:spcPct val="0"/>
              </a:spcBef>
              <a:spcAft>
                <a:spcPct val="0"/>
              </a:spcAft>
              <a:buFontTx/>
              <a:buChar char="•"/>
            </a:pPr>
            <a:r>
              <a:rPr lang="ar-IQ" sz="2400" dirty="0">
                <a:latin typeface="Calibri" pitchFamily="34" charset="0"/>
                <a:ea typeface="Calibri" pitchFamily="34" charset="0"/>
                <a:cs typeface="Arial" pitchFamily="34" charset="0"/>
              </a:rPr>
              <a:t>ضغوط الثقافة </a:t>
            </a:r>
            <a:r>
              <a:rPr lang="ar-IQ" sz="2400" dirty="0" err="1">
                <a:latin typeface="Calibri" pitchFamily="34" charset="0"/>
                <a:ea typeface="Calibri" pitchFamily="34" charset="0"/>
                <a:cs typeface="Arial" pitchFamily="34" charset="0"/>
              </a:rPr>
              <a:t>الجديدة </a:t>
            </a:r>
            <a:r>
              <a:rPr lang="ar-IQ" sz="2400" dirty="0">
                <a:latin typeface="Calibri" pitchFamily="34" charset="0"/>
                <a:ea typeface="Calibri" pitchFamily="34" charset="0"/>
                <a:cs typeface="Arial" pitchFamily="34" charset="0"/>
              </a:rPr>
              <a:t>:- وتشير الى الكيفية التي يمكن للمدير فيها التكيف على العمل في بيئة ثقافية غير مألوفة فالثقافة والجغرافية ليست متجانسة ومصلحة العمل تتطلب توفر القدرة على التحمل ومواجهة هذه الضغوط التي تبدأ بالزوال كلما طالت فترة بقائه في ذالك البلد</a:t>
            </a:r>
          </a:p>
          <a:p>
            <a:pPr eaLnBrk="0" fontAlgn="base" hangingPunct="0">
              <a:spcBef>
                <a:spcPct val="0"/>
              </a:spcBef>
              <a:spcAft>
                <a:spcPct val="0"/>
              </a:spcAft>
            </a:pPr>
            <a:r>
              <a:rPr lang="ar-IQ" sz="2400" dirty="0">
                <a:latin typeface="Calibri" pitchFamily="34" charset="0"/>
                <a:ea typeface="Calibri" pitchFamily="34" charset="0"/>
                <a:cs typeface="Arial" pitchFamily="34" charset="0"/>
              </a:rPr>
              <a:t>صعوبة </a:t>
            </a:r>
            <a:r>
              <a:rPr lang="ar-IQ" sz="2400" dirty="0" err="1">
                <a:latin typeface="Calibri" pitchFamily="34" charset="0"/>
                <a:ea typeface="Calibri" pitchFamily="34" charset="0"/>
                <a:cs typeface="Arial" pitchFamily="34" charset="0"/>
              </a:rPr>
              <a:t>اللغة </a:t>
            </a:r>
            <a:r>
              <a:rPr lang="ar-IQ" sz="2400" dirty="0">
                <a:latin typeface="Calibri" pitchFamily="34" charset="0"/>
                <a:ea typeface="Calibri" pitchFamily="34" charset="0"/>
                <a:cs typeface="Arial" pitchFamily="34" charset="0"/>
              </a:rPr>
              <a:t>:-  اما بالنسبة للغة فيترك امر تقييمها للمدراء انفسهم كما يتعين على الشركات الدولية اخذ هذه العوامل مجتمعة بالاعتبار عند اختيار المدراء </a:t>
            </a:r>
            <a:r>
              <a:rPr lang="ar-IQ" sz="2400" dirty="0" err="1">
                <a:latin typeface="Calibri" pitchFamily="34" charset="0"/>
                <a:ea typeface="Calibri" pitchFamily="34" charset="0"/>
                <a:cs typeface="Arial" pitchFamily="34" charset="0"/>
              </a:rPr>
              <a:t>الدوليين .</a:t>
            </a:r>
            <a:r>
              <a:rPr lang="en-US" sz="2400" dirty="0">
                <a:latin typeface="Arial" pitchFamily="34" charset="0"/>
                <a:cs typeface="Arial" pitchFamily="34" charset="0"/>
              </a:rPr>
              <a:t> </a:t>
            </a:r>
          </a:p>
        </p:txBody>
      </p:sp>
    </p:spTree>
    <p:extLst>
      <p:ext uri="{BB962C8B-B14F-4D97-AF65-F5344CB8AC3E}">
        <p14:creationId xmlns:p14="http://schemas.microsoft.com/office/powerpoint/2010/main" val="4005281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تمرير عمودي 1"/>
          <p:cNvSpPr/>
          <p:nvPr/>
        </p:nvSpPr>
        <p:spPr>
          <a:xfrm>
            <a:off x="1524000" y="0"/>
            <a:ext cx="9324528" cy="1124744"/>
          </a:xfrm>
          <a:prstGeom prst="verticalScroll">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3200" u="sng" dirty="0">
                <a:solidFill>
                  <a:schemeClr val="tx1"/>
                </a:solidFill>
              </a:rPr>
              <a:t>تدريب وتطوير المدراء </a:t>
            </a:r>
            <a:endParaRPr lang="ar-IQ" sz="3200" dirty="0">
              <a:solidFill>
                <a:schemeClr val="tx1"/>
              </a:solidFill>
            </a:endParaRPr>
          </a:p>
        </p:txBody>
      </p:sp>
      <p:sp>
        <p:nvSpPr>
          <p:cNvPr id="3" name="مستطيل ذو زاوية واحدة مستديرة 2"/>
          <p:cNvSpPr/>
          <p:nvPr/>
        </p:nvSpPr>
        <p:spPr>
          <a:xfrm>
            <a:off x="1524000" y="1124744"/>
            <a:ext cx="9144000" cy="5733256"/>
          </a:xfrm>
          <a:prstGeom prst="round1Rect">
            <a:avLst/>
          </a:prstGeom>
          <a:solidFill>
            <a:srgbClr val="32BA3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ar-IQ" dirty="0"/>
          </a:p>
        </p:txBody>
      </p:sp>
      <p:sp>
        <p:nvSpPr>
          <p:cNvPr id="31745" name="Rectangle 1"/>
          <p:cNvSpPr>
            <a:spLocks noChangeArrowheads="1"/>
          </p:cNvSpPr>
          <p:nvPr/>
        </p:nvSpPr>
        <p:spPr bwMode="auto">
          <a:xfrm>
            <a:off x="1919536" y="1412776"/>
            <a:ext cx="8568952"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rtl="1" fontAlgn="base">
              <a:spcBef>
                <a:spcPct val="0"/>
              </a:spcBef>
              <a:spcAft>
                <a:spcPct val="0"/>
              </a:spcAft>
            </a:pPr>
            <a:r>
              <a:rPr lang="ar-IQ" sz="2800" dirty="0">
                <a:latin typeface="Calibri" pitchFamily="34" charset="0"/>
                <a:ea typeface="Calibri" pitchFamily="34" charset="0"/>
                <a:cs typeface="Arial" pitchFamily="34" charset="0"/>
              </a:rPr>
              <a:t>ان تدريب جزء من برامج التطوير الاداري وهي الخطوة الثانية بعد اختيار المدراء الدوليين للقيام بالمهام والمهارات والمعارف الجديدة </a:t>
            </a:r>
            <a:r>
              <a:rPr lang="ar-IQ" sz="2800" dirty="0" err="1">
                <a:latin typeface="Calibri" pitchFamily="34" charset="0"/>
                <a:ea typeface="Calibri" pitchFamily="34" charset="0"/>
                <a:cs typeface="Arial" pitchFamily="34" charset="0"/>
              </a:rPr>
              <a:t>والازمة</a:t>
            </a:r>
            <a:r>
              <a:rPr lang="ar-IQ" sz="2800" dirty="0">
                <a:latin typeface="Calibri" pitchFamily="34" charset="0"/>
                <a:ea typeface="Calibri" pitchFamily="34" charset="0"/>
                <a:cs typeface="Arial" pitchFamily="34" charset="0"/>
              </a:rPr>
              <a:t> لتكوينه كمدير دولي </a:t>
            </a:r>
            <a:r>
              <a:rPr lang="ar-IQ" sz="2800" dirty="0" err="1">
                <a:latin typeface="Calibri" pitchFamily="34" charset="0"/>
                <a:ea typeface="Calibri" pitchFamily="34" charset="0"/>
                <a:cs typeface="Arial" pitchFamily="34" charset="0"/>
              </a:rPr>
              <a:t>ناجح </a:t>
            </a:r>
            <a:r>
              <a:rPr lang="ar-IQ" sz="2800" dirty="0">
                <a:latin typeface="Calibri" pitchFamily="34" charset="0"/>
                <a:ea typeface="Calibri" pitchFamily="34" charset="0"/>
                <a:cs typeface="Arial" pitchFamily="34" charset="0"/>
              </a:rPr>
              <a:t>، فالمدير المحتمل ايفاده لمواقع وظيفية متعددة ولعدد من السنوات لاكتساب الخبرة في بيئات ثقافية حساسة فهم يحتاجون الى برامج تدريب وتطوير تقدم لهم على فترات دورية </a:t>
            </a:r>
            <a:r>
              <a:rPr lang="ar-IQ" sz="2800" dirty="0" err="1">
                <a:latin typeface="Calibri" pitchFamily="34" charset="0"/>
                <a:ea typeface="Calibri" pitchFamily="34" charset="0"/>
                <a:cs typeface="Arial" pitchFamily="34" charset="0"/>
              </a:rPr>
              <a:t>منتظمة </a:t>
            </a:r>
            <a:r>
              <a:rPr lang="ar-IQ" sz="2800" dirty="0">
                <a:latin typeface="Calibri" pitchFamily="34" charset="0"/>
                <a:ea typeface="Calibri" pitchFamily="34" charset="0"/>
                <a:cs typeface="Arial" pitchFamily="34" charset="0"/>
              </a:rPr>
              <a:t>( اسبوع بعد </a:t>
            </a:r>
            <a:r>
              <a:rPr lang="ar-IQ" sz="2800" dirty="0" err="1">
                <a:latin typeface="Calibri" pitchFamily="34" charset="0"/>
                <a:ea typeface="Calibri" pitchFamily="34" charset="0"/>
                <a:cs typeface="Arial" pitchFamily="34" charset="0"/>
              </a:rPr>
              <a:t>اسبوع </a:t>
            </a:r>
            <a:r>
              <a:rPr lang="ar-IQ" sz="2800" dirty="0">
                <a:latin typeface="Calibri" pitchFamily="34" charset="0"/>
                <a:ea typeface="Calibri" pitchFamily="34" charset="0"/>
                <a:cs typeface="Arial" pitchFamily="34" charset="0"/>
              </a:rPr>
              <a:t>، اسبوعين بعد </a:t>
            </a:r>
            <a:r>
              <a:rPr lang="ar-IQ" sz="2800" dirty="0" err="1">
                <a:latin typeface="Calibri" pitchFamily="34" charset="0"/>
                <a:ea typeface="Calibri" pitchFamily="34" charset="0"/>
                <a:cs typeface="Arial" pitchFamily="34" charset="0"/>
              </a:rPr>
              <a:t>اسبوعين </a:t>
            </a:r>
            <a:r>
              <a:rPr lang="ar-IQ" sz="2800" dirty="0">
                <a:latin typeface="Calibri" pitchFamily="34" charset="0"/>
                <a:ea typeface="Calibri" pitchFamily="34" charset="0"/>
                <a:cs typeface="Arial" pitchFamily="34" charset="0"/>
              </a:rPr>
              <a:t>) حيث ان التدريب يقلل من فشل المدراء </a:t>
            </a:r>
            <a:r>
              <a:rPr lang="ar-IQ" sz="2800" dirty="0" err="1">
                <a:latin typeface="Calibri" pitchFamily="34" charset="0"/>
                <a:ea typeface="Calibri" pitchFamily="34" charset="0"/>
                <a:cs typeface="Arial" pitchFamily="34" charset="0"/>
              </a:rPr>
              <a:t>الدولييون</a:t>
            </a:r>
            <a:r>
              <a:rPr lang="ar-IQ" sz="2800" dirty="0">
                <a:latin typeface="Calibri" pitchFamily="34" charset="0"/>
                <a:ea typeface="Calibri" pitchFamily="34" charset="0"/>
                <a:cs typeface="Arial" pitchFamily="34" charset="0"/>
              </a:rPr>
              <a:t> ويقلل من اسباب عودتهم الى بلدهم الام قبل انجاز مهامهم وللتخفيف من تأثير المشاكل التي يعاني منها المدراء الدوليين اعتبرت الشركات ان التدريب الثقافي والتدريب العملي والتدريب على اللغة يؤمل منها من تقليل عدد حالات فشل المدراء في مهامهم وسوف نناقش كل نوع من هذه التدريبات  في ما </a:t>
            </a:r>
            <a:r>
              <a:rPr lang="ar-IQ" sz="2800" dirty="0" err="1">
                <a:latin typeface="Calibri" pitchFamily="34" charset="0"/>
                <a:ea typeface="Calibri" pitchFamily="34" charset="0"/>
                <a:cs typeface="Arial" pitchFamily="34" charset="0"/>
              </a:rPr>
              <a:t>يلي :-</a:t>
            </a:r>
            <a:endParaRPr lang="ar-IQ" sz="2800" dirty="0">
              <a:latin typeface="Arial" pitchFamily="34" charset="0"/>
              <a:cs typeface="Arial" pitchFamily="34" charset="0"/>
            </a:endParaRPr>
          </a:p>
        </p:txBody>
      </p:sp>
    </p:spTree>
    <p:extLst>
      <p:ext uri="{BB962C8B-B14F-4D97-AF65-F5344CB8AC3E}">
        <p14:creationId xmlns:p14="http://schemas.microsoft.com/office/powerpoint/2010/main" val="663319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ذو زاوية واحدة مستديرة 1"/>
          <p:cNvSpPr/>
          <p:nvPr/>
        </p:nvSpPr>
        <p:spPr>
          <a:xfrm>
            <a:off x="1524000" y="0"/>
            <a:ext cx="9144000" cy="6858000"/>
          </a:xfrm>
          <a:prstGeom prst="round1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32769" name="Rectangle 1"/>
          <p:cNvSpPr>
            <a:spLocks noChangeArrowheads="1"/>
          </p:cNvSpPr>
          <p:nvPr/>
        </p:nvSpPr>
        <p:spPr bwMode="auto">
          <a:xfrm>
            <a:off x="1703512" y="980728"/>
            <a:ext cx="8820472"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rtl="1" fontAlgn="base">
              <a:spcBef>
                <a:spcPct val="0"/>
              </a:spcBef>
              <a:spcAft>
                <a:spcPct val="0"/>
              </a:spcAft>
            </a:pPr>
            <a:r>
              <a:rPr lang="ar-IQ" sz="2000" dirty="0">
                <a:latin typeface="Calibri" pitchFamily="34" charset="0"/>
                <a:ea typeface="Calibri" pitchFamily="34" charset="0"/>
                <a:cs typeface="Arial" pitchFamily="34" charset="0"/>
              </a:rPr>
              <a:t>1- التدريب </a:t>
            </a:r>
            <a:r>
              <a:rPr lang="ar-IQ" sz="2000" dirty="0" err="1">
                <a:latin typeface="Calibri" pitchFamily="34" charset="0"/>
                <a:ea typeface="Calibri" pitchFamily="34" charset="0"/>
                <a:cs typeface="Arial" pitchFamily="34" charset="0"/>
              </a:rPr>
              <a:t>الثقافي :-</a:t>
            </a:r>
            <a:r>
              <a:rPr lang="ar-IQ" sz="2000" dirty="0">
                <a:latin typeface="Calibri" pitchFamily="34" charset="0"/>
                <a:ea typeface="Calibri" pitchFamily="34" charset="0"/>
                <a:cs typeface="Arial" pitchFamily="34" charset="0"/>
              </a:rPr>
              <a:t> </a:t>
            </a:r>
            <a:endParaRPr lang="en-US" sz="800" dirty="0">
              <a:latin typeface="Arial" pitchFamily="34" charset="0"/>
              <a:cs typeface="Arial" pitchFamily="34" charset="0"/>
            </a:endParaRPr>
          </a:p>
          <a:p>
            <a:pPr algn="justLow" rtl="1" eaLnBrk="0" fontAlgn="base" hangingPunct="0">
              <a:spcBef>
                <a:spcPct val="0"/>
              </a:spcBef>
              <a:spcAft>
                <a:spcPct val="0"/>
              </a:spcAft>
            </a:pPr>
            <a:r>
              <a:rPr lang="ar-IQ" sz="2000" dirty="0">
                <a:latin typeface="Calibri" pitchFamily="34" charset="0"/>
                <a:ea typeface="Calibri" pitchFamily="34" charset="0"/>
                <a:cs typeface="Arial" pitchFamily="34" charset="0"/>
              </a:rPr>
              <a:t>تهدف برامج التدريب الثقافي الى تعريف المدير بثقافة البلد </a:t>
            </a:r>
            <a:r>
              <a:rPr lang="ar-IQ" sz="2000" dirty="0" err="1">
                <a:latin typeface="Calibri" pitchFamily="34" charset="0"/>
                <a:ea typeface="Calibri" pitchFamily="34" charset="0"/>
                <a:cs typeface="Arial" pitchFamily="34" charset="0"/>
              </a:rPr>
              <a:t>المظيف</a:t>
            </a:r>
            <a:r>
              <a:rPr lang="ar-IQ" sz="2000" dirty="0">
                <a:latin typeface="Calibri" pitchFamily="34" charset="0"/>
                <a:ea typeface="Calibri" pitchFamily="34" charset="0"/>
                <a:cs typeface="Arial" pitchFamily="34" charset="0"/>
              </a:rPr>
              <a:t> </a:t>
            </a:r>
            <a:r>
              <a:rPr lang="ar-IQ" sz="2000" dirty="0" err="1">
                <a:latin typeface="Calibri" pitchFamily="34" charset="0"/>
                <a:ea typeface="Calibri" pitchFamily="34" charset="0"/>
                <a:cs typeface="Arial" pitchFamily="34" charset="0"/>
              </a:rPr>
              <a:t>مثل </a:t>
            </a:r>
            <a:r>
              <a:rPr lang="ar-IQ" sz="2000" dirty="0">
                <a:latin typeface="Calibri" pitchFamily="34" charset="0"/>
                <a:ea typeface="Calibri" pitchFamily="34" charset="0"/>
                <a:cs typeface="Arial" pitchFamily="34" charset="0"/>
              </a:rPr>
              <a:t>( العادات والتقاليد الاعراف </a:t>
            </a:r>
            <a:r>
              <a:rPr lang="ar-IQ" sz="2000" dirty="0" err="1">
                <a:latin typeface="Calibri" pitchFamily="34" charset="0"/>
                <a:ea typeface="Calibri" pitchFamily="34" charset="0"/>
                <a:cs typeface="Arial" pitchFamily="34" charset="0"/>
              </a:rPr>
              <a:t>الاجتماعية....الخ </a:t>
            </a:r>
            <a:r>
              <a:rPr lang="ar-IQ" sz="2000" dirty="0">
                <a:latin typeface="Calibri" pitchFamily="34" charset="0"/>
                <a:ea typeface="Calibri" pitchFamily="34" charset="0"/>
                <a:cs typeface="Arial" pitchFamily="34" charset="0"/>
              </a:rPr>
              <a:t>) والسياسات والاقتصاد الوطني والدين والممارسات الاجتماعية والتجارية والسلالات العرقية ومدى الاستقرار السياسي وحتى الاطعمة </a:t>
            </a:r>
            <a:r>
              <a:rPr lang="ar-IQ" sz="2000" dirty="0" err="1">
                <a:latin typeface="Calibri" pitchFamily="34" charset="0"/>
                <a:ea typeface="Calibri" pitchFamily="34" charset="0"/>
                <a:cs typeface="Arial" pitchFamily="34" charset="0"/>
              </a:rPr>
              <a:t>واسعار</a:t>
            </a:r>
            <a:r>
              <a:rPr lang="ar-IQ" sz="2000" dirty="0">
                <a:latin typeface="Calibri" pitchFamily="34" charset="0"/>
                <a:ea typeface="Calibri" pitchFamily="34" charset="0"/>
                <a:cs typeface="Arial" pitchFamily="34" charset="0"/>
              </a:rPr>
              <a:t> المعيشة </a:t>
            </a:r>
            <a:r>
              <a:rPr lang="ar-IQ" sz="2000" dirty="0" err="1">
                <a:latin typeface="Calibri" pitchFamily="34" charset="0"/>
                <a:ea typeface="Calibri" pitchFamily="34" charset="0"/>
                <a:cs typeface="Arial" pitchFamily="34" charset="0"/>
              </a:rPr>
              <a:t>وزكذلك</a:t>
            </a:r>
            <a:r>
              <a:rPr lang="ar-IQ" sz="2000" dirty="0">
                <a:latin typeface="Calibri" pitchFamily="34" charset="0"/>
                <a:ea typeface="Calibri" pitchFamily="34" charset="0"/>
                <a:cs typeface="Arial" pitchFamily="34" charset="0"/>
              </a:rPr>
              <a:t> يحتوي البرنامج على ترتيب رحلات تعريفية للبلد المضيف قبل ايفاد المدير للعمل هناك</a:t>
            </a:r>
            <a:endParaRPr lang="ar-IQ" dirty="0">
              <a:latin typeface="Arial" pitchFamily="34" charset="0"/>
              <a:cs typeface="Arial" pitchFamily="34" charset="0"/>
            </a:endParaRPr>
          </a:p>
        </p:txBody>
      </p:sp>
      <p:sp>
        <p:nvSpPr>
          <p:cNvPr id="32770" name="Rectangle 2"/>
          <p:cNvSpPr>
            <a:spLocks noChangeArrowheads="1"/>
          </p:cNvSpPr>
          <p:nvPr/>
        </p:nvSpPr>
        <p:spPr bwMode="auto">
          <a:xfrm>
            <a:off x="1847528" y="2708921"/>
            <a:ext cx="864096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rtl="1" fontAlgn="base">
              <a:spcBef>
                <a:spcPct val="0"/>
              </a:spcBef>
              <a:spcAft>
                <a:spcPct val="0"/>
              </a:spcAft>
            </a:pPr>
            <a:r>
              <a:rPr lang="ar-IQ" sz="2000" dirty="0">
                <a:latin typeface="Calibri" pitchFamily="34" charset="0"/>
                <a:ea typeface="Calibri" pitchFamily="34" charset="0"/>
                <a:cs typeface="Arial" pitchFamily="34" charset="0"/>
              </a:rPr>
              <a:t>2- التدريب على </a:t>
            </a:r>
            <a:r>
              <a:rPr lang="ar-IQ" sz="2000" dirty="0" err="1">
                <a:latin typeface="Calibri" pitchFamily="34" charset="0"/>
                <a:ea typeface="Calibri" pitchFamily="34" charset="0"/>
                <a:cs typeface="Arial" pitchFamily="34" charset="0"/>
              </a:rPr>
              <a:t>اللغة :-</a:t>
            </a:r>
            <a:endParaRPr lang="en-US" sz="800" dirty="0">
              <a:latin typeface="Arial" pitchFamily="34" charset="0"/>
              <a:cs typeface="Arial" pitchFamily="34" charset="0"/>
            </a:endParaRPr>
          </a:p>
          <a:p>
            <a:pPr algn="justLow" rtl="1" eaLnBrk="0" fontAlgn="base" hangingPunct="0">
              <a:spcBef>
                <a:spcPct val="0"/>
              </a:spcBef>
              <a:spcAft>
                <a:spcPct val="0"/>
              </a:spcAft>
            </a:pPr>
            <a:r>
              <a:rPr lang="ar-IQ" sz="2000" dirty="0">
                <a:latin typeface="Calibri" pitchFamily="34" charset="0"/>
                <a:ea typeface="Calibri" pitchFamily="34" charset="0"/>
                <a:cs typeface="Arial" pitchFamily="34" charset="0"/>
              </a:rPr>
              <a:t>على الرغم من انه اللغة الانجليزية هي اللغة العالمية </a:t>
            </a:r>
            <a:r>
              <a:rPr lang="ar-IQ" sz="2000" dirty="0" err="1">
                <a:latin typeface="Calibri" pitchFamily="34" charset="0"/>
                <a:ea typeface="Calibri" pitchFamily="34" charset="0"/>
                <a:cs typeface="Arial" pitchFamily="34" charset="0"/>
              </a:rPr>
              <a:t>للاعمال</a:t>
            </a:r>
            <a:r>
              <a:rPr lang="ar-IQ" sz="2000" dirty="0">
                <a:latin typeface="Calibri" pitchFamily="34" charset="0"/>
                <a:ea typeface="Calibri" pitchFamily="34" charset="0"/>
                <a:cs typeface="Arial" pitchFamily="34" charset="0"/>
              </a:rPr>
              <a:t> الدولية </a:t>
            </a:r>
            <a:r>
              <a:rPr lang="ar-IQ" sz="2000" dirty="0" err="1">
                <a:latin typeface="Calibri" pitchFamily="34" charset="0"/>
                <a:ea typeface="Calibri" pitchFamily="34" charset="0"/>
                <a:cs typeface="Arial" pitchFamily="34" charset="0"/>
              </a:rPr>
              <a:t>الا</a:t>
            </a:r>
            <a:r>
              <a:rPr lang="ar-IQ" sz="2000" dirty="0">
                <a:latin typeface="Calibri" pitchFamily="34" charset="0"/>
                <a:ea typeface="Calibri" pitchFamily="34" charset="0"/>
                <a:cs typeface="Arial" pitchFamily="34" charset="0"/>
              </a:rPr>
              <a:t> ان هذه لا يمنع او يحول دون تعلم لغة البلد المضيف لان ذلك يعزز من روابط التعاون والعلاقات الاجتماعية والثقافية بين المدير المغترب </a:t>
            </a:r>
            <a:r>
              <a:rPr lang="ar-IQ" sz="2000" dirty="0" err="1">
                <a:latin typeface="Calibri" pitchFamily="34" charset="0"/>
                <a:ea typeface="Calibri" pitchFamily="34" charset="0"/>
                <a:cs typeface="Arial" pitchFamily="34" charset="0"/>
              </a:rPr>
              <a:t>وتضرائه</a:t>
            </a:r>
            <a:r>
              <a:rPr lang="ar-IQ" sz="2000" dirty="0">
                <a:latin typeface="Calibri" pitchFamily="34" charset="0"/>
                <a:ea typeface="Calibri" pitchFamily="34" charset="0"/>
                <a:cs typeface="Arial" pitchFamily="34" charset="0"/>
              </a:rPr>
              <a:t> من المدراء المواطني الدولة المضيفة وموظفيه التابعين له </a:t>
            </a:r>
            <a:endParaRPr lang="ar-IQ" dirty="0">
              <a:latin typeface="Arial" pitchFamily="34" charset="0"/>
              <a:cs typeface="Arial" pitchFamily="34" charset="0"/>
            </a:endParaRPr>
          </a:p>
        </p:txBody>
      </p:sp>
      <p:sp>
        <p:nvSpPr>
          <p:cNvPr id="32771" name="Rectangle 3"/>
          <p:cNvSpPr>
            <a:spLocks noChangeArrowheads="1"/>
          </p:cNvSpPr>
          <p:nvPr/>
        </p:nvSpPr>
        <p:spPr bwMode="auto">
          <a:xfrm>
            <a:off x="1919536" y="4364034"/>
            <a:ext cx="8568952"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rtl="1" fontAlgn="base">
              <a:spcBef>
                <a:spcPct val="0"/>
              </a:spcBef>
              <a:spcAft>
                <a:spcPct val="0"/>
              </a:spcAft>
            </a:pPr>
            <a:r>
              <a:rPr lang="ar-IQ" sz="2000" dirty="0">
                <a:latin typeface="Calibri" pitchFamily="34" charset="0"/>
                <a:ea typeface="Calibri" pitchFamily="34" charset="0"/>
                <a:cs typeface="Arial" pitchFamily="34" charset="0"/>
              </a:rPr>
              <a:t>3- التدريب </a:t>
            </a:r>
            <a:r>
              <a:rPr lang="ar-IQ" sz="2000" dirty="0" err="1">
                <a:latin typeface="Calibri" pitchFamily="34" charset="0"/>
                <a:ea typeface="Calibri" pitchFamily="34" charset="0"/>
                <a:cs typeface="Arial" pitchFamily="34" charset="0"/>
              </a:rPr>
              <a:t>العملي :-</a:t>
            </a:r>
            <a:endParaRPr lang="en-US" sz="800" dirty="0">
              <a:latin typeface="Arial" pitchFamily="34" charset="0"/>
              <a:cs typeface="Arial" pitchFamily="34" charset="0"/>
            </a:endParaRPr>
          </a:p>
          <a:p>
            <a:pPr algn="justLow" rtl="1" eaLnBrk="0" fontAlgn="base" hangingPunct="0">
              <a:spcBef>
                <a:spcPct val="0"/>
              </a:spcBef>
              <a:spcAft>
                <a:spcPct val="0"/>
              </a:spcAft>
            </a:pPr>
            <a:r>
              <a:rPr lang="ar-IQ" sz="2000" dirty="0">
                <a:latin typeface="Calibri" pitchFamily="34" charset="0"/>
                <a:ea typeface="Calibri" pitchFamily="34" charset="0"/>
                <a:cs typeface="Arial" pitchFamily="34" charset="0"/>
              </a:rPr>
              <a:t>وهو التدريب الميداني التطبيقي في مكان العمل والبلد </a:t>
            </a:r>
            <a:r>
              <a:rPr lang="ar-IQ" sz="2000" dirty="0" err="1">
                <a:latin typeface="Calibri" pitchFamily="34" charset="0"/>
                <a:ea typeface="Calibri" pitchFamily="34" charset="0"/>
                <a:cs typeface="Arial" pitchFamily="34" charset="0"/>
              </a:rPr>
              <a:t>المظيف</a:t>
            </a:r>
            <a:r>
              <a:rPr lang="ar-IQ" sz="2000" dirty="0">
                <a:latin typeface="Calibri" pitchFamily="34" charset="0"/>
                <a:ea typeface="Calibri" pitchFamily="34" charset="0"/>
                <a:cs typeface="Arial" pitchFamily="34" charset="0"/>
              </a:rPr>
              <a:t> حيث يهدف هذه النوع من التدريب الى تقديم المساعدة للمدير </a:t>
            </a:r>
            <a:r>
              <a:rPr lang="ar-IQ" sz="2000" dirty="0" err="1">
                <a:latin typeface="Calibri" pitchFamily="34" charset="0"/>
                <a:ea typeface="Calibri" pitchFamily="34" charset="0"/>
                <a:cs typeface="Arial" pitchFamily="34" charset="0"/>
              </a:rPr>
              <a:t>المخترب</a:t>
            </a:r>
            <a:r>
              <a:rPr lang="ar-IQ" sz="2000" dirty="0">
                <a:latin typeface="Calibri" pitchFamily="34" charset="0"/>
                <a:ea typeface="Calibri" pitchFamily="34" charset="0"/>
                <a:cs typeface="Arial" pitchFamily="34" charset="0"/>
              </a:rPr>
              <a:t> </a:t>
            </a:r>
            <a:r>
              <a:rPr lang="ar-IQ" sz="2000" dirty="0" err="1">
                <a:latin typeface="Calibri" pitchFamily="34" charset="0"/>
                <a:ea typeface="Calibri" pitchFamily="34" charset="0"/>
                <a:cs typeface="Arial" pitchFamily="34" charset="0"/>
              </a:rPr>
              <a:t>واسرته</a:t>
            </a:r>
            <a:r>
              <a:rPr lang="ar-IQ" sz="2000" dirty="0">
                <a:latin typeface="Calibri" pitchFamily="34" charset="0"/>
                <a:ea typeface="Calibri" pitchFamily="34" charset="0"/>
                <a:cs typeface="Arial" pitchFamily="34" charset="0"/>
              </a:rPr>
              <a:t> على طمأنة انفسهم يوماً بعد يوم على الحياة في البلد المضيف حتى يتكيفوا مع روتين العمل الجديد بنجاح </a:t>
            </a:r>
            <a:endParaRPr lang="ar-IQ" dirty="0">
              <a:latin typeface="Arial" pitchFamily="34" charset="0"/>
              <a:cs typeface="Arial" pitchFamily="34" charset="0"/>
            </a:endParaRPr>
          </a:p>
        </p:txBody>
      </p:sp>
    </p:spTree>
    <p:extLst>
      <p:ext uri="{BB962C8B-B14F-4D97-AF65-F5344CB8AC3E}">
        <p14:creationId xmlns:p14="http://schemas.microsoft.com/office/powerpoint/2010/main" val="39913301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790</Words>
  <Application>Microsoft Office PowerPoint</Application>
  <PresentationFormat>Widescreen</PresentationFormat>
  <Paragraphs>28</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1</cp:revision>
  <dcterms:created xsi:type="dcterms:W3CDTF">2019-07-14T16:57:46Z</dcterms:created>
  <dcterms:modified xsi:type="dcterms:W3CDTF">2019-07-14T16:58:20Z</dcterms:modified>
</cp:coreProperties>
</file>