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241986-8A50-40AA-A47C-EDD2F2602055}"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715903-0F0F-4360-B3CA-F07BBD5A92DD}" type="slidenum">
              <a:rPr lang="en-US" smtClean="0"/>
              <a:t>‹#›</a:t>
            </a:fld>
            <a:endParaRPr lang="en-US"/>
          </a:p>
        </p:txBody>
      </p:sp>
    </p:spTree>
    <p:extLst>
      <p:ext uri="{BB962C8B-B14F-4D97-AF65-F5344CB8AC3E}">
        <p14:creationId xmlns:p14="http://schemas.microsoft.com/office/powerpoint/2010/main" val="4050434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241986-8A50-40AA-A47C-EDD2F2602055}"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715903-0F0F-4360-B3CA-F07BBD5A92DD}" type="slidenum">
              <a:rPr lang="en-US" smtClean="0"/>
              <a:t>‹#›</a:t>
            </a:fld>
            <a:endParaRPr lang="en-US"/>
          </a:p>
        </p:txBody>
      </p:sp>
    </p:spTree>
    <p:extLst>
      <p:ext uri="{BB962C8B-B14F-4D97-AF65-F5344CB8AC3E}">
        <p14:creationId xmlns:p14="http://schemas.microsoft.com/office/powerpoint/2010/main" val="1590811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241986-8A50-40AA-A47C-EDD2F2602055}"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715903-0F0F-4360-B3CA-F07BBD5A92DD}" type="slidenum">
              <a:rPr lang="en-US" smtClean="0"/>
              <a:t>‹#›</a:t>
            </a:fld>
            <a:endParaRPr lang="en-US"/>
          </a:p>
        </p:txBody>
      </p:sp>
    </p:spTree>
    <p:extLst>
      <p:ext uri="{BB962C8B-B14F-4D97-AF65-F5344CB8AC3E}">
        <p14:creationId xmlns:p14="http://schemas.microsoft.com/office/powerpoint/2010/main" val="3114343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241986-8A50-40AA-A47C-EDD2F2602055}"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715903-0F0F-4360-B3CA-F07BBD5A92DD}" type="slidenum">
              <a:rPr lang="en-US" smtClean="0"/>
              <a:t>‹#›</a:t>
            </a:fld>
            <a:endParaRPr lang="en-US"/>
          </a:p>
        </p:txBody>
      </p:sp>
    </p:spTree>
    <p:extLst>
      <p:ext uri="{BB962C8B-B14F-4D97-AF65-F5344CB8AC3E}">
        <p14:creationId xmlns:p14="http://schemas.microsoft.com/office/powerpoint/2010/main" val="2728752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241986-8A50-40AA-A47C-EDD2F2602055}"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715903-0F0F-4360-B3CA-F07BBD5A92DD}" type="slidenum">
              <a:rPr lang="en-US" smtClean="0"/>
              <a:t>‹#›</a:t>
            </a:fld>
            <a:endParaRPr lang="en-US"/>
          </a:p>
        </p:txBody>
      </p:sp>
    </p:spTree>
    <p:extLst>
      <p:ext uri="{BB962C8B-B14F-4D97-AF65-F5344CB8AC3E}">
        <p14:creationId xmlns:p14="http://schemas.microsoft.com/office/powerpoint/2010/main" val="3771195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241986-8A50-40AA-A47C-EDD2F2602055}"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715903-0F0F-4360-B3CA-F07BBD5A92DD}" type="slidenum">
              <a:rPr lang="en-US" smtClean="0"/>
              <a:t>‹#›</a:t>
            </a:fld>
            <a:endParaRPr lang="en-US"/>
          </a:p>
        </p:txBody>
      </p:sp>
    </p:spTree>
    <p:extLst>
      <p:ext uri="{BB962C8B-B14F-4D97-AF65-F5344CB8AC3E}">
        <p14:creationId xmlns:p14="http://schemas.microsoft.com/office/powerpoint/2010/main" val="3608765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241986-8A50-40AA-A47C-EDD2F2602055}"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715903-0F0F-4360-B3CA-F07BBD5A92DD}" type="slidenum">
              <a:rPr lang="en-US" smtClean="0"/>
              <a:t>‹#›</a:t>
            </a:fld>
            <a:endParaRPr lang="en-US"/>
          </a:p>
        </p:txBody>
      </p:sp>
    </p:spTree>
    <p:extLst>
      <p:ext uri="{BB962C8B-B14F-4D97-AF65-F5344CB8AC3E}">
        <p14:creationId xmlns:p14="http://schemas.microsoft.com/office/powerpoint/2010/main" val="3901430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241986-8A50-40AA-A47C-EDD2F2602055}"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715903-0F0F-4360-B3CA-F07BBD5A92DD}" type="slidenum">
              <a:rPr lang="en-US" smtClean="0"/>
              <a:t>‹#›</a:t>
            </a:fld>
            <a:endParaRPr lang="en-US"/>
          </a:p>
        </p:txBody>
      </p:sp>
    </p:spTree>
    <p:extLst>
      <p:ext uri="{BB962C8B-B14F-4D97-AF65-F5344CB8AC3E}">
        <p14:creationId xmlns:p14="http://schemas.microsoft.com/office/powerpoint/2010/main" val="3062178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241986-8A50-40AA-A47C-EDD2F2602055}"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715903-0F0F-4360-B3CA-F07BBD5A92DD}" type="slidenum">
              <a:rPr lang="en-US" smtClean="0"/>
              <a:t>‹#›</a:t>
            </a:fld>
            <a:endParaRPr lang="en-US"/>
          </a:p>
        </p:txBody>
      </p:sp>
    </p:spTree>
    <p:extLst>
      <p:ext uri="{BB962C8B-B14F-4D97-AF65-F5344CB8AC3E}">
        <p14:creationId xmlns:p14="http://schemas.microsoft.com/office/powerpoint/2010/main" val="3674578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241986-8A50-40AA-A47C-EDD2F2602055}"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715903-0F0F-4360-B3CA-F07BBD5A92DD}" type="slidenum">
              <a:rPr lang="en-US" smtClean="0"/>
              <a:t>‹#›</a:t>
            </a:fld>
            <a:endParaRPr lang="en-US"/>
          </a:p>
        </p:txBody>
      </p:sp>
    </p:spTree>
    <p:extLst>
      <p:ext uri="{BB962C8B-B14F-4D97-AF65-F5344CB8AC3E}">
        <p14:creationId xmlns:p14="http://schemas.microsoft.com/office/powerpoint/2010/main" val="3508759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241986-8A50-40AA-A47C-EDD2F2602055}"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715903-0F0F-4360-B3CA-F07BBD5A92DD}" type="slidenum">
              <a:rPr lang="en-US" smtClean="0"/>
              <a:t>‹#›</a:t>
            </a:fld>
            <a:endParaRPr lang="en-US"/>
          </a:p>
        </p:txBody>
      </p:sp>
    </p:spTree>
    <p:extLst>
      <p:ext uri="{BB962C8B-B14F-4D97-AF65-F5344CB8AC3E}">
        <p14:creationId xmlns:p14="http://schemas.microsoft.com/office/powerpoint/2010/main" val="2746703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241986-8A50-40AA-A47C-EDD2F2602055}"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715903-0F0F-4360-B3CA-F07BBD5A92DD}" type="slidenum">
              <a:rPr lang="en-US" smtClean="0"/>
              <a:t>‹#›</a:t>
            </a:fld>
            <a:endParaRPr lang="en-US"/>
          </a:p>
        </p:txBody>
      </p:sp>
    </p:spTree>
    <p:extLst>
      <p:ext uri="{BB962C8B-B14F-4D97-AF65-F5344CB8AC3E}">
        <p14:creationId xmlns:p14="http://schemas.microsoft.com/office/powerpoint/2010/main" val="3828972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خطط انسيابي: محطة طرفية 6"/>
          <p:cNvSpPr/>
          <p:nvPr/>
        </p:nvSpPr>
        <p:spPr>
          <a:xfrm>
            <a:off x="1524000" y="0"/>
            <a:ext cx="9144000" cy="908720"/>
          </a:xfrm>
          <a:prstGeom prst="flowChartTerminator">
            <a:avLst/>
          </a:prstGeom>
        </p:spPr>
        <p:style>
          <a:lnRef idx="1">
            <a:schemeClr val="dk1"/>
          </a:lnRef>
          <a:fillRef idx="2">
            <a:schemeClr val="dk1"/>
          </a:fillRef>
          <a:effectRef idx="1">
            <a:schemeClr val="dk1"/>
          </a:effectRef>
          <a:fontRef idx="minor">
            <a:schemeClr val="dk1"/>
          </a:fontRef>
        </p:style>
        <p:txBody>
          <a:bodyPr rtlCol="1"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IQ" sz="3200" b="1" u="sng"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اولاً </a:t>
            </a:r>
            <a:r>
              <a:rPr lang="ar-IQ" sz="3200" b="1" u="sng"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المدير الدولي </a:t>
            </a:r>
            <a:endParaRPr lang="ar-IQ"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 name="مستطيل 7"/>
          <p:cNvSpPr/>
          <p:nvPr/>
        </p:nvSpPr>
        <p:spPr>
          <a:xfrm>
            <a:off x="1524000" y="908720"/>
            <a:ext cx="9144000" cy="5949280"/>
          </a:xfrm>
          <a:prstGeom prst="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endParaRPr lang="ar-IQ"/>
          </a:p>
        </p:txBody>
      </p:sp>
      <p:pic>
        <p:nvPicPr>
          <p:cNvPr id="9" name="صورة 8"/>
          <p:cNvPicPr/>
          <p:nvPr/>
        </p:nvPicPr>
        <p:blipFill>
          <a:blip r:embed="rId2" cstate="print">
            <a:duotone>
              <a:prstClr val="black"/>
              <a:schemeClr val="accent2">
                <a:tint val="45000"/>
                <a:satMod val="400000"/>
              </a:schemeClr>
            </a:duotone>
          </a:blip>
          <a:srcRect/>
          <a:stretch>
            <a:fillRect/>
          </a:stretch>
        </p:blipFill>
        <p:spPr bwMode="auto">
          <a:xfrm>
            <a:off x="1524000" y="980728"/>
            <a:ext cx="9144000" cy="5877272"/>
          </a:xfrm>
          <a:prstGeom prst="rect">
            <a:avLst/>
          </a:prstGeom>
          <a:noFill/>
          <a:ln w="9525">
            <a:noFill/>
            <a:miter lim="800000"/>
            <a:headEnd/>
            <a:tailEnd/>
          </a:ln>
        </p:spPr>
      </p:pic>
    </p:spTree>
    <p:extLst>
      <p:ext uri="{BB962C8B-B14F-4D97-AF65-F5344CB8AC3E}">
        <p14:creationId xmlns:p14="http://schemas.microsoft.com/office/powerpoint/2010/main" val="4092705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تحضير 1"/>
          <p:cNvSpPr/>
          <p:nvPr/>
        </p:nvSpPr>
        <p:spPr>
          <a:xfrm>
            <a:off x="1524000" y="188640"/>
            <a:ext cx="8964488" cy="1080120"/>
          </a:xfrm>
          <a:prstGeom prst="flowChartPreparation">
            <a:avLst/>
          </a:prstGeom>
          <a:effectLst>
            <a:outerShdw blurRad="50800" dist="38100" dir="18900000" algn="b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rtlCol="1" anchor="ctr"/>
          <a:lstStyle/>
          <a:p>
            <a:pPr algn="ctr"/>
            <a:r>
              <a:rPr lang="ar-IQ" sz="2800" u="sng" dirty="0" err="1"/>
              <a:t>ثانياً </a:t>
            </a:r>
            <a:r>
              <a:rPr lang="ar-IQ" sz="2800" u="sng" dirty="0"/>
              <a:t>/ تكوين المدراء الدوليين </a:t>
            </a:r>
            <a:endParaRPr lang="ar-IQ" sz="2800" dirty="0"/>
          </a:p>
        </p:txBody>
      </p:sp>
      <p:sp>
        <p:nvSpPr>
          <p:cNvPr id="4" name="مستطيل ذو زاوية واحدة مستديرة 3"/>
          <p:cNvSpPr/>
          <p:nvPr/>
        </p:nvSpPr>
        <p:spPr>
          <a:xfrm>
            <a:off x="1524000" y="1340768"/>
            <a:ext cx="9144000" cy="5517232"/>
          </a:xfrm>
          <a:prstGeom prst="round1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r>
              <a:rPr lang="ar-IQ" sz="2800" dirty="0">
                <a:solidFill>
                  <a:srgbClr val="FFFF00"/>
                </a:solidFill>
              </a:rPr>
              <a:t>ان تكوين المدراء الدوليين له خصوصية مختلفة عن نظرائهم في الاعمال المحلية ويقصد بمصطلح تكوين كافة العوامل </a:t>
            </a:r>
            <a:r>
              <a:rPr lang="ar-IQ" sz="2800" dirty="0" err="1">
                <a:solidFill>
                  <a:srgbClr val="FFFF00"/>
                </a:solidFill>
              </a:rPr>
              <a:t>والأجراءات</a:t>
            </a:r>
            <a:r>
              <a:rPr lang="ar-IQ" sz="2800" dirty="0">
                <a:solidFill>
                  <a:srgbClr val="FFFF00"/>
                </a:solidFill>
              </a:rPr>
              <a:t> التي تؤدي بالشخص لكي يكون دولياً ناجحاً ويشمل ذلك الاختيار والتعيين والتدريب والابتكار </a:t>
            </a:r>
            <a:r>
              <a:rPr lang="ar-IQ" sz="2800" dirty="0" err="1">
                <a:solidFill>
                  <a:srgbClr val="FFFF00"/>
                </a:solidFill>
              </a:rPr>
              <a:t>والابداع</a:t>
            </a:r>
            <a:r>
              <a:rPr lang="ar-IQ" sz="2800" dirty="0">
                <a:solidFill>
                  <a:srgbClr val="FFFF00"/>
                </a:solidFill>
              </a:rPr>
              <a:t> والثقافة  والسمات الشخصية </a:t>
            </a:r>
            <a:r>
              <a:rPr lang="ar-IQ" sz="2800" dirty="0" err="1">
                <a:solidFill>
                  <a:srgbClr val="FFFF00"/>
                </a:solidFill>
              </a:rPr>
              <a:t>للمدير </a:t>
            </a:r>
            <a:r>
              <a:rPr lang="ar-IQ" sz="2800" dirty="0">
                <a:solidFill>
                  <a:srgbClr val="FFFF00"/>
                </a:solidFill>
              </a:rPr>
              <a:t>......الخ </a:t>
            </a:r>
          </a:p>
        </p:txBody>
      </p:sp>
    </p:spTree>
    <p:extLst>
      <p:ext uri="{BB962C8B-B14F-4D97-AF65-F5344CB8AC3E}">
        <p14:creationId xmlns:p14="http://schemas.microsoft.com/office/powerpoint/2010/main" val="3569326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رابط 1"/>
          <p:cNvSpPr/>
          <p:nvPr/>
        </p:nvSpPr>
        <p:spPr>
          <a:xfrm>
            <a:off x="1524000" y="0"/>
            <a:ext cx="9144000" cy="1196752"/>
          </a:xfrm>
          <a:prstGeom prst="flowChartConnector">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ar-IQ" sz="2800" u="sng" dirty="0"/>
              <a:t> مدراء المركز ومدراء الفروع التابعة </a:t>
            </a:r>
            <a:endParaRPr lang="ar-IQ" sz="2800" dirty="0"/>
          </a:p>
        </p:txBody>
      </p:sp>
      <p:sp>
        <p:nvSpPr>
          <p:cNvPr id="3" name="مستطيل ذو زاوية واحدة مستديرة 2"/>
          <p:cNvSpPr/>
          <p:nvPr/>
        </p:nvSpPr>
        <p:spPr>
          <a:xfrm>
            <a:off x="1524000" y="1196752"/>
            <a:ext cx="9144000" cy="5661248"/>
          </a:xfrm>
          <a:prstGeom prst="round1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endParaRPr lang="ar-IQ" dirty="0"/>
          </a:p>
        </p:txBody>
      </p:sp>
      <p:sp>
        <p:nvSpPr>
          <p:cNvPr id="1025" name="Rectangle 1"/>
          <p:cNvSpPr>
            <a:spLocks noChangeArrowheads="1"/>
          </p:cNvSpPr>
          <p:nvPr/>
        </p:nvSpPr>
        <p:spPr bwMode="auto">
          <a:xfrm>
            <a:off x="1847528" y="1834462"/>
            <a:ext cx="8567936"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rtl="1" fontAlgn="base">
              <a:spcBef>
                <a:spcPct val="0"/>
              </a:spcBef>
              <a:spcAft>
                <a:spcPct val="0"/>
              </a:spcAft>
            </a:pPr>
            <a:r>
              <a:rPr lang="ar-IQ" sz="3200" dirty="0">
                <a:latin typeface="Calibri" pitchFamily="34" charset="0"/>
                <a:ea typeface="Calibri" pitchFamily="34" charset="0"/>
                <a:cs typeface="Arial" pitchFamily="34" charset="0"/>
              </a:rPr>
              <a:t>ان توظيف المدراء الدوليين يشمل </a:t>
            </a:r>
            <a:r>
              <a:rPr lang="ar-IQ" sz="3200" dirty="0" err="1">
                <a:latin typeface="Calibri" pitchFamily="34" charset="0"/>
                <a:ea typeface="Calibri" pitchFamily="34" charset="0"/>
                <a:cs typeface="Arial" pitchFamily="34" charset="0"/>
              </a:rPr>
              <a:t>فئتيين</a:t>
            </a:r>
            <a:r>
              <a:rPr lang="ar-IQ" sz="3200" dirty="0">
                <a:latin typeface="Calibri" pitchFamily="34" charset="0"/>
                <a:ea typeface="Calibri" pitchFamily="34" charset="0"/>
                <a:cs typeface="Arial" pitchFamily="34" charset="0"/>
              </a:rPr>
              <a:t> </a:t>
            </a:r>
            <a:r>
              <a:rPr lang="ar-IQ" sz="3200" dirty="0" err="1">
                <a:latin typeface="Calibri" pitchFamily="34" charset="0"/>
                <a:ea typeface="Calibri" pitchFamily="34" charset="0"/>
                <a:cs typeface="Arial" pitchFamily="34" charset="0"/>
              </a:rPr>
              <a:t>:-</a:t>
            </a:r>
            <a:endParaRPr lang="ar-IQ" sz="3200" dirty="0">
              <a:latin typeface="Calibri" pitchFamily="34" charset="0"/>
              <a:ea typeface="Calibri" pitchFamily="34" charset="0"/>
              <a:cs typeface="Arial" pitchFamily="34" charset="0"/>
            </a:endParaRPr>
          </a:p>
          <a:p>
            <a:pPr eaLnBrk="0" fontAlgn="base" hangingPunct="0">
              <a:spcBef>
                <a:spcPct val="0"/>
              </a:spcBef>
              <a:spcAft>
                <a:spcPct val="0"/>
              </a:spcAft>
            </a:pPr>
            <a:r>
              <a:rPr lang="ar-IQ" sz="3200" dirty="0" err="1">
                <a:latin typeface="Calibri" pitchFamily="34" charset="0"/>
                <a:ea typeface="Calibri" pitchFamily="34" charset="0"/>
                <a:cs typeface="Arial" pitchFamily="34" charset="0"/>
              </a:rPr>
              <a:t>الاولى </a:t>
            </a:r>
            <a:r>
              <a:rPr lang="ar-IQ" sz="3200" dirty="0">
                <a:latin typeface="Calibri" pitchFamily="34" charset="0"/>
                <a:ea typeface="Calibri" pitchFamily="34" charset="0"/>
                <a:cs typeface="Arial" pitchFamily="34" charset="0"/>
              </a:rPr>
              <a:t>/ فئة مدراء الفروع التابعة لمركز الشركة الام وهم الاشخاص الذين تم تكوينهم </a:t>
            </a:r>
            <a:r>
              <a:rPr lang="ar-IQ" sz="3200" dirty="0" err="1">
                <a:latin typeface="Calibri" pitchFamily="34" charset="0"/>
                <a:ea typeface="Calibri" pitchFamily="34" charset="0"/>
                <a:cs typeface="Arial" pitchFamily="34" charset="0"/>
              </a:rPr>
              <a:t>لأدارة</a:t>
            </a:r>
            <a:r>
              <a:rPr lang="ar-IQ" sz="3200" dirty="0">
                <a:latin typeface="Calibri" pitchFamily="34" charset="0"/>
                <a:ea typeface="Calibri" pitchFamily="34" charset="0"/>
                <a:cs typeface="Arial" pitchFamily="34" charset="0"/>
              </a:rPr>
              <a:t> انشطة الشركة  في فروعها العاملة في الدول </a:t>
            </a:r>
            <a:r>
              <a:rPr lang="ar-IQ" sz="3200" dirty="0" err="1">
                <a:latin typeface="Calibri" pitchFamily="34" charset="0"/>
                <a:ea typeface="Calibri" pitchFamily="34" charset="0"/>
                <a:cs typeface="Arial" pitchFamily="34" charset="0"/>
              </a:rPr>
              <a:t>الاجنبية .</a:t>
            </a:r>
            <a:r>
              <a:rPr lang="en-US" sz="3200" dirty="0">
                <a:latin typeface="Arial" pitchFamily="34" charset="0"/>
                <a:cs typeface="Arial" pitchFamily="34" charset="0"/>
              </a:rPr>
              <a:t> </a:t>
            </a:r>
          </a:p>
        </p:txBody>
      </p:sp>
    </p:spTree>
    <p:extLst>
      <p:ext uri="{BB962C8B-B14F-4D97-AF65-F5344CB8AC3E}">
        <p14:creationId xmlns:p14="http://schemas.microsoft.com/office/powerpoint/2010/main" val="1666097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تمرير أفقي 1"/>
          <p:cNvSpPr/>
          <p:nvPr/>
        </p:nvSpPr>
        <p:spPr>
          <a:xfrm>
            <a:off x="1524000" y="0"/>
            <a:ext cx="9144000" cy="6858000"/>
          </a:xfrm>
          <a:prstGeom prst="horizont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200" dirty="0" err="1">
                <a:solidFill>
                  <a:srgbClr val="FF0000"/>
                </a:solidFill>
              </a:rPr>
              <a:t>الثانية </a:t>
            </a:r>
            <a:r>
              <a:rPr lang="ar-IQ" sz="3200" dirty="0">
                <a:solidFill>
                  <a:srgbClr val="FF0000"/>
                </a:solidFill>
              </a:rPr>
              <a:t>/ المدراء الذين يعملون في مركز الشركة الام او فروعها المحلية وهم الذين تم تكوينهم للتنسيق ومراقبة اعمال الشركة  في الخارج والعمليات الاقليمية </a:t>
            </a:r>
            <a:r>
              <a:rPr lang="ar-IQ" sz="3200" dirty="0" err="1">
                <a:solidFill>
                  <a:srgbClr val="FF0000"/>
                </a:solidFill>
              </a:rPr>
              <a:t>المحلية .</a:t>
            </a:r>
            <a:r>
              <a:rPr lang="ar-IQ" sz="3200" dirty="0">
                <a:solidFill>
                  <a:srgbClr val="FF0000"/>
                </a:solidFill>
              </a:rPr>
              <a:t> </a:t>
            </a:r>
          </a:p>
        </p:txBody>
      </p:sp>
    </p:spTree>
    <p:extLst>
      <p:ext uri="{BB962C8B-B14F-4D97-AF65-F5344CB8AC3E}">
        <p14:creationId xmlns:p14="http://schemas.microsoft.com/office/powerpoint/2010/main" val="2398424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خطط انسيابي: مستند 2"/>
          <p:cNvSpPr/>
          <p:nvPr/>
        </p:nvSpPr>
        <p:spPr>
          <a:xfrm>
            <a:off x="1703512" y="0"/>
            <a:ext cx="8964488" cy="7029400"/>
          </a:xfrm>
          <a:prstGeom prst="flowChartDocumen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IQ" sz="3200" dirty="0">
                <a:solidFill>
                  <a:schemeClr val="accent2">
                    <a:lumMod val="75000"/>
                  </a:schemeClr>
                </a:solidFill>
              </a:rPr>
              <a:t>وهذين البعدين مترابطان مع بعضهما بشكل كبير فمن الناحية العملية فأن الفئة الثانية تمثل الادارة العليا وهم يختارون ويقيمون مدراء الفروع في الخارج وكلا الفئتين مترابطتين في كونهما على وعي كامل بأهمية التوفيق بين احتياجات التكيف مع الاختلافات البيئية والثقافية والعرقية  والحاجة الى عولمة الكفاءات العاملة في الشركة والتنسيق بينها فعندما تطبق الشركة فلسفة التنوع العرقي في التوظيف ولديها فروع اجنبية فأنه لابد من وجود اتحاد </a:t>
            </a:r>
            <a:r>
              <a:rPr lang="ar-IQ" sz="3200" dirty="0" err="1">
                <a:solidFill>
                  <a:schemeClr val="accent2">
                    <a:lumMod val="75000"/>
                  </a:schemeClr>
                </a:solidFill>
              </a:rPr>
              <a:t>فوقي </a:t>
            </a:r>
            <a:r>
              <a:rPr lang="ar-IQ" sz="3200" dirty="0">
                <a:solidFill>
                  <a:schemeClr val="accent2">
                    <a:lumMod val="75000"/>
                  </a:schemeClr>
                </a:solidFill>
              </a:rPr>
              <a:t>(فدرالي) للعمليات التي تعتمد على </a:t>
            </a:r>
            <a:r>
              <a:rPr lang="ar-IQ" sz="3200" dirty="0" err="1">
                <a:solidFill>
                  <a:schemeClr val="accent2">
                    <a:lumMod val="75000"/>
                  </a:schemeClr>
                </a:solidFill>
              </a:rPr>
              <a:t>الاستقبلالية</a:t>
            </a:r>
            <a:r>
              <a:rPr lang="ar-IQ" sz="3200" dirty="0">
                <a:solidFill>
                  <a:schemeClr val="accent2">
                    <a:lumMod val="75000"/>
                  </a:schemeClr>
                </a:solidFill>
              </a:rPr>
              <a:t> في العمل</a:t>
            </a:r>
          </a:p>
        </p:txBody>
      </p:sp>
    </p:spTree>
    <p:extLst>
      <p:ext uri="{BB962C8B-B14F-4D97-AF65-F5344CB8AC3E}">
        <p14:creationId xmlns:p14="http://schemas.microsoft.com/office/powerpoint/2010/main" val="1218231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محطة طرفية 1"/>
          <p:cNvSpPr/>
          <p:nvPr/>
        </p:nvSpPr>
        <p:spPr>
          <a:xfrm>
            <a:off x="1524000" y="0"/>
            <a:ext cx="9144000" cy="1052736"/>
          </a:xfrm>
          <a:prstGeom prst="flowChartTerminator">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3200" u="sng" dirty="0">
                <a:solidFill>
                  <a:srgbClr val="FFFF00"/>
                </a:solidFill>
              </a:rPr>
              <a:t>رابعا ً/ المهام الخارجية للمدراء </a:t>
            </a:r>
            <a:endParaRPr lang="ar-IQ" sz="3200" dirty="0">
              <a:solidFill>
                <a:srgbClr val="FFFF00"/>
              </a:solidFill>
            </a:endParaRPr>
          </a:p>
        </p:txBody>
      </p:sp>
      <p:sp>
        <p:nvSpPr>
          <p:cNvPr id="3" name="مستطيل ذو زاوية واحدة مستديرة 2"/>
          <p:cNvSpPr/>
          <p:nvPr/>
        </p:nvSpPr>
        <p:spPr>
          <a:xfrm>
            <a:off x="1524000" y="1052736"/>
            <a:ext cx="9144000" cy="5805264"/>
          </a:xfrm>
          <a:prstGeom prst="round1Rect">
            <a:avLst/>
          </a:prstGeom>
        </p:spPr>
        <p:style>
          <a:lnRef idx="1">
            <a:schemeClr val="accent2"/>
          </a:lnRef>
          <a:fillRef idx="3">
            <a:schemeClr val="accent2"/>
          </a:fillRef>
          <a:effectRef idx="2">
            <a:schemeClr val="accent2"/>
          </a:effectRef>
          <a:fontRef idx="minor">
            <a:schemeClr val="lt1"/>
          </a:fontRef>
        </p:style>
        <p:txBody>
          <a:bodyPr rtlCol="1" anchor="ctr"/>
          <a:lstStyle/>
          <a:p>
            <a:pPr algn="ctr"/>
            <a:endParaRPr lang="ar-IQ"/>
          </a:p>
        </p:txBody>
      </p:sp>
      <p:sp>
        <p:nvSpPr>
          <p:cNvPr id="16385" name="Rectangle 1"/>
          <p:cNvSpPr>
            <a:spLocks noChangeArrowheads="1"/>
          </p:cNvSpPr>
          <p:nvPr/>
        </p:nvSpPr>
        <p:spPr bwMode="auto">
          <a:xfrm>
            <a:off x="1524000" y="1916832"/>
            <a:ext cx="91440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fontAlgn="base">
              <a:spcBef>
                <a:spcPct val="0"/>
              </a:spcBef>
              <a:spcAft>
                <a:spcPct val="0"/>
              </a:spcAft>
            </a:pPr>
            <a:r>
              <a:rPr lang="ar-IQ" sz="3200" dirty="0" err="1">
                <a:solidFill>
                  <a:srgbClr val="FFFF00"/>
                </a:solidFill>
                <a:latin typeface="Calibri" pitchFamily="34" charset="0"/>
                <a:ea typeface="Calibri" pitchFamily="34" charset="0"/>
                <a:cs typeface="Arial" pitchFamily="34" charset="0"/>
              </a:rPr>
              <a:t>أ </a:t>
            </a:r>
            <a:r>
              <a:rPr lang="ar-IQ" sz="3200" dirty="0">
                <a:solidFill>
                  <a:srgbClr val="FFFF00"/>
                </a:solidFill>
                <a:latin typeface="Calibri" pitchFamily="34" charset="0"/>
                <a:ea typeface="Calibri" pitchFamily="34" charset="0"/>
                <a:cs typeface="Arial" pitchFamily="34" charset="0"/>
              </a:rPr>
              <a:t>/ مدراء الفروع الاجنبية </a:t>
            </a:r>
            <a:endParaRPr lang="en-US" sz="3200" dirty="0">
              <a:solidFill>
                <a:srgbClr val="FFFF00"/>
              </a:solidFill>
              <a:latin typeface="Arial" pitchFamily="34" charset="0"/>
              <a:cs typeface="Arial" pitchFamily="34" charset="0"/>
            </a:endParaRPr>
          </a:p>
          <a:p>
            <a:pPr algn="r" rtl="1" eaLnBrk="0" fontAlgn="base" hangingPunct="0">
              <a:spcBef>
                <a:spcPct val="0"/>
              </a:spcBef>
              <a:spcAft>
                <a:spcPct val="0"/>
              </a:spcAft>
              <a:buFontTx/>
              <a:buChar char="•"/>
            </a:pPr>
            <a:r>
              <a:rPr lang="ar-IQ" sz="3200" dirty="0">
                <a:solidFill>
                  <a:srgbClr val="FFFF00"/>
                </a:solidFill>
                <a:latin typeface="Calibri" pitchFamily="34" charset="0"/>
                <a:ea typeface="Calibri" pitchFamily="34" charset="0"/>
                <a:cs typeface="Arial" pitchFamily="34" charset="0"/>
              </a:rPr>
              <a:t>غالباً ما يقومون ببعض مهام مدراء الادارة العليا اي عملهم يشبه عمل المدير العام متعدد المهام وليسوا مدراء اختصاصيين</a:t>
            </a:r>
            <a:endParaRPr lang="en-US" sz="3200" dirty="0">
              <a:solidFill>
                <a:srgbClr val="FFFF00"/>
              </a:solidFill>
              <a:latin typeface="Arial" pitchFamily="34" charset="0"/>
              <a:cs typeface="Arial" pitchFamily="34" charset="0"/>
            </a:endParaRPr>
          </a:p>
          <a:p>
            <a:pPr algn="r" rtl="1" eaLnBrk="0" fontAlgn="base" hangingPunct="0">
              <a:spcBef>
                <a:spcPct val="0"/>
              </a:spcBef>
              <a:spcAft>
                <a:spcPct val="0"/>
              </a:spcAft>
              <a:buFontTx/>
              <a:buChar char="•"/>
            </a:pPr>
            <a:r>
              <a:rPr lang="ar-IQ" sz="3200" dirty="0">
                <a:solidFill>
                  <a:srgbClr val="FFFF00"/>
                </a:solidFill>
                <a:latin typeface="Calibri" pitchFamily="34" charset="0"/>
                <a:ea typeface="Calibri" pitchFamily="34" charset="0"/>
                <a:cs typeface="Arial" pitchFamily="34" charset="0"/>
              </a:rPr>
              <a:t>يتركز عملهم الاساسي على المتابعة والرقابة فقط ولأنهم يتحملون مسؤولية العديد من الوظائف المختلفة فأنهم يخصصون جزء من وقتهم لأعمال الادارة والجزء الاكبر للعلاقات الخارجية مع المجتمع والحكومة </a:t>
            </a:r>
            <a:endParaRPr lang="ar-IQ" sz="3200" dirty="0">
              <a:solidFill>
                <a:srgbClr val="FFFF00"/>
              </a:solidFill>
              <a:latin typeface="Arial" pitchFamily="34" charset="0"/>
              <a:cs typeface="Arial" pitchFamily="34" charset="0"/>
            </a:endParaRPr>
          </a:p>
        </p:txBody>
      </p:sp>
    </p:spTree>
    <p:extLst>
      <p:ext uri="{BB962C8B-B14F-4D97-AF65-F5344CB8AC3E}">
        <p14:creationId xmlns:p14="http://schemas.microsoft.com/office/powerpoint/2010/main" val="2719989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متعدد المستندات 1"/>
          <p:cNvSpPr/>
          <p:nvPr/>
        </p:nvSpPr>
        <p:spPr>
          <a:xfrm>
            <a:off x="1524000" y="0"/>
            <a:ext cx="9144000" cy="6858000"/>
          </a:xfrm>
          <a:prstGeom prst="flowChartMultidocumen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ar-IQ"/>
          </a:p>
        </p:txBody>
      </p:sp>
      <p:sp>
        <p:nvSpPr>
          <p:cNvPr id="19457" name="Rectangle 1"/>
          <p:cNvSpPr>
            <a:spLocks noChangeArrowheads="1"/>
          </p:cNvSpPr>
          <p:nvPr/>
        </p:nvSpPr>
        <p:spPr bwMode="auto">
          <a:xfrm>
            <a:off x="1703512" y="1095128"/>
            <a:ext cx="7632848"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fontAlgn="base">
              <a:spcBef>
                <a:spcPct val="0"/>
              </a:spcBef>
              <a:spcAft>
                <a:spcPct val="0"/>
              </a:spcAft>
              <a:buFontTx/>
              <a:buChar char="•"/>
            </a:pPr>
            <a:r>
              <a:rPr lang="ar-IQ" sz="2800" dirty="0">
                <a:latin typeface="Calibri" pitchFamily="34" charset="0"/>
                <a:ea typeface="Calibri" pitchFamily="34" charset="0"/>
                <a:cs typeface="Arial" pitchFamily="34" charset="0"/>
              </a:rPr>
              <a:t>مدراء الفروع المحلية في بلد الشركة الام </a:t>
            </a:r>
            <a:endParaRPr lang="en-US" sz="2800" dirty="0">
              <a:latin typeface="Arial" pitchFamily="34" charset="0"/>
              <a:cs typeface="Arial" pitchFamily="34" charset="0"/>
            </a:endParaRPr>
          </a:p>
          <a:p>
            <a:pPr algn="r" rtl="1" eaLnBrk="0" fontAlgn="base" hangingPunct="0">
              <a:spcBef>
                <a:spcPct val="0"/>
              </a:spcBef>
              <a:spcAft>
                <a:spcPct val="0"/>
              </a:spcAft>
            </a:pPr>
            <a:r>
              <a:rPr lang="ar-IQ" sz="2800" dirty="0">
                <a:latin typeface="Calibri" pitchFamily="34" charset="0"/>
                <a:ea typeface="Calibri" pitchFamily="34" charset="0"/>
                <a:cs typeface="Arial" pitchFamily="34" charset="0"/>
              </a:rPr>
              <a:t>يتم تصنيفهم كمدراء الادارة الوسطى ويقومون بتنفيذ مهام خاصة في تحقيق الارباح والمحافظة على مستويات التكاليف ولكنهم بحاجة الى سعة اكبر من التفكير والخبرة الضرورية لكي يحتلوا وظائف في الادارة العليا في فروع الشركة في </a:t>
            </a:r>
            <a:r>
              <a:rPr lang="ar-IQ" sz="2800" dirty="0" err="1">
                <a:latin typeface="Calibri" pitchFamily="34" charset="0"/>
                <a:ea typeface="Calibri" pitchFamily="34" charset="0"/>
                <a:cs typeface="Arial" pitchFamily="34" charset="0"/>
              </a:rPr>
              <a:t>الخارج .</a:t>
            </a:r>
            <a:r>
              <a:rPr lang="ar-IQ" sz="2800" dirty="0">
                <a:latin typeface="Calibri" pitchFamily="34" charset="0"/>
                <a:ea typeface="Calibri" pitchFamily="34" charset="0"/>
                <a:cs typeface="Arial" pitchFamily="34" charset="0"/>
              </a:rPr>
              <a:t> </a:t>
            </a:r>
            <a:endParaRPr lang="ar-IQ" sz="2800" dirty="0">
              <a:latin typeface="Arial" pitchFamily="34" charset="0"/>
              <a:cs typeface="Arial" pitchFamily="34" charset="0"/>
            </a:endParaRPr>
          </a:p>
        </p:txBody>
      </p:sp>
    </p:spTree>
    <p:extLst>
      <p:ext uri="{BB962C8B-B14F-4D97-AF65-F5344CB8AC3E}">
        <p14:creationId xmlns:p14="http://schemas.microsoft.com/office/powerpoint/2010/main" val="2861769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تخزين بالوصول التسلسلي 1"/>
          <p:cNvSpPr/>
          <p:nvPr/>
        </p:nvSpPr>
        <p:spPr>
          <a:xfrm>
            <a:off x="1524000" y="1152128"/>
            <a:ext cx="9144000" cy="5661248"/>
          </a:xfrm>
          <a:prstGeom prst="flowChartMagneticTape">
            <a:avLst/>
          </a:prstGeom>
          <a:solidFill>
            <a:srgbClr val="E00C6C"/>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20481" name="Rectangle 1"/>
          <p:cNvSpPr>
            <a:spLocks noChangeArrowheads="1"/>
          </p:cNvSpPr>
          <p:nvPr/>
        </p:nvSpPr>
        <p:spPr bwMode="auto">
          <a:xfrm>
            <a:off x="1919536" y="2020289"/>
            <a:ext cx="8136904"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eaLnBrk="0" fontAlgn="base" hangingPunct="0">
              <a:spcBef>
                <a:spcPct val="0"/>
              </a:spcBef>
              <a:spcAft>
                <a:spcPct val="0"/>
              </a:spcAft>
              <a:buFontTx/>
              <a:buChar char="•"/>
            </a:pPr>
            <a:r>
              <a:rPr lang="ar-IQ" sz="32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Calibri" pitchFamily="34" charset="0"/>
                <a:ea typeface="Calibri" pitchFamily="34" charset="0"/>
                <a:cs typeface="Arial" pitchFamily="34" charset="0"/>
              </a:rPr>
              <a:t>عادة ما يعهد اليهم بمسؤوليات ومهام الاعمال الدولية والتفاعل مع مستوى الصلاحيات الواسعة المفوضة لهم لانجاز المهام في الدول الاجنبية مثل التفاوض على التوسع في المشروعات القائمة او حول مشاريع استثمارية او انشائية جديدة او بيع التكنولوجيا </a:t>
            </a:r>
            <a:endParaRPr lang="ar-IQ" sz="32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Arial" pitchFamily="34" charset="0"/>
              <a:cs typeface="Arial" pitchFamily="34" charset="0"/>
            </a:endParaRPr>
          </a:p>
        </p:txBody>
      </p:sp>
      <p:sp>
        <p:nvSpPr>
          <p:cNvPr id="4" name="سحابة 3"/>
          <p:cNvSpPr/>
          <p:nvPr/>
        </p:nvSpPr>
        <p:spPr>
          <a:xfrm>
            <a:off x="1524000" y="0"/>
            <a:ext cx="9144000" cy="1196752"/>
          </a:xfrm>
          <a:prstGeom prst="cloud">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fontAlgn="base">
              <a:spcBef>
                <a:spcPct val="0"/>
              </a:spcBef>
              <a:spcAft>
                <a:spcPct val="0"/>
              </a:spcAft>
            </a:pPr>
            <a:r>
              <a:rPr lang="ar-IQ" sz="2400" b="1" dirty="0" err="1">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alibri" pitchFamily="34" charset="0"/>
                <a:ea typeface="Calibri" pitchFamily="34" charset="0"/>
                <a:cs typeface="Arial" pitchFamily="34" charset="0"/>
              </a:rPr>
              <a:t>ب </a:t>
            </a:r>
            <a:r>
              <a:rPr lang="ar-IQ" sz="2400" b="1" dirty="0">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Calibri" pitchFamily="34" charset="0"/>
                <a:ea typeface="Calibri" pitchFamily="34" charset="0"/>
                <a:cs typeface="Arial" pitchFamily="34" charset="0"/>
              </a:rPr>
              <a:t>/ مهام مدراء الادارة العليا في المركز الرئيسي للشركة </a:t>
            </a:r>
            <a:endParaRPr lang="en-US" sz="2400" b="1" dirty="0">
              <a:ln w="900" cmpd="sng">
                <a:solidFill>
                  <a:schemeClr val="accent1">
                    <a:satMod val="190000"/>
                    <a:alpha val="55000"/>
                  </a:schemeClr>
                </a:solidFill>
                <a:prstDash val="solid"/>
              </a:ln>
              <a:solidFill>
                <a:schemeClr val="tx1"/>
              </a:solidFill>
              <a:effectLst>
                <a:innerShdw blurRad="101600" dist="76200" dir="5400000">
                  <a:schemeClr val="accent1">
                    <a:satMod val="190000"/>
                    <a:tint val="100000"/>
                    <a:alpha val="74000"/>
                  </a:schemeClr>
                </a:innerShdw>
              </a:effectLst>
              <a:latin typeface="Arial" pitchFamily="34" charset="0"/>
              <a:cs typeface="Arial" pitchFamily="34" charset="0"/>
            </a:endParaRPr>
          </a:p>
        </p:txBody>
      </p:sp>
    </p:spTree>
    <p:extLst>
      <p:ext uri="{BB962C8B-B14F-4D97-AF65-F5344CB8AC3E}">
        <p14:creationId xmlns:p14="http://schemas.microsoft.com/office/powerpoint/2010/main" val="3575467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جسم مشطوف الحواف 1"/>
          <p:cNvSpPr/>
          <p:nvPr/>
        </p:nvSpPr>
        <p:spPr>
          <a:xfrm>
            <a:off x="1524000" y="0"/>
            <a:ext cx="9144000" cy="6858000"/>
          </a:xfrm>
          <a:prstGeom prst="bevel">
            <a:avLst/>
          </a:prstGeom>
        </p:spPr>
        <p:style>
          <a:lnRef idx="1">
            <a:schemeClr val="accent5"/>
          </a:lnRef>
          <a:fillRef idx="2">
            <a:schemeClr val="accent5"/>
          </a:fillRef>
          <a:effectRef idx="1">
            <a:schemeClr val="accent5"/>
          </a:effectRef>
          <a:fontRef idx="minor">
            <a:schemeClr val="dk1"/>
          </a:fontRef>
        </p:style>
        <p:txBody>
          <a:bodyPr rtlCol="1" anchor="ctr"/>
          <a:lstStyle/>
          <a:p>
            <a:pPr algn="ctr"/>
            <a:endParaRPr lang="ar-IQ"/>
          </a:p>
        </p:txBody>
      </p:sp>
      <p:sp>
        <p:nvSpPr>
          <p:cNvPr id="21505" name="Rectangle 1"/>
          <p:cNvSpPr>
            <a:spLocks noChangeArrowheads="1"/>
          </p:cNvSpPr>
          <p:nvPr/>
        </p:nvSpPr>
        <p:spPr bwMode="auto">
          <a:xfrm>
            <a:off x="2495600" y="1270011"/>
            <a:ext cx="7344816"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r" rtl="1" fontAlgn="base">
              <a:spcBef>
                <a:spcPct val="0"/>
              </a:spcBef>
              <a:spcAft>
                <a:spcPct val="0"/>
              </a:spcAft>
              <a:buFontTx/>
              <a:buChar char="•"/>
            </a:pPr>
            <a:r>
              <a:rPr lang="ar-IQ" sz="3200" dirty="0">
                <a:solidFill>
                  <a:srgbClr val="E00C6C"/>
                </a:solidFill>
                <a:latin typeface="Calibri" pitchFamily="34" charset="0"/>
                <a:ea typeface="Calibri" pitchFamily="34" charset="0"/>
                <a:cs typeface="Arial" pitchFamily="34" charset="0"/>
              </a:rPr>
              <a:t>تقييم الاوضاع الاقتصادية والنقدية والتفاعل البيئي مع ظروف كل بلد</a:t>
            </a:r>
            <a:endParaRPr lang="en-US" sz="3200" dirty="0">
              <a:solidFill>
                <a:srgbClr val="E00C6C"/>
              </a:solidFill>
              <a:latin typeface="Arial" pitchFamily="34" charset="0"/>
              <a:cs typeface="Arial" pitchFamily="34" charset="0"/>
            </a:endParaRPr>
          </a:p>
          <a:p>
            <a:pPr algn="r" rtl="1" eaLnBrk="0" fontAlgn="base" hangingPunct="0">
              <a:spcBef>
                <a:spcPct val="0"/>
              </a:spcBef>
              <a:spcAft>
                <a:spcPct val="0"/>
              </a:spcAft>
              <a:buFontTx/>
              <a:buChar char="•"/>
            </a:pPr>
            <a:r>
              <a:rPr lang="ar-IQ" sz="3200" dirty="0">
                <a:solidFill>
                  <a:srgbClr val="E00C6C"/>
                </a:solidFill>
                <a:latin typeface="Calibri" pitchFamily="34" charset="0"/>
                <a:ea typeface="Calibri" pitchFamily="34" charset="0"/>
                <a:cs typeface="Arial" pitchFamily="34" charset="0"/>
              </a:rPr>
              <a:t>يتحملون متاعب السفر والتنقل والاختلاط مع بيئات اجتماعية متنوعة اي ان المدير الدولي في مركز الشركة الام اكثر عرضة للأحداث مثل المرض والمواقف الظرفية </a:t>
            </a:r>
            <a:endParaRPr lang="ar-IQ" sz="3200" dirty="0">
              <a:solidFill>
                <a:srgbClr val="E00C6C"/>
              </a:solidFill>
              <a:latin typeface="Arial" pitchFamily="34" charset="0"/>
              <a:cs typeface="Arial" pitchFamily="34" charset="0"/>
            </a:endParaRPr>
          </a:p>
        </p:txBody>
      </p:sp>
    </p:spTree>
    <p:extLst>
      <p:ext uri="{BB962C8B-B14F-4D97-AF65-F5344CB8AC3E}">
        <p14:creationId xmlns:p14="http://schemas.microsoft.com/office/powerpoint/2010/main" val="21458327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370</Words>
  <Application>Microsoft Office PowerPoint</Application>
  <PresentationFormat>Widescreen</PresentationFormat>
  <Paragraphs>18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2</cp:revision>
  <dcterms:created xsi:type="dcterms:W3CDTF">2019-07-14T16:54:13Z</dcterms:created>
  <dcterms:modified xsi:type="dcterms:W3CDTF">2019-07-14T16:55:01Z</dcterms:modified>
</cp:coreProperties>
</file>