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3" d="100"/>
          <a:sy n="83" d="100"/>
        </p:scale>
        <p:origin x="1450"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12/11/1440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12/11/1440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332657"/>
            <a:ext cx="7772400" cy="1008112"/>
          </a:xfrm>
        </p:spPr>
        <p:txBody>
          <a:bodyPr>
            <a:normAutofit fontScale="90000"/>
          </a:bodyPr>
          <a:lstStyle/>
          <a:p>
            <a:r>
              <a:rPr lang="ar-IQ" b="1" dirty="0" smtClean="0">
                <a:solidFill>
                  <a:srgbClr val="FF0000"/>
                </a:solidFill>
              </a:rPr>
              <a:t>الاساليب التقليدية </a:t>
            </a:r>
            <a:r>
              <a:rPr lang="ar-IQ" b="1" dirty="0" smtClean="0">
                <a:solidFill>
                  <a:srgbClr val="FF0000"/>
                </a:solidFill>
              </a:rPr>
              <a:t>لإدارة </a:t>
            </a:r>
            <a:r>
              <a:rPr lang="ar-IQ" b="1" dirty="0" smtClean="0">
                <a:solidFill>
                  <a:srgbClr val="FF0000"/>
                </a:solidFill>
              </a:rPr>
              <a:t>الازمات</a:t>
            </a:r>
            <a:r>
              <a:rPr lang="en-US" dirty="0" smtClean="0"/>
              <a:t/>
            </a:r>
            <a:br>
              <a:rPr lang="en-US" dirty="0" smtClean="0"/>
            </a:br>
            <a:endParaRPr lang="ar-IQ" dirty="0"/>
          </a:p>
        </p:txBody>
      </p:sp>
      <p:sp>
        <p:nvSpPr>
          <p:cNvPr id="3" name="عنوان فرعي 2"/>
          <p:cNvSpPr>
            <a:spLocks noGrp="1"/>
          </p:cNvSpPr>
          <p:nvPr>
            <p:ph type="subTitle" idx="1"/>
          </p:nvPr>
        </p:nvSpPr>
        <p:spPr>
          <a:xfrm>
            <a:off x="251520" y="1196752"/>
            <a:ext cx="8496944" cy="5256584"/>
          </a:xfrm>
        </p:spPr>
        <p:txBody>
          <a:bodyPr>
            <a:normAutofit fontScale="92500" lnSpcReduction="20000"/>
          </a:bodyPr>
          <a:lstStyle/>
          <a:p>
            <a:pPr algn="r"/>
            <a:r>
              <a:rPr lang="ar-IQ" dirty="0" smtClean="0">
                <a:solidFill>
                  <a:srgbClr val="0070C0"/>
                </a:solidFill>
              </a:rPr>
              <a:t>ان الاساليب التقليدية لإدارة الازمات هي مجموعة من الاساليب التي استخدمتها المنظمات في اغلب دول </a:t>
            </a:r>
            <a:r>
              <a:rPr lang="ar-IQ" dirty="0" err="1" smtClean="0">
                <a:solidFill>
                  <a:srgbClr val="0070C0"/>
                </a:solidFill>
              </a:rPr>
              <a:t>العالم </a:t>
            </a:r>
            <a:r>
              <a:rPr lang="ar-IQ" dirty="0" smtClean="0">
                <a:solidFill>
                  <a:srgbClr val="0070C0"/>
                </a:solidFill>
              </a:rPr>
              <a:t>(حين كانت تواجه </a:t>
            </a:r>
            <a:r>
              <a:rPr lang="ar-IQ" dirty="0" err="1" smtClean="0">
                <a:solidFill>
                  <a:srgbClr val="0070C0"/>
                </a:solidFill>
              </a:rPr>
              <a:t>الازمات ).</a:t>
            </a:r>
            <a:r>
              <a:rPr lang="ar-IQ" dirty="0" smtClean="0">
                <a:solidFill>
                  <a:srgbClr val="0070C0"/>
                </a:solidFill>
              </a:rPr>
              <a:t> اساليب ذات طابع خاص, وهذا الطابع الخاص ينبع من خصوصية المواقف </a:t>
            </a:r>
            <a:r>
              <a:rPr lang="ar-IQ" dirty="0" err="1" smtClean="0">
                <a:solidFill>
                  <a:srgbClr val="0070C0"/>
                </a:solidFill>
              </a:rPr>
              <a:t>الازموية</a:t>
            </a:r>
            <a:r>
              <a:rPr lang="ar-IQ" dirty="0" smtClean="0">
                <a:solidFill>
                  <a:srgbClr val="0070C0"/>
                </a:solidFill>
              </a:rPr>
              <a:t> التي تتعرض لها هذه </a:t>
            </a:r>
            <a:r>
              <a:rPr lang="ar-IQ" dirty="0" err="1" smtClean="0">
                <a:solidFill>
                  <a:srgbClr val="0070C0"/>
                </a:solidFill>
              </a:rPr>
              <a:t>المنظمات.</a:t>
            </a:r>
            <a:r>
              <a:rPr lang="ar-IQ" dirty="0" smtClean="0">
                <a:solidFill>
                  <a:srgbClr val="0070C0"/>
                </a:solidFill>
              </a:rPr>
              <a:t> وهذه الاساليب التقليدية لا تنجح غالبا في تقديم العلاج الفاعل والكامل للازمة, بل قد تنجح في المعالجة المؤقتة </a:t>
            </a:r>
            <a:r>
              <a:rPr lang="ar-IQ" dirty="0" err="1" smtClean="0">
                <a:solidFill>
                  <a:srgbClr val="0070C0"/>
                </a:solidFill>
              </a:rPr>
              <a:t>للازمة </a:t>
            </a:r>
            <a:r>
              <a:rPr lang="ar-IQ" dirty="0" smtClean="0">
                <a:solidFill>
                  <a:srgbClr val="0070C0"/>
                </a:solidFill>
              </a:rPr>
              <a:t>,لكن هذه الازمة قد تخمد لمدة من الزمن ثم تعود من جديد اكثر شدة واعنف قوة.</a:t>
            </a:r>
            <a:endParaRPr lang="en-US" dirty="0" smtClean="0">
              <a:solidFill>
                <a:srgbClr val="0070C0"/>
              </a:solidFill>
            </a:endParaRPr>
          </a:p>
          <a:p>
            <a:pPr algn="r"/>
            <a:r>
              <a:rPr lang="ar-IQ" dirty="0" smtClean="0">
                <a:solidFill>
                  <a:srgbClr val="0070C0"/>
                </a:solidFill>
              </a:rPr>
              <a:t>وقبل عرض هذه الاساليب </a:t>
            </a:r>
            <a:r>
              <a:rPr lang="ar-IQ" dirty="0" err="1" smtClean="0">
                <a:solidFill>
                  <a:srgbClr val="0070C0"/>
                </a:solidFill>
              </a:rPr>
              <a:t>التقليدية </a:t>
            </a:r>
            <a:r>
              <a:rPr lang="ar-IQ" dirty="0" smtClean="0">
                <a:solidFill>
                  <a:srgbClr val="0070C0"/>
                </a:solidFill>
              </a:rPr>
              <a:t>, فانه لابد من الاشارة على ان هذه الاساليب قد اصبحت غير فاعلة وغير عملية في كثير من الظروف, وتكون في كثير من الحالات </a:t>
            </a:r>
            <a:r>
              <a:rPr lang="ar-IQ" dirty="0" err="1" smtClean="0">
                <a:solidFill>
                  <a:srgbClr val="0070C0"/>
                </a:solidFill>
              </a:rPr>
              <a:t>الازموية</a:t>
            </a:r>
            <a:r>
              <a:rPr lang="ar-IQ" dirty="0" smtClean="0">
                <a:solidFill>
                  <a:srgbClr val="0070C0"/>
                </a:solidFill>
              </a:rPr>
              <a:t> عاجزة عن احداث التأثيرات المطلوبة في قوة </a:t>
            </a:r>
            <a:r>
              <a:rPr lang="ar-IQ" dirty="0" err="1" smtClean="0">
                <a:solidFill>
                  <a:srgbClr val="0070C0"/>
                </a:solidFill>
              </a:rPr>
              <a:t>الازمة </a:t>
            </a:r>
            <a:r>
              <a:rPr lang="ar-IQ" dirty="0" smtClean="0">
                <a:solidFill>
                  <a:srgbClr val="0070C0"/>
                </a:solidFill>
              </a:rPr>
              <a:t>, وهناك مجموعة من العوامل التي اصبحت تعيق وتحد من فاعلية استخدام الاساليب التقليدية في ادارة الازمات ومن هذه العوامل:</a:t>
            </a:r>
            <a:endParaRPr lang="en-US" dirty="0">
              <a:solidFill>
                <a:srgbClr val="0070C0"/>
              </a:solidFill>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332657"/>
            <a:ext cx="7772400" cy="936104"/>
          </a:xfrm>
        </p:spPr>
        <p:txBody>
          <a:bodyPr>
            <a:normAutofit fontScale="90000"/>
          </a:bodyPr>
          <a:lstStyle/>
          <a:p>
            <a:pPr algn="r"/>
            <a:r>
              <a:rPr lang="ar-IQ" b="1" dirty="0" smtClean="0">
                <a:solidFill>
                  <a:srgbClr val="FF0000"/>
                </a:solidFill>
              </a:rPr>
              <a:t>رابعا:اسلوب تنفيس الازمة:</a:t>
            </a:r>
            <a:r>
              <a:rPr lang="en-US" dirty="0" smtClean="0"/>
              <a:t/>
            </a:r>
            <a:br>
              <a:rPr lang="en-US" dirty="0" smtClean="0"/>
            </a:br>
            <a:endParaRPr lang="ar-IQ" dirty="0"/>
          </a:p>
        </p:txBody>
      </p:sp>
      <p:sp>
        <p:nvSpPr>
          <p:cNvPr id="3" name="عنوان فرعي 2"/>
          <p:cNvSpPr>
            <a:spLocks noGrp="1"/>
          </p:cNvSpPr>
          <p:nvPr>
            <p:ph type="subTitle" idx="1"/>
          </p:nvPr>
        </p:nvSpPr>
        <p:spPr>
          <a:xfrm>
            <a:off x="251520" y="1556792"/>
            <a:ext cx="8640960" cy="5040560"/>
          </a:xfrm>
        </p:spPr>
        <p:txBody>
          <a:bodyPr>
            <a:normAutofit lnSpcReduction="10000"/>
          </a:bodyPr>
          <a:lstStyle/>
          <a:p>
            <a:pPr algn="r"/>
            <a:r>
              <a:rPr lang="ar-IQ" dirty="0" smtClean="0">
                <a:solidFill>
                  <a:srgbClr val="002060"/>
                </a:solidFill>
              </a:rPr>
              <a:t>هناك بعض انواع الازمات يتأخر انفجارها وتستمر دوافع وأسباب الازمة بالتصاعد وتنذر بأن انفجار الازمة سيكون مروعا وقويا جدا عندما تحين ساعة </a:t>
            </a:r>
            <a:r>
              <a:rPr lang="ar-IQ" dirty="0" err="1" smtClean="0">
                <a:solidFill>
                  <a:srgbClr val="002060"/>
                </a:solidFill>
              </a:rPr>
              <a:t>الصفر </a:t>
            </a:r>
            <a:r>
              <a:rPr lang="ar-IQ" dirty="0" smtClean="0">
                <a:solidFill>
                  <a:srgbClr val="002060"/>
                </a:solidFill>
              </a:rPr>
              <a:t>, اذ ان تأخر الانفجار  يكسبها قوة كبيرة عندما تحدث </a:t>
            </a:r>
            <a:r>
              <a:rPr lang="ar-IQ" dirty="0" err="1" smtClean="0">
                <a:solidFill>
                  <a:srgbClr val="002060"/>
                </a:solidFill>
              </a:rPr>
              <a:t>وتقع </a:t>
            </a:r>
            <a:r>
              <a:rPr lang="ar-IQ" dirty="0" smtClean="0">
                <a:solidFill>
                  <a:srgbClr val="002060"/>
                </a:solidFill>
              </a:rPr>
              <a:t>, ولذلك فان ادارة المنظمة تلجأ الى استخدام اسلوب تنفيس الازمة وفكرة هذا الاسلوب هي ايجاد قضايا فرعية وجزئية تتعلق بأسباب ودوافع </a:t>
            </a:r>
            <a:r>
              <a:rPr lang="ar-IQ" dirty="0" err="1" smtClean="0">
                <a:solidFill>
                  <a:srgbClr val="002060"/>
                </a:solidFill>
              </a:rPr>
              <a:t>الازمة </a:t>
            </a:r>
            <a:r>
              <a:rPr lang="ar-IQ" dirty="0" smtClean="0">
                <a:solidFill>
                  <a:srgbClr val="002060"/>
                </a:solidFill>
              </a:rPr>
              <a:t>, والعمل على اثارتها مما يؤدي الى اشغال قوى الازمة في هذه القضايا فيؤدي ذلك الى استنزاف جانب من قوة الازمة وربما يؤدي الى القضاء على اسباب ودوافع مهمة للازمة ومن هنا فان شدة </a:t>
            </a:r>
            <a:r>
              <a:rPr lang="ar-IQ" dirty="0" err="1" smtClean="0">
                <a:solidFill>
                  <a:srgbClr val="002060"/>
                </a:solidFill>
              </a:rPr>
              <a:t>غليان </a:t>
            </a:r>
            <a:r>
              <a:rPr lang="ar-IQ" dirty="0" smtClean="0">
                <a:solidFill>
                  <a:srgbClr val="002060"/>
                </a:solidFill>
              </a:rPr>
              <a:t>(بركان الازمة) تقل وربما لا تقع هذه الازمة </a:t>
            </a:r>
            <a:r>
              <a:rPr lang="ar-IQ" dirty="0" err="1" smtClean="0">
                <a:solidFill>
                  <a:srgbClr val="002060"/>
                </a:solidFill>
              </a:rPr>
              <a:t>مستقبلا </a:t>
            </a:r>
            <a:r>
              <a:rPr lang="ar-IQ" dirty="0" smtClean="0">
                <a:solidFill>
                  <a:srgbClr val="002060"/>
                </a:solidFill>
              </a:rPr>
              <a:t>, وإذا وقعت فإنها تقع بصورة ضعيفة تسهل السيطرة عليها.</a:t>
            </a:r>
            <a:endParaRPr lang="en-US" dirty="0" smtClean="0">
              <a:solidFill>
                <a:srgbClr val="002060"/>
              </a:solidFill>
            </a:endParaRPr>
          </a:p>
          <a:p>
            <a:pPr algn="r"/>
            <a:endParaRPr lang="ar-IQ" dirty="0"/>
          </a:p>
        </p:txBody>
      </p:sp>
    </p:spTree>
  </p:cSld>
  <p:clrMapOvr>
    <a:masterClrMapping/>
  </p:clrMapOvr>
  <p:transition>
    <p:pull dir="l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260649"/>
            <a:ext cx="7772400" cy="936104"/>
          </a:xfrm>
        </p:spPr>
        <p:txBody>
          <a:bodyPr>
            <a:normAutofit fontScale="90000"/>
          </a:bodyPr>
          <a:lstStyle/>
          <a:p>
            <a:pPr algn="r"/>
            <a:r>
              <a:rPr lang="ar-IQ" b="1" dirty="0" smtClean="0">
                <a:solidFill>
                  <a:srgbClr val="FF0000"/>
                </a:solidFill>
              </a:rPr>
              <a:t>خامسا":اسلوب تشكيل لجنة لبحث </a:t>
            </a:r>
            <a:r>
              <a:rPr lang="ar-IQ" b="1" dirty="0" err="1" smtClean="0">
                <a:solidFill>
                  <a:srgbClr val="FF0000"/>
                </a:solidFill>
              </a:rPr>
              <a:t>الازمة :</a:t>
            </a:r>
            <a:r>
              <a:rPr lang="en-US" dirty="0" smtClean="0"/>
              <a:t/>
            </a:r>
            <a:br>
              <a:rPr lang="en-US" dirty="0" smtClean="0"/>
            </a:br>
            <a:endParaRPr lang="ar-IQ" dirty="0"/>
          </a:p>
        </p:txBody>
      </p:sp>
      <p:sp>
        <p:nvSpPr>
          <p:cNvPr id="3" name="عنوان فرعي 2"/>
          <p:cNvSpPr>
            <a:spLocks noGrp="1"/>
          </p:cNvSpPr>
          <p:nvPr>
            <p:ph type="subTitle" idx="1"/>
          </p:nvPr>
        </p:nvSpPr>
        <p:spPr>
          <a:xfrm>
            <a:off x="251520" y="908720"/>
            <a:ext cx="8640960" cy="5688632"/>
          </a:xfrm>
        </p:spPr>
        <p:txBody>
          <a:bodyPr>
            <a:normAutofit fontScale="77500" lnSpcReduction="20000"/>
          </a:bodyPr>
          <a:lstStyle/>
          <a:p>
            <a:pPr algn="r"/>
            <a:r>
              <a:rPr lang="ar-IQ" dirty="0" smtClean="0">
                <a:solidFill>
                  <a:srgbClr val="002060"/>
                </a:solidFill>
              </a:rPr>
              <a:t>تلجأ بعض الادارات الى استخدام اسلوب تشكيل لجنة لبحث الازمة ويتم اللجوء الى هذا الاسلوب </a:t>
            </a:r>
            <a:r>
              <a:rPr lang="ar-IQ" dirty="0" err="1" smtClean="0">
                <a:solidFill>
                  <a:srgbClr val="002060"/>
                </a:solidFill>
              </a:rPr>
              <a:t>عندما :1 </a:t>
            </a:r>
            <a:r>
              <a:rPr lang="ar-IQ" dirty="0" smtClean="0">
                <a:solidFill>
                  <a:srgbClr val="002060"/>
                </a:solidFill>
              </a:rPr>
              <a:t>- </a:t>
            </a:r>
            <a:r>
              <a:rPr lang="ar-IQ" dirty="0" err="1" smtClean="0">
                <a:solidFill>
                  <a:srgbClr val="002060"/>
                </a:solidFill>
              </a:rPr>
              <a:t>لاتتوفر</a:t>
            </a:r>
            <a:r>
              <a:rPr lang="ar-IQ" dirty="0" smtClean="0">
                <a:solidFill>
                  <a:srgbClr val="002060"/>
                </a:solidFill>
              </a:rPr>
              <a:t> لدى ادارة المنظمة البيانات والمعلومات</a:t>
            </a:r>
            <a:endParaRPr lang="en-US" dirty="0" smtClean="0">
              <a:solidFill>
                <a:srgbClr val="002060"/>
              </a:solidFill>
            </a:endParaRPr>
          </a:p>
          <a:p>
            <a:pPr algn="r"/>
            <a:r>
              <a:rPr lang="ar-IQ" dirty="0" err="1" smtClean="0">
                <a:solidFill>
                  <a:srgbClr val="002060"/>
                </a:solidFill>
              </a:rPr>
              <a:t>2 </a:t>
            </a:r>
            <a:r>
              <a:rPr lang="ar-IQ" dirty="0" smtClean="0">
                <a:solidFill>
                  <a:srgbClr val="002060"/>
                </a:solidFill>
              </a:rPr>
              <a:t>- المعرفة الكافية عن قوى الازمة.</a:t>
            </a:r>
            <a:endParaRPr lang="en-US" dirty="0" smtClean="0">
              <a:solidFill>
                <a:srgbClr val="002060"/>
              </a:solidFill>
            </a:endParaRPr>
          </a:p>
          <a:p>
            <a:pPr algn="r"/>
            <a:r>
              <a:rPr lang="ar-IQ" b="1" dirty="0" smtClean="0">
                <a:solidFill>
                  <a:srgbClr val="002060"/>
                </a:solidFill>
              </a:rPr>
              <a:t>فيؤدي تشكيل هذه </a:t>
            </a:r>
            <a:r>
              <a:rPr lang="ar-IQ" b="1" dirty="0" err="1" smtClean="0">
                <a:solidFill>
                  <a:srgbClr val="002060"/>
                </a:solidFill>
              </a:rPr>
              <a:t>اللجنة </a:t>
            </a:r>
            <a:r>
              <a:rPr lang="ar-IQ" b="1" dirty="0" smtClean="0">
                <a:solidFill>
                  <a:srgbClr val="002060"/>
                </a:solidFill>
              </a:rPr>
              <a:t>(التي تتضمن اطرافا" متعددة من </a:t>
            </a:r>
            <a:r>
              <a:rPr lang="ar-IQ" b="1" dirty="0" err="1" smtClean="0">
                <a:solidFill>
                  <a:srgbClr val="002060"/>
                </a:solidFill>
              </a:rPr>
              <a:t>المنظمة )</a:t>
            </a:r>
            <a:endParaRPr lang="en-US" dirty="0" smtClean="0">
              <a:solidFill>
                <a:srgbClr val="002060"/>
              </a:solidFill>
            </a:endParaRPr>
          </a:p>
          <a:p>
            <a:pPr algn="r"/>
            <a:r>
              <a:rPr lang="ar-IQ" dirty="0" err="1" smtClean="0">
                <a:solidFill>
                  <a:srgbClr val="002060"/>
                </a:solidFill>
              </a:rPr>
              <a:t>1 </a:t>
            </a:r>
            <a:r>
              <a:rPr lang="ar-IQ" dirty="0" smtClean="0">
                <a:solidFill>
                  <a:srgbClr val="002060"/>
                </a:solidFill>
              </a:rPr>
              <a:t>-  للحصول على البيانات والمعلومات والمعرفة المتعلقة بقوى الازمة </a:t>
            </a:r>
            <a:endParaRPr lang="en-US" dirty="0" smtClean="0">
              <a:solidFill>
                <a:srgbClr val="002060"/>
              </a:solidFill>
            </a:endParaRPr>
          </a:p>
          <a:p>
            <a:pPr algn="r"/>
            <a:r>
              <a:rPr lang="ar-IQ" dirty="0" err="1" smtClean="0">
                <a:solidFill>
                  <a:srgbClr val="002060"/>
                </a:solidFill>
              </a:rPr>
              <a:t>2 </a:t>
            </a:r>
            <a:r>
              <a:rPr lang="ar-IQ" dirty="0" smtClean="0">
                <a:solidFill>
                  <a:srgbClr val="002060"/>
                </a:solidFill>
              </a:rPr>
              <a:t>– معرفة القوى </a:t>
            </a:r>
            <a:r>
              <a:rPr lang="ar-IQ" dirty="0" err="1" smtClean="0">
                <a:solidFill>
                  <a:srgbClr val="002060"/>
                </a:solidFill>
              </a:rPr>
              <a:t>الحقيقية</a:t>
            </a:r>
            <a:r>
              <a:rPr lang="ar-IQ" dirty="0" smtClean="0">
                <a:solidFill>
                  <a:srgbClr val="002060"/>
                </a:solidFill>
              </a:rPr>
              <a:t> التي تقف وراء الازمة </a:t>
            </a:r>
            <a:endParaRPr lang="en-US" dirty="0" smtClean="0">
              <a:solidFill>
                <a:srgbClr val="002060"/>
              </a:solidFill>
            </a:endParaRPr>
          </a:p>
          <a:p>
            <a:pPr algn="r"/>
            <a:r>
              <a:rPr lang="ar-IQ" dirty="0" err="1" smtClean="0">
                <a:solidFill>
                  <a:srgbClr val="002060"/>
                </a:solidFill>
              </a:rPr>
              <a:t>3 </a:t>
            </a:r>
            <a:r>
              <a:rPr lang="ar-IQ" dirty="0" smtClean="0">
                <a:solidFill>
                  <a:srgbClr val="002060"/>
                </a:solidFill>
              </a:rPr>
              <a:t>– التعرف على الدوافع </a:t>
            </a:r>
            <a:r>
              <a:rPr lang="ar-IQ" dirty="0" err="1" smtClean="0">
                <a:solidFill>
                  <a:srgbClr val="002060"/>
                </a:solidFill>
              </a:rPr>
              <a:t>والاسباب</a:t>
            </a:r>
            <a:r>
              <a:rPr lang="ar-IQ" dirty="0" smtClean="0">
                <a:solidFill>
                  <a:srgbClr val="002060"/>
                </a:solidFill>
              </a:rPr>
              <a:t> </a:t>
            </a:r>
            <a:r>
              <a:rPr lang="ar-IQ" dirty="0" err="1" smtClean="0">
                <a:solidFill>
                  <a:srgbClr val="002060"/>
                </a:solidFill>
              </a:rPr>
              <a:t>الحقيقية</a:t>
            </a:r>
            <a:r>
              <a:rPr lang="ar-IQ" dirty="0" smtClean="0">
                <a:solidFill>
                  <a:srgbClr val="002060"/>
                </a:solidFill>
              </a:rPr>
              <a:t> وراء هذه الازمة </a:t>
            </a:r>
            <a:endParaRPr lang="en-US" dirty="0" smtClean="0">
              <a:solidFill>
                <a:srgbClr val="002060"/>
              </a:solidFill>
            </a:endParaRPr>
          </a:p>
          <a:p>
            <a:pPr algn="r"/>
            <a:r>
              <a:rPr lang="ar-IQ" dirty="0" smtClean="0">
                <a:solidFill>
                  <a:srgbClr val="002060"/>
                </a:solidFill>
              </a:rPr>
              <a:t>ان تشكيل هذه اللجنة يؤدي </a:t>
            </a:r>
            <a:r>
              <a:rPr lang="ar-IQ" dirty="0" err="1" smtClean="0">
                <a:solidFill>
                  <a:srgbClr val="002060"/>
                </a:solidFill>
              </a:rPr>
              <a:t>الى :-</a:t>
            </a:r>
            <a:r>
              <a:rPr lang="ar-IQ" dirty="0" smtClean="0">
                <a:solidFill>
                  <a:srgbClr val="002060"/>
                </a:solidFill>
              </a:rPr>
              <a:t> </a:t>
            </a:r>
            <a:endParaRPr lang="en-US" dirty="0" smtClean="0">
              <a:solidFill>
                <a:srgbClr val="002060"/>
              </a:solidFill>
            </a:endParaRPr>
          </a:p>
          <a:p>
            <a:pPr algn="r"/>
            <a:r>
              <a:rPr lang="ar-IQ" dirty="0" err="1" smtClean="0">
                <a:solidFill>
                  <a:srgbClr val="002060"/>
                </a:solidFill>
              </a:rPr>
              <a:t>1 </a:t>
            </a:r>
            <a:r>
              <a:rPr lang="ar-IQ" dirty="0" smtClean="0">
                <a:solidFill>
                  <a:srgbClr val="002060"/>
                </a:solidFill>
              </a:rPr>
              <a:t>– افقاد هذه الازمة </a:t>
            </a:r>
            <a:r>
              <a:rPr lang="ar-IQ" dirty="0" err="1" smtClean="0">
                <a:solidFill>
                  <a:srgbClr val="002060"/>
                </a:solidFill>
              </a:rPr>
              <a:t>لقوتها .</a:t>
            </a:r>
            <a:endParaRPr lang="en-US" dirty="0" smtClean="0">
              <a:solidFill>
                <a:srgbClr val="002060"/>
              </a:solidFill>
            </a:endParaRPr>
          </a:p>
          <a:p>
            <a:pPr algn="r"/>
            <a:r>
              <a:rPr lang="ar-IQ" dirty="0" err="1" smtClean="0">
                <a:solidFill>
                  <a:srgbClr val="002060"/>
                </a:solidFill>
              </a:rPr>
              <a:t>2 </a:t>
            </a:r>
            <a:r>
              <a:rPr lang="ar-IQ" dirty="0" smtClean="0">
                <a:solidFill>
                  <a:srgbClr val="002060"/>
                </a:solidFill>
              </a:rPr>
              <a:t>– ضياع الوقت ومرور الزمن دون التوصل الى الاسباب </a:t>
            </a:r>
            <a:r>
              <a:rPr lang="ar-IQ" dirty="0" err="1" smtClean="0">
                <a:solidFill>
                  <a:srgbClr val="002060"/>
                </a:solidFill>
              </a:rPr>
              <a:t>الحقيقية</a:t>
            </a:r>
            <a:r>
              <a:rPr lang="ar-IQ" dirty="0" smtClean="0">
                <a:solidFill>
                  <a:srgbClr val="002060"/>
                </a:solidFill>
              </a:rPr>
              <a:t> </a:t>
            </a:r>
            <a:r>
              <a:rPr lang="ar-IQ" dirty="0" err="1" smtClean="0">
                <a:solidFill>
                  <a:srgbClr val="002060"/>
                </a:solidFill>
              </a:rPr>
              <a:t>للازمة .</a:t>
            </a:r>
            <a:endParaRPr lang="en-US" dirty="0" smtClean="0">
              <a:solidFill>
                <a:srgbClr val="002060"/>
              </a:solidFill>
            </a:endParaRPr>
          </a:p>
          <a:p>
            <a:pPr algn="r"/>
            <a:r>
              <a:rPr lang="ar-IQ" dirty="0" smtClean="0">
                <a:solidFill>
                  <a:srgbClr val="002060"/>
                </a:solidFill>
              </a:rPr>
              <a:t>وينبثق عن هذه اللجنة لجان فرعية اخرى لن تتوصل الى نتائج مفيدة لقوى صنع الازمة وبذلك تكون ادارة المنظمة قد نجحت نجاحا" مؤقتا" في التعامل مع هذه الازمة</a:t>
            </a:r>
            <a:endParaRPr lang="en-US" dirty="0" smtClean="0">
              <a:solidFill>
                <a:srgbClr val="002060"/>
              </a:solidFill>
            </a:endParaRPr>
          </a:p>
          <a:p>
            <a:pPr algn="r"/>
            <a:r>
              <a:rPr lang="ar-IQ" dirty="0" smtClean="0">
                <a:solidFill>
                  <a:srgbClr val="002060"/>
                </a:solidFill>
              </a:rPr>
              <a:t>ولكن هذا النجاح قد لا يدوم طويلا" وتعود هذه الازمة وتتفجر من جديد وعندها لن يفيد اسلوب تشكيل اللجان في التعامل مع هذه </a:t>
            </a:r>
            <a:r>
              <a:rPr lang="ar-IQ" dirty="0" err="1" smtClean="0">
                <a:solidFill>
                  <a:srgbClr val="002060"/>
                </a:solidFill>
              </a:rPr>
              <a:t>الازمه</a:t>
            </a:r>
            <a:r>
              <a:rPr lang="ar-IQ" dirty="0" smtClean="0">
                <a:solidFill>
                  <a:srgbClr val="002060"/>
                </a:solidFill>
              </a:rPr>
              <a:t> وإدارتها </a:t>
            </a:r>
            <a:r>
              <a:rPr lang="ar-IQ" dirty="0" err="1" smtClean="0">
                <a:solidFill>
                  <a:srgbClr val="002060"/>
                </a:solidFill>
              </a:rPr>
              <a:t>بنجاح .</a:t>
            </a:r>
            <a:r>
              <a:rPr lang="ar-IQ" dirty="0" smtClean="0">
                <a:solidFill>
                  <a:srgbClr val="002060"/>
                </a:solidFill>
              </a:rPr>
              <a:t> </a:t>
            </a:r>
            <a:endParaRPr lang="en-US" dirty="0" smtClean="0">
              <a:solidFill>
                <a:srgbClr val="002060"/>
              </a:solidFill>
            </a:endParaRPr>
          </a:p>
          <a:p>
            <a:endParaRPr lang="ar-IQ" dirty="0"/>
          </a:p>
        </p:txBody>
      </p:sp>
    </p:spTree>
  </p:cSld>
  <p:clrMapOvr>
    <a:masterClrMapping/>
  </p:clrMapOvr>
  <p:transition>
    <p:cover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260649"/>
            <a:ext cx="7772400" cy="1008112"/>
          </a:xfrm>
        </p:spPr>
        <p:txBody>
          <a:bodyPr>
            <a:normAutofit fontScale="90000"/>
          </a:bodyPr>
          <a:lstStyle/>
          <a:p>
            <a:pPr algn="r"/>
            <a:r>
              <a:rPr lang="ar-IQ" b="1" dirty="0" smtClean="0">
                <a:solidFill>
                  <a:srgbClr val="FF0000"/>
                </a:solidFill>
              </a:rPr>
              <a:t>سادسا":اسلوب اخماد </a:t>
            </a:r>
            <a:r>
              <a:rPr lang="ar-IQ" b="1" dirty="0" err="1" smtClean="0">
                <a:solidFill>
                  <a:srgbClr val="FF0000"/>
                </a:solidFill>
              </a:rPr>
              <a:t>الازمة :</a:t>
            </a:r>
            <a:r>
              <a:rPr lang="en-US" dirty="0" smtClean="0">
                <a:solidFill>
                  <a:srgbClr val="FF0000"/>
                </a:solidFill>
              </a:rPr>
              <a:t/>
            </a:r>
            <a:br>
              <a:rPr lang="en-US" dirty="0" smtClean="0">
                <a:solidFill>
                  <a:srgbClr val="FF0000"/>
                </a:solidFill>
              </a:rPr>
            </a:br>
            <a:endParaRPr lang="ar-IQ" dirty="0">
              <a:solidFill>
                <a:srgbClr val="FF0000"/>
              </a:solidFill>
            </a:endParaRPr>
          </a:p>
        </p:txBody>
      </p:sp>
      <p:sp>
        <p:nvSpPr>
          <p:cNvPr id="3" name="عنوان فرعي 2"/>
          <p:cNvSpPr>
            <a:spLocks noGrp="1"/>
          </p:cNvSpPr>
          <p:nvPr>
            <p:ph type="subTitle" idx="1"/>
          </p:nvPr>
        </p:nvSpPr>
        <p:spPr>
          <a:xfrm>
            <a:off x="251520" y="980728"/>
            <a:ext cx="8568952" cy="5688632"/>
          </a:xfrm>
        </p:spPr>
        <p:txBody>
          <a:bodyPr>
            <a:normAutofit fontScale="92500" lnSpcReduction="10000"/>
          </a:bodyPr>
          <a:lstStyle/>
          <a:p>
            <a:pPr algn="r"/>
            <a:r>
              <a:rPr lang="ar-IQ" dirty="0" smtClean="0">
                <a:solidFill>
                  <a:srgbClr val="002060"/>
                </a:solidFill>
              </a:rPr>
              <a:t>تلجأ المنظمات الى هذا الاسلوب عندما تكون الازمة في  </a:t>
            </a:r>
          </a:p>
          <a:p>
            <a:pPr algn="r"/>
            <a:r>
              <a:rPr lang="ar-IQ" dirty="0" err="1" smtClean="0">
                <a:solidFill>
                  <a:srgbClr val="002060"/>
                </a:solidFill>
              </a:rPr>
              <a:t>1 </a:t>
            </a:r>
            <a:r>
              <a:rPr lang="ar-IQ" dirty="0" smtClean="0">
                <a:solidFill>
                  <a:srgbClr val="002060"/>
                </a:solidFill>
              </a:rPr>
              <a:t>- غاية الخطورة وتهدد بقاء المنظمة ووجودها </a:t>
            </a:r>
          </a:p>
          <a:p>
            <a:pPr algn="r"/>
            <a:r>
              <a:rPr lang="ar-IQ" dirty="0" smtClean="0">
                <a:solidFill>
                  <a:srgbClr val="002060"/>
                </a:solidFill>
              </a:rPr>
              <a:t> </a:t>
            </a:r>
            <a:r>
              <a:rPr lang="ar-IQ" dirty="0" err="1" smtClean="0">
                <a:solidFill>
                  <a:srgbClr val="002060"/>
                </a:solidFill>
              </a:rPr>
              <a:t>2 </a:t>
            </a:r>
            <a:r>
              <a:rPr lang="ar-IQ" dirty="0" smtClean="0">
                <a:solidFill>
                  <a:srgbClr val="002060"/>
                </a:solidFill>
              </a:rPr>
              <a:t>- تؤدي الى انهيارها </a:t>
            </a:r>
            <a:r>
              <a:rPr lang="ar-IQ" dirty="0" err="1" smtClean="0">
                <a:solidFill>
                  <a:srgbClr val="002060"/>
                </a:solidFill>
              </a:rPr>
              <a:t>بالكامل .</a:t>
            </a:r>
            <a:r>
              <a:rPr lang="ar-IQ" dirty="0" smtClean="0">
                <a:solidFill>
                  <a:srgbClr val="002060"/>
                </a:solidFill>
              </a:rPr>
              <a:t> </a:t>
            </a:r>
            <a:endParaRPr lang="en-US" dirty="0" smtClean="0">
              <a:solidFill>
                <a:srgbClr val="002060"/>
              </a:solidFill>
            </a:endParaRPr>
          </a:p>
          <a:p>
            <a:pPr algn="r"/>
            <a:r>
              <a:rPr lang="ar-IQ" b="1" dirty="0" smtClean="0">
                <a:solidFill>
                  <a:srgbClr val="002060"/>
                </a:solidFill>
              </a:rPr>
              <a:t>وهذا الاسلوب هو من الاساليب التي تستخدم العنف والقوة بصورة شديدة تجاه قوى الازمة </a:t>
            </a:r>
            <a:endParaRPr lang="en-US" dirty="0" smtClean="0">
              <a:solidFill>
                <a:srgbClr val="002060"/>
              </a:solidFill>
            </a:endParaRPr>
          </a:p>
          <a:p>
            <a:pPr algn="r"/>
            <a:r>
              <a:rPr lang="ar-IQ" dirty="0" smtClean="0">
                <a:solidFill>
                  <a:srgbClr val="002060"/>
                </a:solidFill>
              </a:rPr>
              <a:t>وعن استخدام هذا الاسلوب فأن ادارة المنظمة  لا تلتفت كثيرا" الى المشاعر والقيم الانسانية في التعامل مع الازمة </a:t>
            </a:r>
            <a:r>
              <a:rPr lang="ar-IQ" dirty="0" err="1" smtClean="0">
                <a:solidFill>
                  <a:srgbClr val="002060"/>
                </a:solidFill>
              </a:rPr>
              <a:t>وإدارتها .</a:t>
            </a:r>
            <a:endParaRPr lang="en-US" dirty="0" smtClean="0">
              <a:solidFill>
                <a:srgbClr val="002060"/>
              </a:solidFill>
            </a:endParaRPr>
          </a:p>
          <a:p>
            <a:pPr algn="r"/>
            <a:r>
              <a:rPr lang="ar-IQ" dirty="0" smtClean="0">
                <a:solidFill>
                  <a:srgbClr val="002060"/>
                </a:solidFill>
              </a:rPr>
              <a:t>والمبرر الاساسي الذي تقدمة ادارة المنظمة </a:t>
            </a:r>
            <a:r>
              <a:rPr lang="ar-IQ" dirty="0" err="1" smtClean="0">
                <a:solidFill>
                  <a:srgbClr val="002060"/>
                </a:solidFill>
              </a:rPr>
              <a:t>هو </a:t>
            </a:r>
            <a:r>
              <a:rPr lang="ar-IQ" dirty="0" smtClean="0">
                <a:solidFill>
                  <a:srgbClr val="002060"/>
                </a:solidFill>
              </a:rPr>
              <a:t>(</a:t>
            </a:r>
            <a:r>
              <a:rPr lang="ar-IQ" b="1" dirty="0" smtClean="0">
                <a:solidFill>
                  <a:srgbClr val="002060"/>
                </a:solidFill>
              </a:rPr>
              <a:t>ان وجود المنظمة وبقاءها في خطر شديد وان هذا </a:t>
            </a:r>
            <a:r>
              <a:rPr lang="ar-IQ" b="1" dirty="0" err="1" smtClean="0">
                <a:solidFill>
                  <a:srgbClr val="002060"/>
                </a:solidFill>
              </a:rPr>
              <a:t>هوالسبيل</a:t>
            </a:r>
            <a:r>
              <a:rPr lang="ar-IQ" b="1" dirty="0" smtClean="0">
                <a:solidFill>
                  <a:srgbClr val="002060"/>
                </a:solidFill>
              </a:rPr>
              <a:t> الوحيد للحفاظ على المنظمة وعلى مصالح جميع اصحاب المصالح </a:t>
            </a:r>
            <a:r>
              <a:rPr lang="ar-IQ" b="1" dirty="0" err="1" smtClean="0">
                <a:solidFill>
                  <a:srgbClr val="002060"/>
                </a:solidFill>
              </a:rPr>
              <a:t>ومنافعهم </a:t>
            </a:r>
            <a:r>
              <a:rPr lang="ar-IQ" b="1" dirty="0" smtClean="0">
                <a:solidFill>
                  <a:srgbClr val="002060"/>
                </a:solidFill>
              </a:rPr>
              <a:t>) </a:t>
            </a:r>
            <a:r>
              <a:rPr lang="ar-IQ" dirty="0" smtClean="0">
                <a:solidFill>
                  <a:srgbClr val="002060"/>
                </a:solidFill>
              </a:rPr>
              <a:t>هذا الاسلوب تلجأ الى استخدام كثيرا" الادارات التي تتبنى الخط الدكتاتوري في ادارة </a:t>
            </a:r>
            <a:r>
              <a:rPr lang="ar-IQ" dirty="0" err="1" smtClean="0">
                <a:solidFill>
                  <a:srgbClr val="002060"/>
                </a:solidFill>
              </a:rPr>
              <a:t>منظماتها.</a:t>
            </a:r>
            <a:r>
              <a:rPr lang="ar-IQ" dirty="0" smtClean="0">
                <a:solidFill>
                  <a:srgbClr val="002060"/>
                </a:solidFill>
              </a:rPr>
              <a:t> </a:t>
            </a:r>
            <a:endParaRPr lang="ar-IQ" dirty="0">
              <a:solidFill>
                <a:srgbClr val="002060"/>
              </a:solidFill>
            </a:endParaRPr>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8"/>
            <a:ext cx="7772400" cy="1010543"/>
          </a:xfrm>
        </p:spPr>
        <p:txBody>
          <a:bodyPr>
            <a:normAutofit fontScale="90000"/>
          </a:bodyPr>
          <a:lstStyle/>
          <a:p>
            <a:pPr algn="r"/>
            <a:r>
              <a:rPr lang="ar-IQ" b="1" dirty="0" smtClean="0">
                <a:solidFill>
                  <a:srgbClr val="FF0000"/>
                </a:solidFill>
              </a:rPr>
              <a:t>سابعا": اسلوب تفريغ </a:t>
            </a:r>
            <a:r>
              <a:rPr lang="ar-IQ" b="1" dirty="0" err="1" smtClean="0">
                <a:solidFill>
                  <a:srgbClr val="FF0000"/>
                </a:solidFill>
              </a:rPr>
              <a:t>الازمة :</a:t>
            </a:r>
            <a:r>
              <a:rPr lang="en-US" dirty="0" smtClean="0"/>
              <a:t/>
            </a:r>
            <a:br>
              <a:rPr lang="en-US" dirty="0" smtClean="0"/>
            </a:br>
            <a:endParaRPr lang="ar-IQ" dirty="0"/>
          </a:p>
        </p:txBody>
      </p:sp>
      <p:sp>
        <p:nvSpPr>
          <p:cNvPr id="3" name="عنوان فرعي 2"/>
          <p:cNvSpPr>
            <a:spLocks noGrp="1"/>
          </p:cNvSpPr>
          <p:nvPr>
            <p:ph type="subTitle" idx="1"/>
          </p:nvPr>
        </p:nvSpPr>
        <p:spPr>
          <a:xfrm>
            <a:off x="251520" y="1052736"/>
            <a:ext cx="8640960" cy="5472608"/>
          </a:xfrm>
        </p:spPr>
        <p:txBody>
          <a:bodyPr>
            <a:normAutofit fontScale="70000" lnSpcReduction="20000"/>
          </a:bodyPr>
          <a:lstStyle/>
          <a:p>
            <a:pPr algn="r"/>
            <a:r>
              <a:rPr lang="ar-IQ" dirty="0" smtClean="0">
                <a:solidFill>
                  <a:srgbClr val="002060"/>
                </a:solidFill>
              </a:rPr>
              <a:t>يعتمد هذا الاسلوب على تقسيم وتجزئة الازمة الى ازمات فرعية  ويتم ذلك بعد وقوع الصدام الاول مع قوى الازمة ككل فيجري بعدها السعي الحثيث والسريع للتعامل مع قوى الازمة </a:t>
            </a:r>
            <a:r>
              <a:rPr lang="ar-IQ" b="1" dirty="0" smtClean="0">
                <a:solidFill>
                  <a:srgbClr val="002060"/>
                </a:solidFill>
              </a:rPr>
              <a:t>كمجموعة متفرقة من القوى </a:t>
            </a:r>
            <a:r>
              <a:rPr lang="ar-IQ" dirty="0" smtClean="0">
                <a:solidFill>
                  <a:srgbClr val="002060"/>
                </a:solidFill>
              </a:rPr>
              <a:t>ويتم وضع</a:t>
            </a:r>
          </a:p>
          <a:p>
            <a:pPr algn="r"/>
            <a:r>
              <a:rPr lang="ar-IQ" dirty="0" err="1" smtClean="0">
                <a:solidFill>
                  <a:srgbClr val="002060"/>
                </a:solidFill>
              </a:rPr>
              <a:t>1 </a:t>
            </a:r>
            <a:r>
              <a:rPr lang="ar-IQ" dirty="0" smtClean="0">
                <a:solidFill>
                  <a:srgbClr val="002060"/>
                </a:solidFill>
              </a:rPr>
              <a:t>- اهداف بديلة لكل طرف من قوى </a:t>
            </a:r>
            <a:r>
              <a:rPr lang="ar-IQ" dirty="0" err="1" smtClean="0">
                <a:solidFill>
                  <a:srgbClr val="002060"/>
                </a:solidFill>
              </a:rPr>
              <a:t>الازمة .</a:t>
            </a:r>
            <a:endParaRPr lang="en-US" dirty="0" smtClean="0">
              <a:solidFill>
                <a:srgbClr val="002060"/>
              </a:solidFill>
            </a:endParaRPr>
          </a:p>
          <a:p>
            <a:pPr algn="r"/>
            <a:r>
              <a:rPr lang="ar-IQ" dirty="0" smtClean="0">
                <a:solidFill>
                  <a:srgbClr val="002060"/>
                </a:solidFill>
              </a:rPr>
              <a:t>2- العمل على التفاوض مع هذا الطرف في ضوء الاهداف والمصالح الاكثر الحاحا" </a:t>
            </a:r>
            <a:r>
              <a:rPr lang="ar-IQ" dirty="0" err="1" smtClean="0">
                <a:solidFill>
                  <a:srgbClr val="002060"/>
                </a:solidFill>
              </a:rPr>
              <a:t>واهمية</a:t>
            </a:r>
            <a:r>
              <a:rPr lang="ar-IQ" dirty="0" smtClean="0">
                <a:solidFill>
                  <a:srgbClr val="002060"/>
                </a:solidFill>
              </a:rPr>
              <a:t> </a:t>
            </a:r>
            <a:r>
              <a:rPr lang="ar-IQ" dirty="0" err="1" smtClean="0">
                <a:solidFill>
                  <a:srgbClr val="002060"/>
                </a:solidFill>
              </a:rPr>
              <a:t>.</a:t>
            </a:r>
            <a:endParaRPr lang="en-US" dirty="0" smtClean="0">
              <a:solidFill>
                <a:srgbClr val="002060"/>
              </a:solidFill>
            </a:endParaRPr>
          </a:p>
          <a:p>
            <a:pPr algn="r"/>
            <a:r>
              <a:rPr lang="ar-IQ" dirty="0" smtClean="0">
                <a:solidFill>
                  <a:srgbClr val="002060"/>
                </a:solidFill>
              </a:rPr>
              <a:t>3  تركيز الجهود على محاولة استقطاب كل طرف بما </a:t>
            </a:r>
            <a:r>
              <a:rPr lang="ar-IQ" dirty="0" err="1" smtClean="0">
                <a:solidFill>
                  <a:srgbClr val="002060"/>
                </a:solidFill>
              </a:rPr>
              <a:t>يناسبة</a:t>
            </a:r>
            <a:r>
              <a:rPr lang="ar-IQ" dirty="0" smtClean="0">
                <a:solidFill>
                  <a:srgbClr val="002060"/>
                </a:solidFill>
              </a:rPr>
              <a:t> </a:t>
            </a:r>
            <a:r>
              <a:rPr lang="ar-IQ" dirty="0" err="1" smtClean="0">
                <a:solidFill>
                  <a:srgbClr val="002060"/>
                </a:solidFill>
              </a:rPr>
              <a:t>.</a:t>
            </a:r>
            <a:endParaRPr lang="en-US" dirty="0" smtClean="0">
              <a:solidFill>
                <a:srgbClr val="002060"/>
              </a:solidFill>
            </a:endParaRPr>
          </a:p>
          <a:p>
            <a:pPr algn="r"/>
            <a:r>
              <a:rPr lang="ar-IQ" dirty="0" err="1" smtClean="0">
                <a:solidFill>
                  <a:srgbClr val="002060"/>
                </a:solidFill>
              </a:rPr>
              <a:t>4 </a:t>
            </a:r>
            <a:r>
              <a:rPr lang="ar-IQ" dirty="0" smtClean="0">
                <a:solidFill>
                  <a:srgbClr val="002060"/>
                </a:solidFill>
              </a:rPr>
              <a:t>– العمل على امتصاص وتذويب الازمة </a:t>
            </a:r>
            <a:r>
              <a:rPr lang="ar-IQ" dirty="0" err="1" smtClean="0">
                <a:solidFill>
                  <a:srgbClr val="002060"/>
                </a:solidFill>
              </a:rPr>
              <a:t>وازالة</a:t>
            </a:r>
            <a:r>
              <a:rPr lang="ar-IQ" dirty="0" smtClean="0">
                <a:solidFill>
                  <a:srgbClr val="002060"/>
                </a:solidFill>
              </a:rPr>
              <a:t> شدتها </a:t>
            </a:r>
            <a:r>
              <a:rPr lang="ar-IQ" dirty="0" err="1" smtClean="0">
                <a:solidFill>
                  <a:srgbClr val="002060"/>
                </a:solidFill>
              </a:rPr>
              <a:t>وحدتها .</a:t>
            </a:r>
            <a:endParaRPr lang="en-US" dirty="0" smtClean="0">
              <a:solidFill>
                <a:srgbClr val="002060"/>
              </a:solidFill>
            </a:endParaRPr>
          </a:p>
          <a:p>
            <a:pPr algn="r"/>
            <a:r>
              <a:rPr lang="ar-IQ" b="1" dirty="0" smtClean="0">
                <a:solidFill>
                  <a:srgbClr val="002060"/>
                </a:solidFill>
              </a:rPr>
              <a:t>ويمكن تحقيق ذلك من خلال عدة محاور </a:t>
            </a:r>
            <a:r>
              <a:rPr lang="ar-IQ" b="1" dirty="0" err="1" smtClean="0">
                <a:solidFill>
                  <a:srgbClr val="002060"/>
                </a:solidFill>
              </a:rPr>
              <a:t>اهمها : -</a:t>
            </a:r>
            <a:endParaRPr lang="en-US" dirty="0" smtClean="0">
              <a:solidFill>
                <a:srgbClr val="002060"/>
              </a:solidFill>
            </a:endParaRPr>
          </a:p>
          <a:p>
            <a:pPr lvl="0" algn="r"/>
            <a:r>
              <a:rPr lang="ar-IQ" dirty="0" smtClean="0">
                <a:solidFill>
                  <a:srgbClr val="002060"/>
                </a:solidFill>
              </a:rPr>
              <a:t>- تحديد ماذا تريد كل مجموعة من مجموعات قوى </a:t>
            </a:r>
            <a:r>
              <a:rPr lang="ar-IQ" dirty="0" err="1" smtClean="0">
                <a:solidFill>
                  <a:srgbClr val="002060"/>
                </a:solidFill>
              </a:rPr>
              <a:t>الازمة .</a:t>
            </a:r>
            <a:endParaRPr lang="en-US" dirty="0" smtClean="0">
              <a:solidFill>
                <a:srgbClr val="002060"/>
              </a:solidFill>
            </a:endParaRPr>
          </a:p>
          <a:p>
            <a:pPr lvl="0" algn="r"/>
            <a:r>
              <a:rPr lang="ar-IQ" dirty="0" smtClean="0">
                <a:solidFill>
                  <a:srgbClr val="002060"/>
                </a:solidFill>
              </a:rPr>
              <a:t>- تحديد ماذا تريد المنظمة من كل مجموعة من مجموعات قوى </a:t>
            </a:r>
            <a:r>
              <a:rPr lang="ar-IQ" dirty="0" err="1" smtClean="0">
                <a:solidFill>
                  <a:srgbClr val="002060"/>
                </a:solidFill>
              </a:rPr>
              <a:t>الازمة .</a:t>
            </a:r>
            <a:endParaRPr lang="en-US" dirty="0" smtClean="0">
              <a:solidFill>
                <a:srgbClr val="002060"/>
              </a:solidFill>
            </a:endParaRPr>
          </a:p>
          <a:p>
            <a:pPr lvl="0" algn="r"/>
            <a:r>
              <a:rPr lang="ar-IQ" dirty="0" smtClean="0">
                <a:solidFill>
                  <a:srgbClr val="002060"/>
                </a:solidFill>
              </a:rPr>
              <a:t>- تحديد </a:t>
            </a:r>
            <a:r>
              <a:rPr lang="ar-IQ" dirty="0" err="1" smtClean="0">
                <a:solidFill>
                  <a:srgbClr val="002060"/>
                </a:solidFill>
              </a:rPr>
              <a:t>مايمكن</a:t>
            </a:r>
            <a:r>
              <a:rPr lang="ar-IQ" dirty="0" smtClean="0">
                <a:solidFill>
                  <a:srgbClr val="002060"/>
                </a:solidFill>
              </a:rPr>
              <a:t> ان تقدمة المنظمة لكل مجموعة من هذه المجموعات </a:t>
            </a:r>
            <a:endParaRPr lang="en-US" dirty="0" smtClean="0">
              <a:solidFill>
                <a:srgbClr val="002060"/>
              </a:solidFill>
            </a:endParaRPr>
          </a:p>
          <a:p>
            <a:pPr algn="r"/>
            <a:r>
              <a:rPr lang="ar-IQ" dirty="0" smtClean="0">
                <a:solidFill>
                  <a:srgbClr val="002060"/>
                </a:solidFill>
              </a:rPr>
              <a:t>( تحديد حدود تنازل المنظمة لصالحهم في اثناء عملية </a:t>
            </a:r>
            <a:r>
              <a:rPr lang="ar-IQ" dirty="0" err="1" smtClean="0">
                <a:solidFill>
                  <a:srgbClr val="002060"/>
                </a:solidFill>
              </a:rPr>
              <a:t>التفاوض ).</a:t>
            </a:r>
            <a:endParaRPr lang="en-US" dirty="0" smtClean="0">
              <a:solidFill>
                <a:srgbClr val="002060"/>
              </a:solidFill>
            </a:endParaRPr>
          </a:p>
          <a:p>
            <a:pPr lvl="0" algn="r"/>
            <a:r>
              <a:rPr lang="ar-IQ" dirty="0" smtClean="0">
                <a:solidFill>
                  <a:srgbClr val="002060"/>
                </a:solidFill>
              </a:rPr>
              <a:t>- تحديد </a:t>
            </a:r>
            <a:r>
              <a:rPr lang="ar-IQ" dirty="0" err="1" smtClean="0">
                <a:solidFill>
                  <a:srgbClr val="002060"/>
                </a:solidFill>
              </a:rPr>
              <a:t>مايجب</a:t>
            </a:r>
            <a:r>
              <a:rPr lang="ar-IQ" dirty="0" smtClean="0">
                <a:solidFill>
                  <a:srgbClr val="002060"/>
                </a:solidFill>
              </a:rPr>
              <a:t> ان تمارسه المنظمة من ضغوط على كل مجموعة من قوى الازمة </a:t>
            </a:r>
            <a:r>
              <a:rPr lang="ar-IQ" dirty="0" err="1" smtClean="0">
                <a:solidFill>
                  <a:srgbClr val="002060"/>
                </a:solidFill>
              </a:rPr>
              <a:t>لأجبار</a:t>
            </a:r>
            <a:r>
              <a:rPr lang="ar-IQ" dirty="0" smtClean="0">
                <a:solidFill>
                  <a:srgbClr val="002060"/>
                </a:solidFill>
              </a:rPr>
              <a:t> هذه المجموعات على قبول </a:t>
            </a:r>
            <a:r>
              <a:rPr lang="ar-IQ" dirty="0" err="1" smtClean="0">
                <a:solidFill>
                  <a:srgbClr val="002060"/>
                </a:solidFill>
              </a:rPr>
              <a:t>ماتعرضه</a:t>
            </a:r>
            <a:r>
              <a:rPr lang="ar-IQ" dirty="0" smtClean="0">
                <a:solidFill>
                  <a:srgbClr val="002060"/>
                </a:solidFill>
              </a:rPr>
              <a:t> المنظمة في عملية </a:t>
            </a:r>
            <a:r>
              <a:rPr lang="ar-IQ" dirty="0" err="1" smtClean="0">
                <a:solidFill>
                  <a:srgbClr val="002060"/>
                </a:solidFill>
              </a:rPr>
              <a:t>التفاوض .</a:t>
            </a:r>
            <a:endParaRPr lang="en-US" dirty="0" smtClean="0">
              <a:solidFill>
                <a:srgbClr val="002060"/>
              </a:solidFill>
            </a:endParaRPr>
          </a:p>
          <a:p>
            <a:pPr lvl="0" algn="r"/>
            <a:r>
              <a:rPr lang="ar-IQ" dirty="0" smtClean="0">
                <a:solidFill>
                  <a:srgbClr val="002060"/>
                </a:solidFill>
              </a:rPr>
              <a:t>- تحديد الاثار المترتبة على تحقيق بعض مطالب مجموعات قوى </a:t>
            </a:r>
            <a:r>
              <a:rPr lang="ar-IQ" dirty="0" err="1" smtClean="0">
                <a:solidFill>
                  <a:srgbClr val="002060"/>
                </a:solidFill>
              </a:rPr>
              <a:t>الازمة .</a:t>
            </a:r>
            <a:endParaRPr lang="en-US" dirty="0" smtClean="0">
              <a:solidFill>
                <a:srgbClr val="002060"/>
              </a:solidFill>
            </a:endParaRPr>
          </a:p>
          <a:p>
            <a:pPr lvl="0" algn="r"/>
            <a:r>
              <a:rPr lang="ar-IQ" dirty="0" smtClean="0">
                <a:solidFill>
                  <a:srgbClr val="002060"/>
                </a:solidFill>
              </a:rPr>
              <a:t>- تحديد اشكال المغريات التي يمكن ان تستخدمها المنظمة كأدوات استقطاب فاعلة في اثناء عملية التفاوض مع مجموعات قوى </a:t>
            </a:r>
            <a:r>
              <a:rPr lang="ar-IQ" dirty="0" err="1" smtClean="0">
                <a:solidFill>
                  <a:srgbClr val="002060"/>
                </a:solidFill>
              </a:rPr>
              <a:t>الازمة .</a:t>
            </a:r>
            <a:r>
              <a:rPr lang="ar-IQ" dirty="0" smtClean="0">
                <a:solidFill>
                  <a:srgbClr val="002060"/>
                </a:solidFill>
              </a:rPr>
              <a:t> </a:t>
            </a:r>
            <a:endParaRPr lang="en-US" dirty="0" smtClean="0">
              <a:solidFill>
                <a:srgbClr val="002060"/>
              </a:solidFill>
            </a:endParaRPr>
          </a:p>
          <a:p>
            <a:pPr algn="r"/>
            <a:endParaRPr lang="ar-IQ" dirty="0">
              <a:solidFill>
                <a:srgbClr val="002060"/>
              </a:solidFill>
            </a:endParaRPr>
          </a:p>
        </p:txBody>
      </p:sp>
    </p:spTree>
  </p:cSld>
  <p:clrMapOvr>
    <a:masterClrMapping/>
  </p:clrMapOvr>
  <p:transition>
    <p:wheel spokes="3"/>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260648"/>
            <a:ext cx="7772400" cy="866527"/>
          </a:xfrm>
        </p:spPr>
        <p:txBody>
          <a:bodyPr>
            <a:normAutofit fontScale="90000"/>
          </a:bodyPr>
          <a:lstStyle/>
          <a:p>
            <a:pPr algn="r"/>
            <a:r>
              <a:rPr lang="ar-IQ" b="1" dirty="0" smtClean="0">
                <a:solidFill>
                  <a:srgbClr val="FF0000"/>
                </a:solidFill>
              </a:rPr>
              <a:t>ثامنا":اسلوب عزل قوى </a:t>
            </a:r>
            <a:r>
              <a:rPr lang="ar-IQ" b="1" dirty="0" err="1" smtClean="0">
                <a:solidFill>
                  <a:srgbClr val="FF0000"/>
                </a:solidFill>
              </a:rPr>
              <a:t>الازمة :</a:t>
            </a:r>
            <a:r>
              <a:rPr lang="en-US" dirty="0" smtClean="0">
                <a:solidFill>
                  <a:srgbClr val="FF0000"/>
                </a:solidFill>
              </a:rPr>
              <a:t/>
            </a:r>
            <a:br>
              <a:rPr lang="en-US" dirty="0" smtClean="0">
                <a:solidFill>
                  <a:srgbClr val="FF0000"/>
                </a:solidFill>
              </a:rPr>
            </a:br>
            <a:endParaRPr lang="ar-IQ" dirty="0">
              <a:solidFill>
                <a:srgbClr val="FF0000"/>
              </a:solidFill>
            </a:endParaRPr>
          </a:p>
        </p:txBody>
      </p:sp>
      <p:sp>
        <p:nvSpPr>
          <p:cNvPr id="3" name="عنوان فرعي 2"/>
          <p:cNvSpPr>
            <a:spLocks noGrp="1"/>
          </p:cNvSpPr>
          <p:nvPr>
            <p:ph type="subTitle" idx="1"/>
          </p:nvPr>
        </p:nvSpPr>
        <p:spPr>
          <a:xfrm>
            <a:off x="179512" y="1124744"/>
            <a:ext cx="8712968" cy="5472608"/>
          </a:xfrm>
        </p:spPr>
        <p:txBody>
          <a:bodyPr>
            <a:normAutofit fontScale="92500" lnSpcReduction="20000"/>
          </a:bodyPr>
          <a:lstStyle/>
          <a:p>
            <a:pPr algn="r"/>
            <a:r>
              <a:rPr lang="ar-IQ" dirty="0" smtClean="0">
                <a:solidFill>
                  <a:srgbClr val="002060"/>
                </a:solidFill>
              </a:rPr>
              <a:t>يقوم هذا الاسلوب على تحقيق عزل كلي </a:t>
            </a:r>
            <a:r>
              <a:rPr lang="ar-IQ" dirty="0" err="1" smtClean="0">
                <a:solidFill>
                  <a:srgbClr val="002060"/>
                </a:solidFill>
              </a:rPr>
              <a:t>اوشبه</a:t>
            </a:r>
            <a:r>
              <a:rPr lang="ar-IQ" dirty="0" smtClean="0">
                <a:solidFill>
                  <a:srgbClr val="002060"/>
                </a:solidFill>
              </a:rPr>
              <a:t> كلي لقوى الازمة عن جوهر احداث الازمة وعن الاطراف الاخرى في </a:t>
            </a:r>
            <a:r>
              <a:rPr lang="ar-IQ" dirty="0" err="1" smtClean="0">
                <a:solidFill>
                  <a:srgbClr val="002060"/>
                </a:solidFill>
              </a:rPr>
              <a:t>المنظمة </a:t>
            </a:r>
            <a:r>
              <a:rPr lang="ar-IQ" dirty="0" smtClean="0">
                <a:solidFill>
                  <a:srgbClr val="002060"/>
                </a:solidFill>
              </a:rPr>
              <a:t>(التي ليست جزءا" من قوى الازمة</a:t>
            </a:r>
            <a:r>
              <a:rPr lang="ar-IQ" dirty="0" err="1" smtClean="0">
                <a:solidFill>
                  <a:srgbClr val="002060"/>
                </a:solidFill>
              </a:rPr>
              <a:t>)</a:t>
            </a:r>
            <a:endParaRPr lang="en-US" dirty="0" smtClean="0">
              <a:solidFill>
                <a:srgbClr val="002060"/>
              </a:solidFill>
            </a:endParaRPr>
          </a:p>
          <a:p>
            <a:pPr algn="r"/>
            <a:r>
              <a:rPr lang="ar-IQ" b="1" dirty="0" smtClean="0">
                <a:solidFill>
                  <a:srgbClr val="002060"/>
                </a:solidFill>
              </a:rPr>
              <a:t>ووفقا" لهذا الاسلوب فأنه يجري تقسيم قوى الازمة </a:t>
            </a:r>
            <a:r>
              <a:rPr lang="ar-IQ" b="1" dirty="0" err="1" smtClean="0">
                <a:solidFill>
                  <a:srgbClr val="002060"/>
                </a:solidFill>
              </a:rPr>
              <a:t>الى :-</a:t>
            </a:r>
            <a:endParaRPr lang="en-US" dirty="0" smtClean="0">
              <a:solidFill>
                <a:srgbClr val="002060"/>
              </a:solidFill>
            </a:endParaRPr>
          </a:p>
          <a:p>
            <a:pPr lvl="0" algn="r"/>
            <a:r>
              <a:rPr lang="ar-IQ" dirty="0" smtClean="0">
                <a:solidFill>
                  <a:srgbClr val="002060"/>
                </a:solidFill>
              </a:rPr>
              <a:t>- قوى صنع </a:t>
            </a:r>
            <a:r>
              <a:rPr lang="ar-IQ" dirty="0" err="1" smtClean="0">
                <a:solidFill>
                  <a:srgbClr val="002060"/>
                </a:solidFill>
              </a:rPr>
              <a:t>الازمة </a:t>
            </a:r>
            <a:r>
              <a:rPr lang="ar-IQ" dirty="0" smtClean="0">
                <a:solidFill>
                  <a:srgbClr val="002060"/>
                </a:solidFill>
              </a:rPr>
              <a:t>(القوى التي تصنع </a:t>
            </a:r>
            <a:r>
              <a:rPr lang="ar-IQ" dirty="0" err="1" smtClean="0">
                <a:solidFill>
                  <a:srgbClr val="002060"/>
                </a:solidFill>
              </a:rPr>
              <a:t>الازمة )</a:t>
            </a:r>
            <a:endParaRPr lang="en-US" dirty="0" smtClean="0">
              <a:solidFill>
                <a:srgbClr val="002060"/>
              </a:solidFill>
            </a:endParaRPr>
          </a:p>
          <a:p>
            <a:pPr lvl="0" algn="r"/>
            <a:r>
              <a:rPr lang="ar-IQ" dirty="0" smtClean="0">
                <a:solidFill>
                  <a:srgbClr val="002060"/>
                </a:solidFill>
              </a:rPr>
              <a:t>- القوى المؤيدة والمؤازرة للازمة</a:t>
            </a:r>
            <a:endParaRPr lang="en-US" dirty="0" smtClean="0">
              <a:solidFill>
                <a:srgbClr val="002060"/>
              </a:solidFill>
            </a:endParaRPr>
          </a:p>
          <a:p>
            <a:pPr lvl="0" algn="r"/>
            <a:r>
              <a:rPr lang="ar-IQ" dirty="0" smtClean="0">
                <a:solidFill>
                  <a:srgbClr val="002060"/>
                </a:solidFill>
              </a:rPr>
              <a:t>- القوى المهتمة </a:t>
            </a:r>
            <a:r>
              <a:rPr lang="ar-IQ" dirty="0" err="1" smtClean="0">
                <a:solidFill>
                  <a:srgbClr val="002060"/>
                </a:solidFill>
              </a:rPr>
              <a:t>بالازمة</a:t>
            </a:r>
            <a:r>
              <a:rPr lang="ar-IQ" dirty="0" smtClean="0">
                <a:solidFill>
                  <a:srgbClr val="002060"/>
                </a:solidFill>
              </a:rPr>
              <a:t> </a:t>
            </a:r>
            <a:endParaRPr lang="en-US" dirty="0" smtClean="0">
              <a:solidFill>
                <a:srgbClr val="002060"/>
              </a:solidFill>
            </a:endParaRPr>
          </a:p>
          <a:p>
            <a:pPr algn="r"/>
            <a:r>
              <a:rPr lang="ar-IQ" dirty="0" smtClean="0">
                <a:solidFill>
                  <a:srgbClr val="002060"/>
                </a:solidFill>
              </a:rPr>
              <a:t>وتتم عملية عزل قوى الازمة عن الازمة من </a:t>
            </a:r>
            <a:r>
              <a:rPr lang="ar-IQ" dirty="0" err="1" smtClean="0">
                <a:solidFill>
                  <a:srgbClr val="002060"/>
                </a:solidFill>
              </a:rPr>
              <a:t>خلال </a:t>
            </a:r>
            <a:r>
              <a:rPr lang="ar-IQ" dirty="0" smtClean="0">
                <a:solidFill>
                  <a:srgbClr val="002060"/>
                </a:solidFill>
              </a:rPr>
              <a:t>(اقامة عوائق وحواجز تحول دون هذه القوى وهذه العوائق والحواجز مختلفة ومتنوعة فهي قد تكون عوائق وحواجز </a:t>
            </a:r>
            <a:r>
              <a:rPr lang="ar-IQ" dirty="0" err="1" smtClean="0">
                <a:solidFill>
                  <a:srgbClr val="002060"/>
                </a:solidFill>
              </a:rPr>
              <a:t>ادارية ،مالية ،اقتصادية </a:t>
            </a:r>
            <a:r>
              <a:rPr lang="ar-IQ" dirty="0" smtClean="0">
                <a:solidFill>
                  <a:srgbClr val="002060"/>
                </a:solidFill>
              </a:rPr>
              <a:t>،قانونية او اية عوائق وحواجز اخرى تحقق عزل قوى الازمة بصورة تؤدي الى السيطرة على الازمة وعدم انتشارها وعدم تعاظم اثارها في </a:t>
            </a:r>
            <a:r>
              <a:rPr lang="ar-IQ" dirty="0" err="1" smtClean="0">
                <a:solidFill>
                  <a:srgbClr val="002060"/>
                </a:solidFill>
              </a:rPr>
              <a:t>المنظمة ).</a:t>
            </a:r>
            <a:endParaRPr lang="en-US" dirty="0" smtClean="0">
              <a:solidFill>
                <a:srgbClr val="002060"/>
              </a:solidFill>
            </a:endParaRPr>
          </a:p>
          <a:p>
            <a:endParaRPr lang="ar-IQ" dirty="0"/>
          </a:p>
        </p:txBody>
      </p:sp>
    </p:spTree>
  </p:cSld>
  <p:clrMapOvr>
    <a:masterClrMapping/>
  </p:clrMapOvr>
  <p:transition>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568952" cy="6120680"/>
          </a:xfrm>
        </p:spPr>
        <p:txBody>
          <a:bodyPr>
            <a:normAutofit lnSpcReduction="10000"/>
          </a:bodyPr>
          <a:lstStyle/>
          <a:p>
            <a:pPr algn="r"/>
            <a:r>
              <a:rPr lang="ar-IQ" dirty="0" smtClean="0">
                <a:solidFill>
                  <a:srgbClr val="0070C0"/>
                </a:solidFill>
              </a:rPr>
              <a:t>- الانتشار الواسع للوعي والمعرفة في ظل الفضائيات والانترنت.</a:t>
            </a:r>
            <a:endParaRPr lang="en-US" dirty="0" smtClean="0">
              <a:solidFill>
                <a:srgbClr val="0070C0"/>
              </a:solidFill>
            </a:endParaRPr>
          </a:p>
          <a:p>
            <a:pPr algn="r"/>
            <a:r>
              <a:rPr lang="ar-IQ" dirty="0" smtClean="0">
                <a:solidFill>
                  <a:srgbClr val="0070C0"/>
                </a:solidFill>
              </a:rPr>
              <a:t>- الانتشار الواسع للثقافة والعلوم.</a:t>
            </a:r>
            <a:endParaRPr lang="en-US" dirty="0" smtClean="0">
              <a:solidFill>
                <a:srgbClr val="0070C0"/>
              </a:solidFill>
            </a:endParaRPr>
          </a:p>
          <a:p>
            <a:pPr algn="r"/>
            <a:r>
              <a:rPr lang="ar-IQ" dirty="0" smtClean="0">
                <a:solidFill>
                  <a:srgbClr val="0070C0"/>
                </a:solidFill>
              </a:rPr>
              <a:t>- تعدد وتنوع الثقافات المحلية والعالمية.</a:t>
            </a:r>
            <a:endParaRPr lang="en-US" dirty="0" smtClean="0">
              <a:solidFill>
                <a:srgbClr val="0070C0"/>
              </a:solidFill>
            </a:endParaRPr>
          </a:p>
          <a:p>
            <a:pPr algn="r"/>
            <a:r>
              <a:rPr lang="ar-IQ" dirty="0" smtClean="0">
                <a:solidFill>
                  <a:srgbClr val="0070C0"/>
                </a:solidFill>
              </a:rPr>
              <a:t>- تعاظم دور جمعيات حقوق الانسان.</a:t>
            </a:r>
            <a:endParaRPr lang="en-US" dirty="0" smtClean="0">
              <a:solidFill>
                <a:srgbClr val="0070C0"/>
              </a:solidFill>
            </a:endParaRPr>
          </a:p>
          <a:p>
            <a:pPr algn="r"/>
            <a:r>
              <a:rPr lang="ar-IQ" dirty="0" smtClean="0">
                <a:solidFill>
                  <a:srgbClr val="0070C0"/>
                </a:solidFill>
              </a:rPr>
              <a:t>- زيادة دور التشريع والقضاء على </a:t>
            </a:r>
            <a:r>
              <a:rPr lang="ar-IQ" dirty="0" err="1" smtClean="0">
                <a:solidFill>
                  <a:srgbClr val="0070C0"/>
                </a:solidFill>
              </a:rPr>
              <a:t>المستوة</a:t>
            </a:r>
            <a:r>
              <a:rPr lang="ar-IQ" dirty="0" smtClean="0">
                <a:solidFill>
                  <a:srgbClr val="0070C0"/>
                </a:solidFill>
              </a:rPr>
              <a:t> المحلي وعلى </a:t>
            </a:r>
            <a:r>
              <a:rPr lang="ar-IQ" dirty="0" err="1" smtClean="0">
                <a:solidFill>
                  <a:srgbClr val="0070C0"/>
                </a:solidFill>
              </a:rPr>
              <a:t>المستوة</a:t>
            </a:r>
            <a:r>
              <a:rPr lang="ar-IQ" dirty="0" smtClean="0">
                <a:solidFill>
                  <a:srgbClr val="0070C0"/>
                </a:solidFill>
              </a:rPr>
              <a:t>  الدولي والعالمي.</a:t>
            </a:r>
            <a:endParaRPr lang="en-US" dirty="0" smtClean="0">
              <a:solidFill>
                <a:srgbClr val="0070C0"/>
              </a:solidFill>
            </a:endParaRPr>
          </a:p>
          <a:p>
            <a:pPr algn="r"/>
            <a:r>
              <a:rPr lang="ar-IQ" dirty="0" smtClean="0">
                <a:solidFill>
                  <a:srgbClr val="0070C0"/>
                </a:solidFill>
              </a:rPr>
              <a:t>- نظرة افراد المنظمات واتجاهات المجتمع نحو استخدام هذه الاساليب, فهذه الاساليب صارت تثير الاستهجان والاحتقار والسخط الشديد, وصار استخدامها </a:t>
            </a:r>
            <a:r>
              <a:rPr lang="ar-IQ" dirty="0" err="1" smtClean="0">
                <a:solidFill>
                  <a:srgbClr val="0070C0"/>
                </a:solidFill>
              </a:rPr>
              <a:t>اومجرد</a:t>
            </a:r>
            <a:r>
              <a:rPr lang="ar-IQ" dirty="0" smtClean="0">
                <a:solidFill>
                  <a:srgbClr val="0070C0"/>
                </a:solidFill>
              </a:rPr>
              <a:t> التلويح باستخدامها هو سبب اساسي يبرر للمجتمع اتخاذ مواقف سلبية تجاه هذه المنظمة والدعوة الى مقاطعتها ومقاطعة منتجاتها ومقاطعة على اشكال التعامل والتعاون معها.</a:t>
            </a:r>
            <a:endParaRPr lang="en-US" dirty="0" smtClean="0">
              <a:solidFill>
                <a:srgbClr val="0070C0"/>
              </a:solidFill>
            </a:endParaRPr>
          </a:p>
          <a:p>
            <a:pPr algn="r"/>
            <a:endParaRPr lang="ar-IQ"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260649"/>
            <a:ext cx="7772400" cy="1008112"/>
          </a:xfrm>
        </p:spPr>
        <p:txBody>
          <a:bodyPr>
            <a:normAutofit fontScale="90000"/>
          </a:bodyPr>
          <a:lstStyle/>
          <a:p>
            <a:r>
              <a:rPr lang="ar-IQ" sz="4000" b="1" dirty="0" smtClean="0">
                <a:solidFill>
                  <a:srgbClr val="FF0000"/>
                </a:solidFill>
              </a:rPr>
              <a:t>اهم الاساليب المستخدمة في ادارة الازمات ما يأتي:</a:t>
            </a:r>
            <a:r>
              <a:rPr lang="en-US" dirty="0" smtClean="0"/>
              <a:t/>
            </a:r>
            <a:br>
              <a:rPr lang="en-US" dirty="0" smtClean="0"/>
            </a:br>
            <a:endParaRPr lang="ar-IQ" dirty="0"/>
          </a:p>
        </p:txBody>
      </p:sp>
      <p:sp>
        <p:nvSpPr>
          <p:cNvPr id="3" name="عنوان فرعي 2"/>
          <p:cNvSpPr>
            <a:spLocks noGrp="1"/>
          </p:cNvSpPr>
          <p:nvPr>
            <p:ph type="subTitle" idx="1"/>
          </p:nvPr>
        </p:nvSpPr>
        <p:spPr>
          <a:xfrm>
            <a:off x="251520" y="1556792"/>
            <a:ext cx="8640960" cy="4968552"/>
          </a:xfrm>
        </p:spPr>
        <p:txBody>
          <a:bodyPr/>
          <a:lstStyle/>
          <a:p>
            <a:pPr algn="r"/>
            <a:r>
              <a:rPr lang="ar-IQ" dirty="0" smtClean="0">
                <a:solidFill>
                  <a:srgbClr val="0070C0"/>
                </a:solidFill>
              </a:rPr>
              <a:t>اولا: اسلوب انكار الازمة.</a:t>
            </a:r>
            <a:endParaRPr lang="en-US" dirty="0" smtClean="0">
              <a:solidFill>
                <a:srgbClr val="0070C0"/>
              </a:solidFill>
            </a:endParaRPr>
          </a:p>
          <a:p>
            <a:pPr algn="r"/>
            <a:r>
              <a:rPr lang="ar-IQ" dirty="0" smtClean="0">
                <a:solidFill>
                  <a:srgbClr val="0070C0"/>
                </a:solidFill>
              </a:rPr>
              <a:t>ثانيا: اسلوب كبي الازمة.</a:t>
            </a:r>
            <a:endParaRPr lang="en-US" dirty="0" smtClean="0">
              <a:solidFill>
                <a:srgbClr val="0070C0"/>
              </a:solidFill>
            </a:endParaRPr>
          </a:p>
          <a:p>
            <a:pPr algn="r"/>
            <a:r>
              <a:rPr lang="ar-IQ" dirty="0" smtClean="0">
                <a:solidFill>
                  <a:srgbClr val="0070C0"/>
                </a:solidFill>
              </a:rPr>
              <a:t>ثالثا: اسلوب بخس الازمة.</a:t>
            </a:r>
            <a:endParaRPr lang="en-US" dirty="0" smtClean="0">
              <a:solidFill>
                <a:srgbClr val="0070C0"/>
              </a:solidFill>
            </a:endParaRPr>
          </a:p>
          <a:p>
            <a:pPr algn="r"/>
            <a:r>
              <a:rPr lang="ar-IQ" dirty="0" smtClean="0">
                <a:solidFill>
                  <a:srgbClr val="0070C0"/>
                </a:solidFill>
              </a:rPr>
              <a:t>رابعا: اسلوب تنفيس الازمة.</a:t>
            </a:r>
            <a:endParaRPr lang="en-US" dirty="0" smtClean="0">
              <a:solidFill>
                <a:srgbClr val="0070C0"/>
              </a:solidFill>
            </a:endParaRPr>
          </a:p>
          <a:p>
            <a:pPr algn="r"/>
            <a:r>
              <a:rPr lang="ar-IQ" dirty="0" smtClean="0">
                <a:solidFill>
                  <a:srgbClr val="0070C0"/>
                </a:solidFill>
              </a:rPr>
              <a:t>خامسا: اسلوب تشكيل لجنة لبحث الازمة.</a:t>
            </a:r>
            <a:endParaRPr lang="en-US" dirty="0" smtClean="0">
              <a:solidFill>
                <a:srgbClr val="0070C0"/>
              </a:solidFill>
            </a:endParaRPr>
          </a:p>
          <a:p>
            <a:pPr algn="r"/>
            <a:r>
              <a:rPr lang="ar-IQ" dirty="0" smtClean="0">
                <a:solidFill>
                  <a:srgbClr val="0070C0"/>
                </a:solidFill>
              </a:rPr>
              <a:t>سادسا: اسلوب اخماد الازمة.</a:t>
            </a:r>
            <a:endParaRPr lang="en-US" dirty="0" smtClean="0">
              <a:solidFill>
                <a:srgbClr val="0070C0"/>
              </a:solidFill>
            </a:endParaRPr>
          </a:p>
          <a:p>
            <a:pPr algn="r"/>
            <a:r>
              <a:rPr lang="ar-IQ" dirty="0" smtClean="0">
                <a:solidFill>
                  <a:srgbClr val="0070C0"/>
                </a:solidFill>
              </a:rPr>
              <a:t>سابعا: اسلوب تفريغ الازمة.</a:t>
            </a:r>
            <a:endParaRPr lang="en-US" dirty="0" smtClean="0">
              <a:solidFill>
                <a:srgbClr val="0070C0"/>
              </a:solidFill>
            </a:endParaRPr>
          </a:p>
          <a:p>
            <a:pPr algn="r"/>
            <a:r>
              <a:rPr lang="ar-IQ" dirty="0" smtClean="0">
                <a:solidFill>
                  <a:srgbClr val="0070C0"/>
                </a:solidFill>
              </a:rPr>
              <a:t>ثامنا: اسلوب عزل قوى الازمة.</a:t>
            </a:r>
            <a:endParaRPr lang="en-US" dirty="0" smtClean="0">
              <a:solidFill>
                <a:srgbClr val="0070C0"/>
              </a:solidFill>
            </a:endParaRPr>
          </a:p>
          <a:p>
            <a:pPr algn="r"/>
            <a:endParaRPr lang="ar-IQ"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332657"/>
            <a:ext cx="7772400" cy="1224136"/>
          </a:xfrm>
        </p:spPr>
        <p:txBody>
          <a:bodyPr>
            <a:normAutofit fontScale="90000"/>
          </a:bodyPr>
          <a:lstStyle/>
          <a:p>
            <a:pPr algn="r"/>
            <a:r>
              <a:rPr lang="ar-IQ" b="1" dirty="0" smtClean="0">
                <a:solidFill>
                  <a:srgbClr val="FF0000"/>
                </a:solidFill>
              </a:rPr>
              <a:t>اولا: اسلوب انكار الازمة:</a:t>
            </a:r>
            <a:r>
              <a:rPr lang="en-US" dirty="0" smtClean="0">
                <a:solidFill>
                  <a:srgbClr val="FF0000"/>
                </a:solidFill>
              </a:rPr>
              <a:t/>
            </a:r>
            <a:br>
              <a:rPr lang="en-US" dirty="0" smtClean="0">
                <a:solidFill>
                  <a:srgbClr val="FF0000"/>
                </a:solidFill>
              </a:rPr>
            </a:br>
            <a:endParaRPr lang="ar-IQ" dirty="0">
              <a:solidFill>
                <a:srgbClr val="FF0000"/>
              </a:solidFill>
            </a:endParaRPr>
          </a:p>
        </p:txBody>
      </p:sp>
      <p:sp>
        <p:nvSpPr>
          <p:cNvPr id="3" name="عنوان فرعي 2"/>
          <p:cNvSpPr>
            <a:spLocks noGrp="1"/>
          </p:cNvSpPr>
          <p:nvPr>
            <p:ph type="subTitle" idx="1"/>
          </p:nvPr>
        </p:nvSpPr>
        <p:spPr>
          <a:xfrm>
            <a:off x="251520" y="1124744"/>
            <a:ext cx="8568952" cy="5328592"/>
          </a:xfrm>
        </p:spPr>
        <p:txBody>
          <a:bodyPr>
            <a:normAutofit lnSpcReduction="10000"/>
          </a:bodyPr>
          <a:lstStyle/>
          <a:p>
            <a:pPr algn="r"/>
            <a:r>
              <a:rPr lang="ar-IQ" dirty="0" smtClean="0">
                <a:solidFill>
                  <a:srgbClr val="002060"/>
                </a:solidFill>
              </a:rPr>
              <a:t>هذا الاسلوب يقوم على الانكار الكامل للازمة وعدم الاعتراف </a:t>
            </a:r>
            <a:r>
              <a:rPr lang="ar-IQ" dirty="0" err="1" smtClean="0">
                <a:solidFill>
                  <a:srgbClr val="002060"/>
                </a:solidFill>
              </a:rPr>
              <a:t>بوجودها </a:t>
            </a:r>
            <a:r>
              <a:rPr lang="ar-IQ" dirty="0" smtClean="0">
                <a:solidFill>
                  <a:srgbClr val="002060"/>
                </a:solidFill>
              </a:rPr>
              <a:t>, وتعلق ادارة المنظمة ان الاوضاع  في المنظمة على خير ما يرام وغي احسن صورها ولا يمكن ان تكون افضل من ذلك, وتؤكد ادارة المنظمة على اتها قد حققت انجازات </a:t>
            </a:r>
            <a:r>
              <a:rPr lang="ar-IQ" dirty="0" err="1" smtClean="0">
                <a:solidFill>
                  <a:srgbClr val="002060"/>
                </a:solidFill>
              </a:rPr>
              <a:t>كبيرة </a:t>
            </a:r>
            <a:r>
              <a:rPr lang="ar-IQ" dirty="0" smtClean="0">
                <a:solidFill>
                  <a:srgbClr val="002060"/>
                </a:solidFill>
              </a:rPr>
              <a:t>, وهذه الانجازات تعود بمنافع كبير على جميع اصحاب المصالح, وترى الادارة ان كل من ينكر هذه </a:t>
            </a:r>
            <a:r>
              <a:rPr lang="ar-IQ" dirty="0" err="1" smtClean="0">
                <a:solidFill>
                  <a:srgbClr val="002060"/>
                </a:solidFill>
              </a:rPr>
              <a:t>الانجازات </a:t>
            </a:r>
            <a:r>
              <a:rPr lang="ar-IQ" dirty="0" smtClean="0">
                <a:solidFill>
                  <a:srgbClr val="002060"/>
                </a:solidFill>
              </a:rPr>
              <a:t>(التي تدعي الادارة انها تحققت) فأنه خائن وجاحد ومنكر للجميل ويعمل ضد الاهداف الاستراتيجية لأصحاب المصالح.</a:t>
            </a:r>
          </a:p>
          <a:p>
            <a:pPr algn="r"/>
            <a:r>
              <a:rPr lang="ar-IQ" dirty="0" smtClean="0">
                <a:solidFill>
                  <a:srgbClr val="002060"/>
                </a:solidFill>
              </a:rPr>
              <a:t>وتدعي الادارة في ظل هذه الازمة وفي ظل الانكار المطلق لوجودها بأن الاوضاع في </a:t>
            </a:r>
            <a:r>
              <a:rPr lang="ar-IQ" dirty="0" err="1" smtClean="0">
                <a:solidFill>
                  <a:srgbClr val="002060"/>
                </a:solidFill>
              </a:rPr>
              <a:t>المنظمة </a:t>
            </a:r>
            <a:r>
              <a:rPr lang="ar-IQ" dirty="0" smtClean="0">
                <a:solidFill>
                  <a:srgbClr val="002060"/>
                </a:solidFill>
              </a:rPr>
              <a:t>(وبفعل جهود هذه الادارة) قد تحولت من حالة الفشل </a:t>
            </a:r>
            <a:endParaRPr lang="en-US" dirty="0" smtClean="0">
              <a:solidFill>
                <a:srgbClr val="002060"/>
              </a:solidFill>
            </a:endParaRPr>
          </a:p>
          <a:p>
            <a:pPr algn="r"/>
            <a:endParaRPr lang="ar-IQ" dirty="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332656"/>
            <a:ext cx="8640960" cy="6192688"/>
          </a:xfrm>
        </p:spPr>
        <p:txBody>
          <a:bodyPr/>
          <a:lstStyle/>
          <a:p>
            <a:pPr algn="r"/>
            <a:r>
              <a:rPr lang="ar-IQ" dirty="0" smtClean="0">
                <a:solidFill>
                  <a:srgbClr val="002060"/>
                </a:solidFill>
              </a:rPr>
              <a:t>الكبير الى قمة النجاح والتفوق </a:t>
            </a:r>
            <a:r>
              <a:rPr lang="ar-IQ" dirty="0" err="1" smtClean="0">
                <a:solidFill>
                  <a:srgbClr val="002060"/>
                </a:solidFill>
              </a:rPr>
              <a:t>والريادة </a:t>
            </a:r>
            <a:r>
              <a:rPr lang="ar-IQ" dirty="0" smtClean="0">
                <a:solidFill>
                  <a:srgbClr val="002060"/>
                </a:solidFill>
              </a:rPr>
              <a:t>, ومن التخلف الى </a:t>
            </a:r>
            <a:r>
              <a:rPr lang="ar-IQ" dirty="0" err="1" smtClean="0">
                <a:solidFill>
                  <a:srgbClr val="002060"/>
                </a:solidFill>
              </a:rPr>
              <a:t>التقدم </a:t>
            </a:r>
            <a:r>
              <a:rPr lang="ar-IQ" dirty="0" smtClean="0">
                <a:solidFill>
                  <a:srgbClr val="002060"/>
                </a:solidFill>
              </a:rPr>
              <a:t>, ومن الاستبداد والدكتاتورية الى اشراك العاملين في القرارات واعتماد الديمقراطية منهجا اساسيا في </a:t>
            </a:r>
            <a:r>
              <a:rPr lang="ar-IQ" dirty="0" err="1" smtClean="0">
                <a:solidFill>
                  <a:srgbClr val="002060"/>
                </a:solidFill>
              </a:rPr>
              <a:t>العمل .</a:t>
            </a:r>
            <a:r>
              <a:rPr lang="ar-IQ" dirty="0" smtClean="0">
                <a:solidFill>
                  <a:srgbClr val="002060"/>
                </a:solidFill>
              </a:rPr>
              <a:t> وهنا لابد من التأكيد على ان كل ما تدعيه هذه الادارة يكون مجرد اكاذيب لا اساس لها من الصحة ولا وجود لها على ارض </a:t>
            </a:r>
            <a:r>
              <a:rPr lang="ar-IQ" dirty="0" err="1" smtClean="0">
                <a:solidFill>
                  <a:srgbClr val="002060"/>
                </a:solidFill>
              </a:rPr>
              <a:t>الواقع </a:t>
            </a:r>
            <a:r>
              <a:rPr lang="ar-IQ" dirty="0" smtClean="0">
                <a:solidFill>
                  <a:srgbClr val="002060"/>
                </a:solidFill>
              </a:rPr>
              <a:t>, وتكون هذه الادارة مجرد ادارة دكتاتورية </a:t>
            </a:r>
            <a:r>
              <a:rPr lang="ar-IQ" dirty="0" err="1" smtClean="0">
                <a:solidFill>
                  <a:srgbClr val="002060"/>
                </a:solidFill>
              </a:rPr>
              <a:t>مستبدة.</a:t>
            </a:r>
            <a:r>
              <a:rPr lang="ar-IQ" dirty="0" smtClean="0">
                <a:solidFill>
                  <a:srgbClr val="002060"/>
                </a:solidFill>
              </a:rPr>
              <a:t> وجميع دلائل الواقع تنكر هذه الادعاءات.وتكشف ان هناك ازمة </a:t>
            </a:r>
            <a:r>
              <a:rPr lang="ar-IQ" dirty="0" err="1" smtClean="0">
                <a:solidFill>
                  <a:srgbClr val="002060"/>
                </a:solidFill>
              </a:rPr>
              <a:t>حقيقية</a:t>
            </a:r>
            <a:r>
              <a:rPr lang="ar-IQ" dirty="0" smtClean="0">
                <a:solidFill>
                  <a:srgbClr val="002060"/>
                </a:solidFill>
              </a:rPr>
              <a:t> تواجه هذه المنظمة لكن ادارة هذه المنظمة تنكرها وتصر على انكارها.</a:t>
            </a:r>
            <a:endParaRPr lang="en-US" dirty="0" smtClean="0">
              <a:solidFill>
                <a:srgbClr val="002060"/>
              </a:solidFill>
            </a:endParaRPr>
          </a:p>
          <a:p>
            <a:pPr algn="r"/>
            <a:r>
              <a:rPr lang="ar-IQ" dirty="0" smtClean="0">
                <a:solidFill>
                  <a:srgbClr val="002060"/>
                </a:solidFill>
              </a:rPr>
              <a:t>خلاصة هذا الاسلوب هو استخدام التعتيم الاعلامي لإنكار جميع اسباب داخل المنظمة ونتائجها وتداعياتها وانعكاساتها على المنظمة وعلى جميع اصحاب المصالح داخل  المنظمة </a:t>
            </a:r>
            <a:r>
              <a:rPr lang="ar-IQ" dirty="0" err="1" smtClean="0">
                <a:solidFill>
                  <a:srgbClr val="002060"/>
                </a:solidFill>
              </a:rPr>
              <a:t>وخارجها </a:t>
            </a:r>
            <a:r>
              <a:rPr lang="ar-IQ" dirty="0" smtClean="0">
                <a:solidFill>
                  <a:srgbClr val="002060"/>
                </a:solidFill>
              </a:rPr>
              <a:t>, لكن هذا الاسلوب لا ينجح في نهاية المطاف.</a:t>
            </a:r>
            <a:endParaRPr lang="en-US" dirty="0" smtClean="0">
              <a:solidFill>
                <a:srgbClr val="002060"/>
              </a:solidFill>
            </a:endParaRPr>
          </a:p>
          <a:p>
            <a:pPr algn="r"/>
            <a:endParaRPr lang="ar-IQ" dirty="0"/>
          </a:p>
        </p:txBody>
      </p:sp>
    </p:spTree>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332656"/>
            <a:ext cx="7772400" cy="1470025"/>
          </a:xfrm>
        </p:spPr>
        <p:txBody>
          <a:bodyPr>
            <a:normAutofit fontScale="90000"/>
          </a:bodyPr>
          <a:lstStyle/>
          <a:p>
            <a:pPr algn="r"/>
            <a:r>
              <a:rPr lang="ar-IQ" b="1" dirty="0" smtClean="0">
                <a:solidFill>
                  <a:srgbClr val="FF0000"/>
                </a:solidFill>
              </a:rPr>
              <a:t>ولتحقيق النجاح المؤقت لهذا الاسلوب فان ادارة المنظمة تستخدم ادوات متعددة اهمها:</a:t>
            </a:r>
            <a:r>
              <a:rPr lang="en-US" dirty="0" smtClean="0">
                <a:solidFill>
                  <a:srgbClr val="FF0000"/>
                </a:solidFill>
              </a:rPr>
              <a:t/>
            </a:r>
            <a:br>
              <a:rPr lang="en-US" dirty="0" smtClean="0">
                <a:solidFill>
                  <a:srgbClr val="FF0000"/>
                </a:solidFill>
              </a:rPr>
            </a:br>
            <a:endParaRPr lang="ar-IQ" dirty="0">
              <a:solidFill>
                <a:srgbClr val="FF0000"/>
              </a:solidFill>
            </a:endParaRPr>
          </a:p>
        </p:txBody>
      </p:sp>
      <p:sp>
        <p:nvSpPr>
          <p:cNvPr id="3" name="عنوان فرعي 2"/>
          <p:cNvSpPr>
            <a:spLocks noGrp="1"/>
          </p:cNvSpPr>
          <p:nvPr>
            <p:ph type="subTitle" idx="1"/>
          </p:nvPr>
        </p:nvSpPr>
        <p:spPr>
          <a:xfrm>
            <a:off x="251520" y="1484784"/>
            <a:ext cx="8640960" cy="5040560"/>
          </a:xfrm>
        </p:spPr>
        <p:txBody>
          <a:bodyPr>
            <a:normAutofit fontScale="85000" lnSpcReduction="10000"/>
          </a:bodyPr>
          <a:lstStyle/>
          <a:p>
            <a:pPr algn="r"/>
            <a:r>
              <a:rPr lang="ar-IQ" dirty="0" smtClean="0">
                <a:solidFill>
                  <a:srgbClr val="002060"/>
                </a:solidFill>
              </a:rPr>
              <a:t>- التعتيم الاعلامي.</a:t>
            </a:r>
            <a:endParaRPr lang="en-US" dirty="0" smtClean="0">
              <a:solidFill>
                <a:srgbClr val="002060"/>
              </a:solidFill>
            </a:endParaRPr>
          </a:p>
          <a:p>
            <a:pPr algn="r"/>
            <a:r>
              <a:rPr lang="ar-IQ" dirty="0" smtClean="0">
                <a:solidFill>
                  <a:srgbClr val="002060"/>
                </a:solidFill>
              </a:rPr>
              <a:t>- استخدام الدكتاتورية القهرية.</a:t>
            </a:r>
            <a:endParaRPr lang="en-US" dirty="0" smtClean="0">
              <a:solidFill>
                <a:srgbClr val="002060"/>
              </a:solidFill>
            </a:endParaRPr>
          </a:p>
          <a:p>
            <a:pPr algn="r"/>
            <a:r>
              <a:rPr lang="ar-IQ" dirty="0" smtClean="0">
                <a:solidFill>
                  <a:srgbClr val="002060"/>
                </a:solidFill>
              </a:rPr>
              <a:t>- السعي الى السيطرة الكاملة على كل مجريات الامور.</a:t>
            </a:r>
            <a:endParaRPr lang="en-US" dirty="0" smtClean="0">
              <a:solidFill>
                <a:srgbClr val="002060"/>
              </a:solidFill>
            </a:endParaRPr>
          </a:p>
          <a:p>
            <a:pPr algn="r"/>
            <a:r>
              <a:rPr lang="ar-IQ" dirty="0" smtClean="0">
                <a:solidFill>
                  <a:srgbClr val="002060"/>
                </a:solidFill>
              </a:rPr>
              <a:t>- الاستمرار في عدم الاعتراف باللازمة.</a:t>
            </a:r>
            <a:endParaRPr lang="en-US" dirty="0" smtClean="0">
              <a:solidFill>
                <a:srgbClr val="002060"/>
              </a:solidFill>
            </a:endParaRPr>
          </a:p>
          <a:p>
            <a:pPr algn="r"/>
            <a:r>
              <a:rPr lang="ar-IQ" dirty="0" smtClean="0">
                <a:solidFill>
                  <a:srgbClr val="002060"/>
                </a:solidFill>
              </a:rPr>
              <a:t>- تقديم الادعاءات والتبريرات بأن الاوضاع في المنظمة في احسن حالاتها </a:t>
            </a:r>
            <a:endParaRPr lang="en-US" dirty="0" smtClean="0">
              <a:solidFill>
                <a:srgbClr val="002060"/>
              </a:solidFill>
            </a:endParaRPr>
          </a:p>
          <a:p>
            <a:pPr algn="r"/>
            <a:r>
              <a:rPr lang="ar-IQ" dirty="0" smtClean="0">
                <a:solidFill>
                  <a:srgbClr val="002060"/>
                </a:solidFill>
              </a:rPr>
              <a:t>- محاولة العزل الكامل لكادر المنظمة عن مجريات الازمة.</a:t>
            </a:r>
            <a:endParaRPr lang="en-US" dirty="0" smtClean="0">
              <a:solidFill>
                <a:srgbClr val="002060"/>
              </a:solidFill>
            </a:endParaRPr>
          </a:p>
          <a:p>
            <a:pPr algn="r"/>
            <a:r>
              <a:rPr lang="ar-IQ" dirty="0" smtClean="0">
                <a:solidFill>
                  <a:srgbClr val="002060"/>
                </a:solidFill>
              </a:rPr>
              <a:t>- مهاجمة الاطراف التي تشير الى وجود الازمة واتهامها بالتخريب وعم الولاء التنظيمي.</a:t>
            </a:r>
            <a:endParaRPr lang="en-US" dirty="0" smtClean="0">
              <a:solidFill>
                <a:srgbClr val="002060"/>
              </a:solidFill>
            </a:endParaRPr>
          </a:p>
          <a:p>
            <a:pPr algn="r"/>
            <a:r>
              <a:rPr lang="ar-IQ" dirty="0" smtClean="0">
                <a:solidFill>
                  <a:srgbClr val="002060"/>
                </a:solidFill>
              </a:rPr>
              <a:t>- استخدام الدعاية في الترويج لمواقف ادارة المنظمة المنكرة للازمة.</a:t>
            </a:r>
            <a:endParaRPr lang="en-US" dirty="0" smtClean="0">
              <a:solidFill>
                <a:srgbClr val="002060"/>
              </a:solidFill>
            </a:endParaRPr>
          </a:p>
          <a:p>
            <a:pPr algn="r"/>
            <a:r>
              <a:rPr lang="ar-IQ" dirty="0" smtClean="0">
                <a:solidFill>
                  <a:srgbClr val="002060"/>
                </a:solidFill>
              </a:rPr>
              <a:t>- عدم السماح بتسريب اية اخبار عن المنظمة الى الخارج ومعاقبة كل من يخالف عقوبة </a:t>
            </a:r>
            <a:r>
              <a:rPr lang="ar-IQ" dirty="0" err="1" smtClean="0">
                <a:solidFill>
                  <a:srgbClr val="002060"/>
                </a:solidFill>
              </a:rPr>
              <a:t>شديدة .</a:t>
            </a:r>
            <a:endParaRPr lang="en-US" dirty="0" smtClean="0">
              <a:solidFill>
                <a:srgbClr val="002060"/>
              </a:solidFill>
            </a:endParaRPr>
          </a:p>
          <a:p>
            <a:pPr algn="r"/>
            <a:endParaRPr lang="ar-IQ" dirty="0"/>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332656"/>
            <a:ext cx="8640960" cy="6192688"/>
          </a:xfrm>
        </p:spPr>
        <p:txBody>
          <a:bodyPr/>
          <a:lstStyle/>
          <a:p>
            <a:pPr algn="r"/>
            <a:r>
              <a:rPr lang="ar-IQ" dirty="0" smtClean="0">
                <a:solidFill>
                  <a:srgbClr val="002060"/>
                </a:solidFill>
              </a:rPr>
              <a:t>وتجد الاشارة الى ان هذا الاسلوب </a:t>
            </a:r>
            <a:r>
              <a:rPr lang="ar-IQ" dirty="0" err="1" smtClean="0">
                <a:solidFill>
                  <a:srgbClr val="002060"/>
                </a:solidFill>
              </a:rPr>
              <a:t>التقليدي </a:t>
            </a:r>
            <a:r>
              <a:rPr lang="ar-IQ" dirty="0" smtClean="0">
                <a:solidFill>
                  <a:srgbClr val="002060"/>
                </a:solidFill>
              </a:rPr>
              <a:t>(انكار الازمة) لا يستخدمه إلا المديرون الين لا يملكون القدرة العلمية والخطوات المنهجية لمعالجة الازمة وإدارتها بكفاءة </a:t>
            </a:r>
            <a:r>
              <a:rPr lang="ar-IQ" dirty="0" err="1" smtClean="0">
                <a:solidFill>
                  <a:srgbClr val="002060"/>
                </a:solidFill>
              </a:rPr>
              <a:t>وفاعلية.</a:t>
            </a:r>
            <a:r>
              <a:rPr lang="ar-IQ" dirty="0" smtClean="0">
                <a:solidFill>
                  <a:srgbClr val="002060"/>
                </a:solidFill>
              </a:rPr>
              <a:t> ولا يمتلكون القدرة لتقليل  خسائر المنظمة من هذه المنظمة الى حدودها </a:t>
            </a:r>
            <a:r>
              <a:rPr lang="ar-IQ" dirty="0" err="1" smtClean="0">
                <a:solidFill>
                  <a:srgbClr val="002060"/>
                </a:solidFill>
              </a:rPr>
              <a:t>الدنيا </a:t>
            </a:r>
            <a:r>
              <a:rPr lang="ar-IQ" dirty="0" smtClean="0">
                <a:solidFill>
                  <a:srgbClr val="002060"/>
                </a:solidFill>
              </a:rPr>
              <a:t>, وهذا الاسلوب تلجأ اليه الادارات التي لا تؤمن بمبدأ اشراك الاخرين في صناعة القرارات والتشاور والتحاور معهم للوصول الى اتخاذ القرارات المناسبة للمواقف التي تواجهها المنظمة.</a:t>
            </a:r>
            <a:endParaRPr lang="en-US" dirty="0" smtClean="0">
              <a:solidFill>
                <a:srgbClr val="002060"/>
              </a:solidFill>
            </a:endParaRPr>
          </a:p>
          <a:p>
            <a:endParaRPr lang="ar-IQ" dirty="0"/>
          </a:p>
        </p:txBody>
      </p:sp>
    </p:spTree>
  </p:cSld>
  <p:clrMapOvr>
    <a:masterClrMapping/>
  </p:clrMapOvr>
  <p:transition>
    <p:pull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9"/>
            <a:ext cx="7772400" cy="1008112"/>
          </a:xfrm>
        </p:spPr>
        <p:txBody>
          <a:bodyPr>
            <a:normAutofit fontScale="90000"/>
          </a:bodyPr>
          <a:lstStyle/>
          <a:p>
            <a:pPr algn="r"/>
            <a:r>
              <a:rPr lang="ar-IQ" b="1" dirty="0" err="1" smtClean="0">
                <a:solidFill>
                  <a:srgbClr val="FF0000"/>
                </a:solidFill>
              </a:rPr>
              <a:t>ثانيا </a:t>
            </a:r>
            <a:r>
              <a:rPr lang="ar-IQ" b="1" dirty="0" smtClean="0">
                <a:solidFill>
                  <a:srgbClr val="FF0000"/>
                </a:solidFill>
              </a:rPr>
              <a:t>: اسلوب كبت الازمة:</a:t>
            </a:r>
            <a:r>
              <a:rPr lang="en-US" dirty="0" smtClean="0">
                <a:solidFill>
                  <a:srgbClr val="FF0000"/>
                </a:solidFill>
              </a:rPr>
              <a:t/>
            </a:r>
            <a:br>
              <a:rPr lang="en-US" dirty="0" smtClean="0">
                <a:solidFill>
                  <a:srgbClr val="FF0000"/>
                </a:solidFill>
              </a:rPr>
            </a:br>
            <a:endParaRPr lang="ar-IQ" dirty="0">
              <a:solidFill>
                <a:srgbClr val="FF0000"/>
              </a:solidFill>
            </a:endParaRPr>
          </a:p>
        </p:txBody>
      </p:sp>
      <p:sp>
        <p:nvSpPr>
          <p:cNvPr id="3" name="عنوان فرعي 2"/>
          <p:cNvSpPr>
            <a:spLocks noGrp="1"/>
          </p:cNvSpPr>
          <p:nvPr>
            <p:ph type="subTitle" idx="1"/>
          </p:nvPr>
        </p:nvSpPr>
        <p:spPr>
          <a:xfrm>
            <a:off x="251520" y="1556792"/>
            <a:ext cx="8640960" cy="5040560"/>
          </a:xfrm>
        </p:spPr>
        <p:txBody>
          <a:bodyPr>
            <a:normAutofit fontScale="92500" lnSpcReduction="20000"/>
          </a:bodyPr>
          <a:lstStyle/>
          <a:p>
            <a:pPr algn="r"/>
            <a:r>
              <a:rPr lang="ar-IQ" dirty="0" smtClean="0">
                <a:solidFill>
                  <a:srgbClr val="002060"/>
                </a:solidFill>
              </a:rPr>
              <a:t>هذا الاسلوب يطلق عليه ايضا اسلوب تأجيل ظهور </a:t>
            </a:r>
            <a:r>
              <a:rPr lang="ar-IQ" dirty="0" err="1" smtClean="0">
                <a:solidFill>
                  <a:srgbClr val="002060"/>
                </a:solidFill>
              </a:rPr>
              <a:t>الازمة </a:t>
            </a:r>
            <a:r>
              <a:rPr lang="ar-IQ" dirty="0" smtClean="0">
                <a:solidFill>
                  <a:srgbClr val="002060"/>
                </a:solidFill>
              </a:rPr>
              <a:t>,ر وهذا الاسلوب يركز على التعامل مع الازمة بدرجة عالية من العنف من اجل القضاء عليها في مراحلها </a:t>
            </a:r>
            <a:r>
              <a:rPr lang="ar-IQ" dirty="0" err="1" smtClean="0">
                <a:solidFill>
                  <a:srgbClr val="002060"/>
                </a:solidFill>
              </a:rPr>
              <a:t>الاولى </a:t>
            </a:r>
            <a:r>
              <a:rPr lang="ar-IQ" dirty="0" smtClean="0">
                <a:solidFill>
                  <a:srgbClr val="002060"/>
                </a:solidFill>
              </a:rPr>
              <a:t>, وتسعى ادارة المنظمة الى التضييق على قوى الازمة وإغلاق جميع المسارب والمنافذ والطرق التي قد تنفذ من خلالها لتعظيم وتصعيد الازمة, كما يدري التركيز على اضعاف قوى الازمة من خلال التخلص من </a:t>
            </a:r>
            <a:r>
              <a:rPr lang="ar-IQ" dirty="0" err="1" smtClean="0">
                <a:solidFill>
                  <a:srgbClr val="002060"/>
                </a:solidFill>
              </a:rPr>
              <a:t>قادتها </a:t>
            </a:r>
            <a:r>
              <a:rPr lang="ar-IQ" dirty="0" smtClean="0">
                <a:solidFill>
                  <a:srgbClr val="002060"/>
                </a:solidFill>
              </a:rPr>
              <a:t>, والتخلص من اي قيادات جديدة قد تبرز, والقضاء على كل محاولات التجدد التي تسعى قوى الازمة لتحقيقها.</a:t>
            </a:r>
            <a:endParaRPr lang="en-US" dirty="0" smtClean="0">
              <a:solidFill>
                <a:srgbClr val="002060"/>
              </a:solidFill>
            </a:endParaRPr>
          </a:p>
          <a:p>
            <a:pPr algn="r"/>
            <a:r>
              <a:rPr lang="ar-IQ" dirty="0" smtClean="0">
                <a:solidFill>
                  <a:srgbClr val="002060"/>
                </a:solidFill>
              </a:rPr>
              <a:t>وعند استخدام هذا الاسلوب اسلوب كبت الازمة  فأنه لا يكون هناك اية استجابة لمطالب قوى </a:t>
            </a:r>
            <a:r>
              <a:rPr lang="ar-IQ" dirty="0" err="1" smtClean="0">
                <a:solidFill>
                  <a:srgbClr val="002060"/>
                </a:solidFill>
              </a:rPr>
              <a:t>الازمة </a:t>
            </a:r>
            <a:r>
              <a:rPr lang="ar-IQ" dirty="0" smtClean="0">
                <a:solidFill>
                  <a:srgbClr val="002060"/>
                </a:solidFill>
              </a:rPr>
              <a:t>, بل ادارة المنظمة تقوم بالممارسات والتصرفات الادارية وغير الادارية التي تحاول من خلالها القضاء على اسباب الازمة </a:t>
            </a:r>
            <a:r>
              <a:rPr lang="ar-IQ" dirty="0" err="1" smtClean="0">
                <a:solidFill>
                  <a:srgbClr val="002060"/>
                </a:solidFill>
              </a:rPr>
              <a:t>ونتائجها.</a:t>
            </a:r>
            <a:r>
              <a:rPr lang="ar-IQ" dirty="0" smtClean="0">
                <a:solidFill>
                  <a:srgbClr val="002060"/>
                </a:solidFill>
              </a:rPr>
              <a:t> </a:t>
            </a:r>
            <a:endParaRPr lang="en-US" dirty="0" smtClean="0">
              <a:solidFill>
                <a:srgbClr val="002060"/>
              </a:solidFill>
            </a:endParaRPr>
          </a:p>
          <a:p>
            <a:pPr algn="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67744" y="260649"/>
            <a:ext cx="5760640" cy="1296144"/>
          </a:xfrm>
        </p:spPr>
        <p:txBody>
          <a:bodyPr>
            <a:normAutofit fontScale="90000"/>
          </a:bodyPr>
          <a:lstStyle/>
          <a:p>
            <a:pPr algn="r"/>
            <a:r>
              <a:rPr lang="ar-IQ" b="1" dirty="0" smtClean="0">
                <a:solidFill>
                  <a:srgbClr val="FF0000"/>
                </a:solidFill>
              </a:rPr>
              <a:t>ثالثا: اسلوب بخس الأزمة</a:t>
            </a:r>
            <a:r>
              <a:rPr lang="ar-IQ" b="1" dirty="0" smtClean="0"/>
              <a:t> </a:t>
            </a:r>
            <a:r>
              <a:rPr lang="en-US" dirty="0" smtClean="0"/>
              <a:t/>
            </a:r>
            <a:br>
              <a:rPr lang="en-US" dirty="0" smtClean="0"/>
            </a:br>
            <a:endParaRPr lang="ar-IQ" dirty="0"/>
          </a:p>
        </p:txBody>
      </p:sp>
      <p:sp>
        <p:nvSpPr>
          <p:cNvPr id="3" name="عنوان فرعي 2"/>
          <p:cNvSpPr>
            <a:spLocks noGrp="1"/>
          </p:cNvSpPr>
          <p:nvPr>
            <p:ph type="subTitle" idx="1"/>
          </p:nvPr>
        </p:nvSpPr>
        <p:spPr>
          <a:xfrm>
            <a:off x="251520" y="1052736"/>
            <a:ext cx="8712968" cy="5544616"/>
          </a:xfrm>
        </p:spPr>
        <p:txBody>
          <a:bodyPr>
            <a:normAutofit fontScale="92500" lnSpcReduction="20000"/>
          </a:bodyPr>
          <a:lstStyle/>
          <a:p>
            <a:pPr algn="r"/>
            <a:r>
              <a:rPr lang="ar-IQ" dirty="0" smtClean="0">
                <a:solidFill>
                  <a:srgbClr val="002060"/>
                </a:solidFill>
              </a:rPr>
              <a:t>ان جوهر هذا الاسلوب هو التركيز على التقليل من شأن الازمة والتقليل من اهميتها والتقليل من شأن اسبابها وتأثيراتها ونتائجها وانعكاساتها, وهذا الاسلوب يتطلب ان تعترف ادارة المنظمة باللازمة </a:t>
            </a:r>
            <a:r>
              <a:rPr lang="ar-IQ" dirty="0" err="1" smtClean="0">
                <a:solidFill>
                  <a:srgbClr val="002060"/>
                </a:solidFill>
              </a:rPr>
              <a:t>اولا </a:t>
            </a:r>
            <a:r>
              <a:rPr lang="ar-IQ" dirty="0" smtClean="0">
                <a:solidFill>
                  <a:srgbClr val="002060"/>
                </a:solidFill>
              </a:rPr>
              <a:t>(الاعتراف </a:t>
            </a:r>
            <a:r>
              <a:rPr lang="ar-IQ" dirty="0" err="1" smtClean="0">
                <a:solidFill>
                  <a:srgbClr val="002060"/>
                </a:solidFill>
              </a:rPr>
              <a:t>بها</a:t>
            </a:r>
            <a:r>
              <a:rPr lang="ar-IQ" dirty="0" smtClean="0">
                <a:solidFill>
                  <a:srgbClr val="002060"/>
                </a:solidFill>
              </a:rPr>
              <a:t> كحدث حصل في المنظمة</a:t>
            </a:r>
            <a:r>
              <a:rPr lang="ar-IQ" dirty="0" err="1" smtClean="0">
                <a:solidFill>
                  <a:srgbClr val="002060"/>
                </a:solidFill>
              </a:rPr>
              <a:t>) </a:t>
            </a:r>
            <a:r>
              <a:rPr lang="ar-IQ" dirty="0" smtClean="0">
                <a:solidFill>
                  <a:srgbClr val="002060"/>
                </a:solidFill>
              </a:rPr>
              <a:t>, لكن توضح ادارة المنظمة ان هذه الازمة مجرد حدث عابر وحدث غير مهم لا يؤثر على سير اعمال المنظمة وعلى انشطتها, ويجري التعامل معه بالوسائل والأدوات </a:t>
            </a:r>
            <a:r>
              <a:rPr lang="ar-IQ" dirty="0" err="1" smtClean="0">
                <a:solidFill>
                  <a:srgbClr val="002060"/>
                </a:solidFill>
              </a:rPr>
              <a:t>المناسبة </a:t>
            </a:r>
            <a:r>
              <a:rPr lang="ar-IQ" dirty="0" smtClean="0">
                <a:solidFill>
                  <a:srgbClr val="002060"/>
                </a:solidFill>
              </a:rPr>
              <a:t>, وان في طريه الى الانتهاء والزوال وسوف تعود المنظمة سريعا الى توازنها وسابق عهدها </a:t>
            </a:r>
            <a:r>
              <a:rPr lang="ar-IQ" dirty="0" err="1" smtClean="0">
                <a:solidFill>
                  <a:srgbClr val="002060"/>
                </a:solidFill>
              </a:rPr>
              <a:t>قريبا </a:t>
            </a:r>
            <a:r>
              <a:rPr lang="ar-IQ" dirty="0" smtClean="0">
                <a:solidFill>
                  <a:srgbClr val="002060"/>
                </a:solidFill>
              </a:rPr>
              <a:t>, ويجري استخدام ادوات ووسائل متعددة من اجل بخس الازمة وهذه الادوات والوسائل تتراوح بين الترغيب والإغراء والاستقطاب من </a:t>
            </a:r>
            <a:r>
              <a:rPr lang="ar-IQ" dirty="0" err="1" smtClean="0">
                <a:solidFill>
                  <a:srgbClr val="002060"/>
                </a:solidFill>
              </a:rPr>
              <a:t>جهة </a:t>
            </a:r>
            <a:r>
              <a:rPr lang="ar-IQ" dirty="0" smtClean="0">
                <a:solidFill>
                  <a:srgbClr val="002060"/>
                </a:solidFill>
              </a:rPr>
              <a:t>, وبين الترهيب والتخويف والعقوبات المالية وغير المالية من جهة اخرى.</a:t>
            </a:r>
            <a:endParaRPr lang="en-US" dirty="0" smtClean="0">
              <a:solidFill>
                <a:srgbClr val="002060"/>
              </a:solidFill>
            </a:endParaRPr>
          </a:p>
          <a:p>
            <a:pPr algn="r"/>
            <a:r>
              <a:rPr lang="ar-IQ" dirty="0" smtClean="0">
                <a:solidFill>
                  <a:srgbClr val="002060"/>
                </a:solidFill>
              </a:rPr>
              <a:t>وما يجب </a:t>
            </a:r>
            <a:r>
              <a:rPr lang="ar-IQ" dirty="0" err="1" smtClean="0">
                <a:solidFill>
                  <a:srgbClr val="002060"/>
                </a:solidFill>
              </a:rPr>
              <a:t>تأكيده </a:t>
            </a:r>
            <a:r>
              <a:rPr lang="ar-IQ" dirty="0" smtClean="0">
                <a:solidFill>
                  <a:srgbClr val="002060"/>
                </a:solidFill>
              </a:rPr>
              <a:t>, ان هذا الاسلوب قد يفلح وقد ينجح في التعامل المؤقت مع الازمة, لا كنه لن ينجح في القضاء عليها </a:t>
            </a:r>
            <a:r>
              <a:rPr lang="ar-IQ" dirty="0" err="1" smtClean="0">
                <a:solidFill>
                  <a:srgbClr val="002060"/>
                </a:solidFill>
              </a:rPr>
              <a:t>كليا </a:t>
            </a:r>
            <a:r>
              <a:rPr lang="ar-IQ" dirty="0" smtClean="0">
                <a:solidFill>
                  <a:srgbClr val="002060"/>
                </a:solidFill>
              </a:rPr>
              <a:t>, بل انها قد تعود وتنفجر لاحقا, وربما تكون عودتها اشد عنفا وقوة.</a:t>
            </a:r>
            <a:endParaRPr lang="en-US" dirty="0" smtClean="0">
              <a:solidFill>
                <a:srgbClr val="002060"/>
              </a:solidFill>
            </a:endParaRPr>
          </a:p>
          <a:p>
            <a:pPr algn="r"/>
            <a:endParaRPr lang="ar-IQ" dirty="0"/>
          </a:p>
        </p:txBody>
      </p:sp>
    </p:spTree>
  </p:cSld>
  <p:clrMapOvr>
    <a:masterClrMapping/>
  </p:clrMapOvr>
  <p:transition>
    <p:pull/>
  </p:transition>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96</TotalTime>
  <Words>1703</Words>
  <Application>Microsoft Office PowerPoint</Application>
  <PresentationFormat>On-screen Show (4:3)</PresentationFormat>
  <Paragraphs>82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سمة Office</vt:lpstr>
      <vt:lpstr>الاساليب التقليدية لإدارة الازمات </vt:lpstr>
      <vt:lpstr>PowerPoint Presentation</vt:lpstr>
      <vt:lpstr>اهم الاساليب المستخدمة في ادارة الازمات ما يأتي: </vt:lpstr>
      <vt:lpstr>اولا: اسلوب انكار الازمة: </vt:lpstr>
      <vt:lpstr>PowerPoint Presentation</vt:lpstr>
      <vt:lpstr>ولتحقيق النجاح المؤقت لهذا الاسلوب فان ادارة المنظمة تستخدم ادوات متعددة اهمها: </vt:lpstr>
      <vt:lpstr>PowerPoint Presentation</vt:lpstr>
      <vt:lpstr>ثانيا : اسلوب كبت الازمة: </vt:lpstr>
      <vt:lpstr>ثالثا: اسلوب بخس الأزمة  </vt:lpstr>
      <vt:lpstr>رابعا:اسلوب تنفيس الازمة: </vt:lpstr>
      <vt:lpstr>خامسا":اسلوب تشكيل لجنة لبحث الازمة : </vt:lpstr>
      <vt:lpstr>سادسا":اسلوب اخماد الازمة : </vt:lpstr>
      <vt:lpstr>سابعا": اسلوب تفريغ الازمة : </vt:lpstr>
      <vt:lpstr>ثامنا":اسلوب عزل قوى الازمة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الاساليب التقليدية للإدارة الازمات </dc:title>
  <dc:creator>lenovo</dc:creator>
  <cp:lastModifiedBy>Maher</cp:lastModifiedBy>
  <cp:revision>13</cp:revision>
  <dcterms:created xsi:type="dcterms:W3CDTF">2018-12-17T19:35:10Z</dcterms:created>
  <dcterms:modified xsi:type="dcterms:W3CDTF">2019-07-14T16:47:10Z</dcterms:modified>
</cp:coreProperties>
</file>