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DC8B5D-7370-44CF-A575-D5155C93D7C6}"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2393070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DC8B5D-7370-44CF-A575-D5155C93D7C6}"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3516187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DC8B5D-7370-44CF-A575-D5155C93D7C6}"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3816516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DC8B5D-7370-44CF-A575-D5155C93D7C6}"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1524690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4DC8B5D-7370-44CF-A575-D5155C93D7C6}"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433042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DC8B5D-7370-44CF-A575-D5155C93D7C6}" type="datetimeFigureOut">
              <a:rPr lang="en-US" smtClean="0"/>
              <a:t>7/14/2019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984447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DC8B5D-7370-44CF-A575-D5155C93D7C6}" type="datetimeFigureOut">
              <a:rPr lang="en-US" smtClean="0"/>
              <a:t>7/14/2019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1675960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DC8B5D-7370-44CF-A575-D5155C93D7C6}" type="datetimeFigureOut">
              <a:rPr lang="en-US" smtClean="0"/>
              <a:t>7/14/2019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45326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DC8B5D-7370-44CF-A575-D5155C93D7C6}" type="datetimeFigureOut">
              <a:rPr lang="en-US" smtClean="0"/>
              <a:t>7/14/2019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250735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4DC8B5D-7370-44CF-A575-D5155C93D7C6}" type="datetimeFigureOut">
              <a:rPr lang="en-US" smtClean="0"/>
              <a:t>7/14/2019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1852410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4DC8B5D-7370-44CF-A575-D5155C93D7C6}" type="datetimeFigureOut">
              <a:rPr lang="en-US" smtClean="0"/>
              <a:t>7/14/2019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07A710-C854-4AAF-BCE4-180C3F207BB1}" type="slidenum">
              <a:rPr lang="en-US" smtClean="0"/>
              <a:t>‹#›</a:t>
            </a:fld>
            <a:endParaRPr lang="en-US"/>
          </a:p>
        </p:txBody>
      </p:sp>
    </p:spTree>
    <p:extLst>
      <p:ext uri="{BB962C8B-B14F-4D97-AF65-F5344CB8AC3E}">
        <p14:creationId xmlns:p14="http://schemas.microsoft.com/office/powerpoint/2010/main" val="2491275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DC8B5D-7370-44CF-A575-D5155C93D7C6}" type="datetimeFigureOut">
              <a:rPr lang="en-US" smtClean="0"/>
              <a:t>7/14/2019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07A710-C854-4AAF-BCE4-180C3F207BB1}" type="slidenum">
              <a:rPr lang="en-US" smtClean="0"/>
              <a:t>‹#›</a:t>
            </a:fld>
            <a:endParaRPr lang="en-US"/>
          </a:p>
        </p:txBody>
      </p:sp>
    </p:spTree>
    <p:extLst>
      <p:ext uri="{BB962C8B-B14F-4D97-AF65-F5344CB8AC3E}">
        <p14:creationId xmlns:p14="http://schemas.microsoft.com/office/powerpoint/2010/main" val="2128751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046135" y="1706273"/>
            <a:ext cx="7772400" cy="720079"/>
          </a:xfrm>
        </p:spPr>
        <p:txBody>
          <a:bodyPr>
            <a:normAutofit fontScale="90000"/>
          </a:bodyPr>
          <a:lstStyle/>
          <a:p>
            <a:r>
              <a:rPr lang="ar-IQ" b="1" dirty="0" smtClean="0">
                <a:solidFill>
                  <a:srgbClr val="FF0000"/>
                </a:solidFill>
              </a:rPr>
              <a:t>الاساليب غير التقليدية لإدارة الازمات</a:t>
            </a:r>
            <a:r>
              <a:rPr lang="en-US" dirty="0" smtClean="0">
                <a:solidFill>
                  <a:srgbClr val="FF0000"/>
                </a:solidFill>
              </a:rPr>
              <a:t/>
            </a:r>
            <a:br>
              <a:rPr lang="en-US" dirty="0" smtClean="0">
                <a:solidFill>
                  <a:srgbClr val="FF0000"/>
                </a:solidFill>
              </a:rPr>
            </a:br>
            <a:endParaRPr lang="ar-IQ" dirty="0">
              <a:solidFill>
                <a:srgbClr val="FF0000"/>
              </a:solidFill>
            </a:endParaRPr>
          </a:p>
        </p:txBody>
      </p:sp>
      <p:sp>
        <p:nvSpPr>
          <p:cNvPr id="3" name="عنوان فرعي 2"/>
          <p:cNvSpPr>
            <a:spLocks noGrp="1"/>
          </p:cNvSpPr>
          <p:nvPr>
            <p:ph type="subTitle" idx="1"/>
          </p:nvPr>
        </p:nvSpPr>
        <p:spPr>
          <a:xfrm>
            <a:off x="1792937" y="1706273"/>
            <a:ext cx="8640960" cy="4884170"/>
          </a:xfrm>
        </p:spPr>
        <p:txBody>
          <a:bodyPr>
            <a:normAutofit lnSpcReduction="10000"/>
          </a:bodyPr>
          <a:lstStyle/>
          <a:p>
            <a:pPr algn="r"/>
            <a:r>
              <a:rPr lang="ar-IQ" dirty="0" smtClean="0">
                <a:solidFill>
                  <a:srgbClr val="002060"/>
                </a:solidFill>
              </a:rPr>
              <a:t>في ضوء الاخفاقات التي واجهت المنظمات </a:t>
            </a:r>
            <a:r>
              <a:rPr lang="ar-IQ" dirty="0" err="1" smtClean="0">
                <a:solidFill>
                  <a:srgbClr val="002060"/>
                </a:solidFill>
              </a:rPr>
              <a:t>بسبب :-</a:t>
            </a:r>
            <a:r>
              <a:rPr lang="ar-IQ" dirty="0" smtClean="0">
                <a:solidFill>
                  <a:srgbClr val="002060"/>
                </a:solidFill>
              </a:rPr>
              <a:t> </a:t>
            </a:r>
            <a:endParaRPr lang="en-US" dirty="0" smtClean="0">
              <a:solidFill>
                <a:srgbClr val="002060"/>
              </a:solidFill>
            </a:endParaRPr>
          </a:p>
          <a:p>
            <a:pPr algn="r"/>
            <a:r>
              <a:rPr lang="ar-IQ" dirty="0" err="1" smtClean="0">
                <a:solidFill>
                  <a:srgbClr val="002060"/>
                </a:solidFill>
              </a:rPr>
              <a:t>1 </a:t>
            </a:r>
            <a:r>
              <a:rPr lang="ar-IQ" dirty="0" smtClean="0">
                <a:solidFill>
                  <a:srgbClr val="002060"/>
                </a:solidFill>
              </a:rPr>
              <a:t>- استخدام الاساليب التقليدية في ادارة الازمات </a:t>
            </a:r>
            <a:endParaRPr lang="en-US" dirty="0" smtClean="0">
              <a:solidFill>
                <a:srgbClr val="002060"/>
              </a:solidFill>
            </a:endParaRPr>
          </a:p>
          <a:p>
            <a:pPr algn="r"/>
            <a:r>
              <a:rPr lang="ar-IQ" dirty="0" err="1" smtClean="0">
                <a:solidFill>
                  <a:srgbClr val="002060"/>
                </a:solidFill>
              </a:rPr>
              <a:t>2 </a:t>
            </a:r>
            <a:r>
              <a:rPr lang="ar-IQ" dirty="0" smtClean="0">
                <a:solidFill>
                  <a:srgbClr val="002060"/>
                </a:solidFill>
              </a:rPr>
              <a:t>– وفي ضوء التراكمات السلبية المتعلقة بكل اسلوب من الاساليب التقليدية </a:t>
            </a:r>
            <a:r>
              <a:rPr lang="ar-IQ" dirty="0" err="1" smtClean="0">
                <a:solidFill>
                  <a:srgbClr val="002060"/>
                </a:solidFill>
              </a:rPr>
              <a:t>المستخدمة </a:t>
            </a:r>
            <a:r>
              <a:rPr lang="ar-IQ" dirty="0" smtClean="0">
                <a:solidFill>
                  <a:srgbClr val="002060"/>
                </a:solidFill>
              </a:rPr>
              <a:t>،وقد تمخض الفكر الاداري المعاصر عن مجموعة من الاساليب غير التقليدية </a:t>
            </a:r>
            <a:r>
              <a:rPr lang="ar-IQ" dirty="0" err="1" smtClean="0">
                <a:solidFill>
                  <a:srgbClr val="002060"/>
                </a:solidFill>
              </a:rPr>
              <a:t>لادارة</a:t>
            </a:r>
            <a:r>
              <a:rPr lang="ar-IQ" dirty="0" smtClean="0">
                <a:solidFill>
                  <a:srgbClr val="002060"/>
                </a:solidFill>
              </a:rPr>
              <a:t> الازمات وهذه الاساليب:</a:t>
            </a:r>
            <a:endParaRPr lang="en-US" dirty="0" smtClean="0">
              <a:solidFill>
                <a:srgbClr val="002060"/>
              </a:solidFill>
            </a:endParaRPr>
          </a:p>
          <a:p>
            <a:pPr algn="r"/>
            <a:r>
              <a:rPr lang="ar-IQ" dirty="0" smtClean="0">
                <a:solidFill>
                  <a:srgbClr val="002060"/>
                </a:solidFill>
              </a:rPr>
              <a:t> 1- تنسجم مع مضامين التطورات الادارية </a:t>
            </a:r>
            <a:r>
              <a:rPr lang="ar-IQ" dirty="0" err="1" smtClean="0">
                <a:solidFill>
                  <a:srgbClr val="002060"/>
                </a:solidFill>
              </a:rPr>
              <a:t>والتكنلوجية</a:t>
            </a:r>
            <a:r>
              <a:rPr lang="ar-IQ" dirty="0" smtClean="0">
                <a:solidFill>
                  <a:srgbClr val="002060"/>
                </a:solidFill>
              </a:rPr>
              <a:t> </a:t>
            </a:r>
            <a:r>
              <a:rPr lang="ar-IQ" dirty="0" err="1" smtClean="0">
                <a:solidFill>
                  <a:srgbClr val="002060"/>
                </a:solidFill>
              </a:rPr>
              <a:t>.</a:t>
            </a:r>
            <a:endParaRPr lang="en-US" dirty="0" smtClean="0">
              <a:solidFill>
                <a:srgbClr val="002060"/>
              </a:solidFill>
            </a:endParaRPr>
          </a:p>
          <a:p>
            <a:pPr algn="r"/>
            <a:r>
              <a:rPr lang="ar-IQ" dirty="0" err="1" smtClean="0">
                <a:solidFill>
                  <a:srgbClr val="002060"/>
                </a:solidFill>
              </a:rPr>
              <a:t>2 </a:t>
            </a:r>
            <a:r>
              <a:rPr lang="ar-IQ" dirty="0" smtClean="0">
                <a:solidFill>
                  <a:srgbClr val="002060"/>
                </a:solidFill>
              </a:rPr>
              <a:t>– تتفق مع الافاق </a:t>
            </a:r>
            <a:r>
              <a:rPr lang="ar-IQ" dirty="0" err="1" smtClean="0">
                <a:solidFill>
                  <a:srgbClr val="002060"/>
                </a:solidFill>
              </a:rPr>
              <a:t>الواسعه</a:t>
            </a:r>
            <a:r>
              <a:rPr lang="ar-IQ" dirty="0" smtClean="0">
                <a:solidFill>
                  <a:srgbClr val="002060"/>
                </a:solidFill>
              </a:rPr>
              <a:t> التي نجمت عن ثورة المعلومات </a:t>
            </a:r>
            <a:r>
              <a:rPr lang="ar-IQ" dirty="0" err="1" smtClean="0">
                <a:solidFill>
                  <a:srgbClr val="002060"/>
                </a:solidFill>
              </a:rPr>
              <a:t>والاتصالات .</a:t>
            </a:r>
            <a:endParaRPr lang="en-US" dirty="0" smtClean="0">
              <a:solidFill>
                <a:srgbClr val="002060"/>
              </a:solidFill>
            </a:endParaRPr>
          </a:p>
          <a:p>
            <a:pPr algn="r"/>
            <a:r>
              <a:rPr lang="ar-IQ" dirty="0" err="1" smtClean="0">
                <a:solidFill>
                  <a:srgbClr val="002060"/>
                </a:solidFill>
              </a:rPr>
              <a:t>3 </a:t>
            </a:r>
            <a:r>
              <a:rPr lang="ar-IQ" dirty="0" smtClean="0">
                <a:solidFill>
                  <a:srgbClr val="002060"/>
                </a:solidFill>
              </a:rPr>
              <a:t>– تحقق التطابق الفكري والعملي مع فلسفة ومضامين الاقتصاد </a:t>
            </a:r>
            <a:r>
              <a:rPr lang="ar-IQ" dirty="0" err="1" smtClean="0">
                <a:solidFill>
                  <a:srgbClr val="002060"/>
                </a:solidFill>
              </a:rPr>
              <a:t>المعرفي .</a:t>
            </a:r>
            <a:endParaRPr lang="en-US" dirty="0" smtClean="0">
              <a:solidFill>
                <a:srgbClr val="002060"/>
              </a:solidFill>
            </a:endParaRPr>
          </a:p>
          <a:p>
            <a:pPr algn="r"/>
            <a:r>
              <a:rPr lang="ar-IQ" dirty="0" smtClean="0">
                <a:solidFill>
                  <a:srgbClr val="002060"/>
                </a:solidFill>
              </a:rPr>
              <a:t>4- تنسجم الاساليب الحديثة مع التوجهات الحديثة </a:t>
            </a:r>
            <a:r>
              <a:rPr lang="ar-IQ" dirty="0" err="1" smtClean="0">
                <a:solidFill>
                  <a:srgbClr val="002060"/>
                </a:solidFill>
              </a:rPr>
              <a:t>نحوالعاملين</a:t>
            </a:r>
            <a:r>
              <a:rPr lang="ar-IQ" dirty="0" smtClean="0">
                <a:solidFill>
                  <a:srgbClr val="002060"/>
                </a:solidFill>
              </a:rPr>
              <a:t> والموظفين وجميع اصحاب </a:t>
            </a:r>
            <a:r>
              <a:rPr lang="ar-IQ" dirty="0" err="1" smtClean="0">
                <a:solidFill>
                  <a:srgbClr val="002060"/>
                </a:solidFill>
              </a:rPr>
              <a:t>المصالح .</a:t>
            </a:r>
            <a:endParaRPr lang="en-US" dirty="0" smtClean="0">
              <a:solidFill>
                <a:srgbClr val="002060"/>
              </a:solidFill>
            </a:endParaRPr>
          </a:p>
          <a:p>
            <a:pPr algn="r"/>
            <a:r>
              <a:rPr lang="ar-IQ" dirty="0" err="1" smtClean="0">
                <a:solidFill>
                  <a:srgbClr val="002060"/>
                </a:solidFill>
              </a:rPr>
              <a:t>5 </a:t>
            </a:r>
            <a:r>
              <a:rPr lang="ar-IQ" dirty="0" smtClean="0">
                <a:solidFill>
                  <a:srgbClr val="002060"/>
                </a:solidFill>
              </a:rPr>
              <a:t>– تراعي الاساليب صورة المنظمة الايجابية وتراعي تحقيق المصالح المجتمعية وتعمق الدور المؤسسي للمنظمة في </a:t>
            </a:r>
            <a:r>
              <a:rPr lang="ar-IQ" dirty="0" err="1" smtClean="0">
                <a:solidFill>
                  <a:srgbClr val="002060"/>
                </a:solidFill>
              </a:rPr>
              <a:t>المجتمع .</a:t>
            </a:r>
            <a:r>
              <a:rPr lang="ar-IQ" dirty="0" smtClean="0">
                <a:solidFill>
                  <a:srgbClr val="002060"/>
                </a:solidFill>
              </a:rPr>
              <a:t> </a:t>
            </a:r>
            <a:endParaRPr lang="en-US" dirty="0" smtClean="0">
              <a:solidFill>
                <a:srgbClr val="002060"/>
              </a:solidFill>
            </a:endParaRPr>
          </a:p>
          <a:p>
            <a:endParaRPr lang="ar-IQ" dirty="0"/>
          </a:p>
        </p:txBody>
      </p:sp>
    </p:spTree>
    <p:extLst>
      <p:ext uri="{BB962C8B-B14F-4D97-AF65-F5344CB8AC3E}">
        <p14:creationId xmlns:p14="http://schemas.microsoft.com/office/powerpoint/2010/main" val="3682070286"/>
      </p:ext>
    </p:extLst>
  </p:cSld>
  <p:clrMapOvr>
    <a:masterClrMapping/>
  </p:clrMapOvr>
  <p:transition>
    <p:whee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03512" y="260648"/>
            <a:ext cx="8784976" cy="6264696"/>
          </a:xfrm>
        </p:spPr>
        <p:txBody>
          <a:bodyPr/>
          <a:lstStyle/>
          <a:p>
            <a:pPr algn="r"/>
            <a:r>
              <a:rPr lang="ar-IQ" dirty="0" smtClean="0">
                <a:solidFill>
                  <a:srgbClr val="002060"/>
                </a:solidFill>
              </a:rPr>
              <a:t>وهذا الاسلوب ينجح عندما تكون الازمة التي تواجه المنظمة هي ازمة غير واضحة المعالم ومتعددة المصادر ومتنوعة الاتجاهات وذات احتمالات متباينة فعندما تستخدم ادارة المنظمة هذا الاسلوب فأنها تنجح الى حد بعيد في إزالة الغموض والتعرف على مواقف واتجاهات مختلف الاطراف التي تتشكل منها قوى الازمة.</a:t>
            </a:r>
            <a:endParaRPr lang="en-US" dirty="0" smtClean="0">
              <a:solidFill>
                <a:srgbClr val="002060"/>
              </a:solidFill>
            </a:endParaRPr>
          </a:p>
          <a:p>
            <a:pPr algn="r"/>
            <a:r>
              <a:rPr lang="ar-IQ" dirty="0" smtClean="0">
                <a:solidFill>
                  <a:srgbClr val="002060"/>
                </a:solidFill>
              </a:rPr>
              <a:t>وكخلاصة يمكن القول ان استخدام اسلوب تصعيد الازمة يؤدي الى تحقيق انشقاق في التحالفات الحالية بين قوى الازمة ويؤدي الى تضارب وتعارض المصالح والى اختلافات جوهرية وحادة في الاتجاهات وكنتيجة لذلك تصل الازمة الى حالة من الانحسار والتفتت وتتمكن ادارة المنظمة من التعامل معها بإيجابية وبذلك فأنها تكون قد نجحت في تحقيق مكاسب ملموسة في ادارة </a:t>
            </a:r>
            <a:r>
              <a:rPr lang="ar-IQ" dirty="0" err="1" smtClean="0">
                <a:solidFill>
                  <a:srgbClr val="002060"/>
                </a:solidFill>
              </a:rPr>
              <a:t>الازمة .</a:t>
            </a:r>
            <a:endParaRPr lang="en-US" dirty="0" smtClean="0">
              <a:solidFill>
                <a:srgbClr val="002060"/>
              </a:solidFill>
            </a:endParaRPr>
          </a:p>
          <a:p>
            <a:endParaRPr lang="ar-IQ" dirty="0"/>
          </a:p>
        </p:txBody>
      </p:sp>
    </p:spTree>
    <p:extLst>
      <p:ext uri="{BB962C8B-B14F-4D97-AF65-F5344CB8AC3E}">
        <p14:creationId xmlns:p14="http://schemas.microsoft.com/office/powerpoint/2010/main" val="1277162666"/>
      </p:ext>
    </p:extLst>
  </p:cSld>
  <p:clrMapOvr>
    <a:masterClrMapping/>
  </p:clrMapOvr>
  <p:transition>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331828" y="1453723"/>
            <a:ext cx="7772400" cy="1008112"/>
          </a:xfrm>
        </p:spPr>
        <p:txBody>
          <a:bodyPr>
            <a:normAutofit fontScale="90000"/>
          </a:bodyPr>
          <a:lstStyle/>
          <a:p>
            <a:pPr algn="r"/>
            <a:r>
              <a:rPr lang="ar-IQ" b="1" dirty="0" smtClean="0">
                <a:solidFill>
                  <a:srgbClr val="FF0000"/>
                </a:solidFill>
              </a:rPr>
              <a:t>خامسا:اسلوب تفريغ الازمة من </a:t>
            </a:r>
            <a:r>
              <a:rPr lang="ar-IQ" b="1" dirty="0" err="1" smtClean="0">
                <a:solidFill>
                  <a:srgbClr val="FF0000"/>
                </a:solidFill>
              </a:rPr>
              <a:t>مضمونها:</a:t>
            </a:r>
            <a:r>
              <a:rPr lang="ar-IQ" b="1" dirty="0" smtClean="0">
                <a:solidFill>
                  <a:srgbClr val="FF0000"/>
                </a:solidFill>
              </a:rPr>
              <a:t> </a:t>
            </a:r>
            <a:r>
              <a:rPr lang="en-US" dirty="0" smtClean="0">
                <a:solidFill>
                  <a:srgbClr val="FF0000"/>
                </a:solidFill>
              </a:rPr>
              <a:t/>
            </a:r>
            <a:br>
              <a:rPr lang="en-US" dirty="0" smtClean="0">
                <a:solidFill>
                  <a:srgbClr val="FF0000"/>
                </a:solidFill>
              </a:rPr>
            </a:br>
            <a:endParaRPr lang="ar-IQ" dirty="0">
              <a:solidFill>
                <a:srgbClr val="FF0000"/>
              </a:solidFill>
            </a:endParaRPr>
          </a:p>
        </p:txBody>
      </p:sp>
      <p:sp>
        <p:nvSpPr>
          <p:cNvPr id="3" name="عنوان فرعي 2"/>
          <p:cNvSpPr>
            <a:spLocks noGrp="1"/>
          </p:cNvSpPr>
          <p:nvPr>
            <p:ph type="subTitle" idx="1"/>
          </p:nvPr>
        </p:nvSpPr>
        <p:spPr>
          <a:xfrm>
            <a:off x="1775520" y="1556792"/>
            <a:ext cx="8568952" cy="4896544"/>
          </a:xfrm>
        </p:spPr>
        <p:txBody>
          <a:bodyPr/>
          <a:lstStyle/>
          <a:p>
            <a:pPr algn="r"/>
            <a:r>
              <a:rPr lang="ar-IQ" dirty="0" smtClean="0">
                <a:solidFill>
                  <a:srgbClr val="002060"/>
                </a:solidFill>
              </a:rPr>
              <a:t>لكل ازمة مضمون محدد ترتكز عليه هذه الازمة اذ لا يمكن لأزمة ان تتغلغل في المنظمة وتؤدي الى إحداث تأثيرات جوهرية اذا لم يكن اتفاق بين قوى الازمة على مضمون هذه الازمة.</a:t>
            </a:r>
            <a:endParaRPr lang="en-US" dirty="0" smtClean="0">
              <a:solidFill>
                <a:srgbClr val="002060"/>
              </a:solidFill>
            </a:endParaRPr>
          </a:p>
          <a:p>
            <a:pPr algn="r"/>
            <a:r>
              <a:rPr lang="ar-IQ" dirty="0" smtClean="0">
                <a:solidFill>
                  <a:srgbClr val="002060"/>
                </a:solidFill>
              </a:rPr>
              <a:t>والفكرة الاساسية لهذا الاسلوب هي التعرف على المضمون </a:t>
            </a:r>
            <a:r>
              <a:rPr lang="ar-IQ" dirty="0" err="1" smtClean="0">
                <a:solidFill>
                  <a:srgbClr val="002060"/>
                </a:solidFill>
              </a:rPr>
              <a:t>الحقيقي</a:t>
            </a:r>
            <a:r>
              <a:rPr lang="ar-IQ" dirty="0" smtClean="0">
                <a:solidFill>
                  <a:srgbClr val="002060"/>
                </a:solidFill>
              </a:rPr>
              <a:t> للازمة والعمل بصورة ذكية على تفريغ الازمة من هذا المضمون  بحيث لا يعود هنالك اتفاق بين قوى الازمة على هذا المضمون بل قد يقع بين هذه القوى الخلافات والشقاق ومضمون الازمة قد يكون اداريا او ماليا او اقتصاديا او اجتماعيا او ثقافيا او غير ذلك.</a:t>
            </a:r>
            <a:endParaRPr lang="en-US" dirty="0" smtClean="0">
              <a:solidFill>
                <a:srgbClr val="002060"/>
              </a:solidFill>
            </a:endParaRPr>
          </a:p>
          <a:p>
            <a:endParaRPr lang="ar-IQ" dirty="0"/>
          </a:p>
        </p:txBody>
      </p:sp>
    </p:spTree>
    <p:extLst>
      <p:ext uri="{BB962C8B-B14F-4D97-AF65-F5344CB8AC3E}">
        <p14:creationId xmlns:p14="http://schemas.microsoft.com/office/powerpoint/2010/main" val="2894655178"/>
      </p:ext>
    </p:extLst>
  </p:cSld>
  <p:clrMapOvr>
    <a:masterClrMapping/>
  </p:clrMapOvr>
  <p:transition>
    <p:strips/>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75520" y="332656"/>
            <a:ext cx="8568952" cy="6264696"/>
          </a:xfrm>
        </p:spPr>
        <p:txBody>
          <a:bodyPr>
            <a:normAutofit/>
          </a:bodyPr>
          <a:lstStyle/>
          <a:p>
            <a:pPr algn="r"/>
            <a:r>
              <a:rPr lang="ar-IQ" dirty="0" smtClean="0">
                <a:solidFill>
                  <a:srgbClr val="002060"/>
                </a:solidFill>
              </a:rPr>
              <a:t>ان النجاح في إفقاد الازمة لمضمونها هو نجاح في إفقاد هذه الازمة لقوة دفعها ونجاح في تجريدها من بصمتها الخاصة التي تستقطب </a:t>
            </a:r>
            <a:r>
              <a:rPr lang="ar-IQ" dirty="0" err="1" smtClean="0">
                <a:solidFill>
                  <a:srgbClr val="002060"/>
                </a:solidFill>
              </a:rPr>
              <a:t>بها</a:t>
            </a:r>
            <a:r>
              <a:rPr lang="ar-IQ" dirty="0" smtClean="0">
                <a:solidFill>
                  <a:srgbClr val="002060"/>
                </a:solidFill>
              </a:rPr>
              <a:t> ويمكن ان تنجح ادارة المنظمة في تفريغ الازمة من محتواها من خلال اساليب كثيرة مثل:</a:t>
            </a:r>
            <a:endParaRPr lang="en-US" dirty="0" smtClean="0">
              <a:solidFill>
                <a:srgbClr val="002060"/>
              </a:solidFill>
            </a:endParaRPr>
          </a:p>
          <a:p>
            <a:pPr algn="r"/>
            <a:r>
              <a:rPr lang="ar-IQ" dirty="0" smtClean="0">
                <a:solidFill>
                  <a:srgbClr val="002060"/>
                </a:solidFill>
              </a:rPr>
              <a:t>- عقد تحالفات مؤقتة مع بعض قوى </a:t>
            </a:r>
            <a:r>
              <a:rPr lang="ar-IQ" dirty="0" err="1" smtClean="0">
                <a:solidFill>
                  <a:srgbClr val="002060"/>
                </a:solidFill>
              </a:rPr>
              <a:t>الازمة </a:t>
            </a:r>
            <a:r>
              <a:rPr lang="ar-IQ" dirty="0" smtClean="0">
                <a:solidFill>
                  <a:srgbClr val="002060"/>
                </a:solidFill>
              </a:rPr>
              <a:t>(القوى الفاعلة</a:t>
            </a:r>
            <a:r>
              <a:rPr lang="ar-IQ" dirty="0" err="1" smtClean="0">
                <a:solidFill>
                  <a:srgbClr val="002060"/>
                </a:solidFill>
              </a:rPr>
              <a:t>)</a:t>
            </a:r>
            <a:endParaRPr lang="en-US" dirty="0" smtClean="0">
              <a:solidFill>
                <a:srgbClr val="002060"/>
              </a:solidFill>
            </a:endParaRPr>
          </a:p>
          <a:p>
            <a:pPr algn="r"/>
            <a:r>
              <a:rPr lang="ar-IQ" dirty="0" smtClean="0">
                <a:solidFill>
                  <a:srgbClr val="002060"/>
                </a:solidFill>
              </a:rPr>
              <a:t>- تكليف أشخاص موالين لإدارة المنظمة بقيادة تيار </a:t>
            </a:r>
            <a:r>
              <a:rPr lang="ar-IQ" dirty="0" err="1" smtClean="0">
                <a:solidFill>
                  <a:srgbClr val="002060"/>
                </a:solidFill>
              </a:rPr>
              <a:t>الازمة .</a:t>
            </a:r>
            <a:endParaRPr lang="en-US" dirty="0" smtClean="0">
              <a:solidFill>
                <a:srgbClr val="002060"/>
              </a:solidFill>
            </a:endParaRPr>
          </a:p>
          <a:p>
            <a:pPr algn="r"/>
            <a:r>
              <a:rPr lang="ar-IQ" dirty="0" smtClean="0">
                <a:solidFill>
                  <a:srgbClr val="002060"/>
                </a:solidFill>
              </a:rPr>
              <a:t>-ان تقوم قيادة تيار الازمة بعد كسب ثقة قوى الازمة بالانحراف </a:t>
            </a:r>
            <a:r>
              <a:rPr lang="ar-IQ" dirty="0" err="1" smtClean="0">
                <a:solidFill>
                  <a:srgbClr val="002060"/>
                </a:solidFill>
              </a:rPr>
              <a:t>بالازمة</a:t>
            </a:r>
            <a:r>
              <a:rPr lang="ar-IQ" dirty="0" smtClean="0">
                <a:solidFill>
                  <a:srgbClr val="002060"/>
                </a:solidFill>
              </a:rPr>
              <a:t> نحو </a:t>
            </a:r>
            <a:r>
              <a:rPr lang="ar-IQ" dirty="0" err="1" smtClean="0">
                <a:solidFill>
                  <a:srgbClr val="002060"/>
                </a:solidFill>
              </a:rPr>
              <a:t>إتجاه</a:t>
            </a:r>
            <a:r>
              <a:rPr lang="ar-IQ" dirty="0" smtClean="0">
                <a:solidFill>
                  <a:srgbClr val="002060"/>
                </a:solidFill>
              </a:rPr>
              <a:t> اخر لا يحقق لهذه الازمة مضمونها ويفقدها قوتها وشدتها وعنفوانها ويبعدها عن الهدف الاساسي لها.</a:t>
            </a:r>
            <a:endParaRPr lang="en-US" dirty="0" smtClean="0">
              <a:solidFill>
                <a:srgbClr val="002060"/>
              </a:solidFill>
            </a:endParaRPr>
          </a:p>
          <a:p>
            <a:pPr algn="r"/>
            <a:r>
              <a:rPr lang="ar-IQ" dirty="0" smtClean="0">
                <a:solidFill>
                  <a:srgbClr val="002060"/>
                </a:solidFill>
              </a:rPr>
              <a:t>- ان تفريغ الازمة من مضمونها يتطلب احيانا قيام ادارة المنظمة بالاعتراف الجزئي والمؤقت بهذه الازمة وبعد ذلك يتم إنكارها وتفريغها من مضمونها بنجاح.</a:t>
            </a:r>
            <a:endParaRPr lang="en-US" dirty="0" smtClean="0">
              <a:solidFill>
                <a:srgbClr val="002060"/>
              </a:solidFill>
            </a:endParaRPr>
          </a:p>
          <a:p>
            <a:endParaRPr lang="ar-IQ" dirty="0"/>
          </a:p>
        </p:txBody>
      </p:sp>
    </p:spTree>
    <p:extLst>
      <p:ext uri="{BB962C8B-B14F-4D97-AF65-F5344CB8AC3E}">
        <p14:creationId xmlns:p14="http://schemas.microsoft.com/office/powerpoint/2010/main" val="4093698747"/>
      </p:ext>
    </p:extLst>
  </p:cSld>
  <p:clrMapOvr>
    <a:masterClrMapping/>
  </p:clrMapOvr>
  <p:transition>
    <p:strips/>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73796" y="783164"/>
            <a:ext cx="7772400" cy="1152128"/>
          </a:xfrm>
        </p:spPr>
        <p:txBody>
          <a:bodyPr>
            <a:normAutofit fontScale="90000"/>
          </a:bodyPr>
          <a:lstStyle/>
          <a:p>
            <a:pPr algn="r"/>
            <a:r>
              <a:rPr lang="ar-IQ" b="1" dirty="0" smtClean="0">
                <a:solidFill>
                  <a:srgbClr val="FF0000"/>
                </a:solidFill>
              </a:rPr>
              <a:t>سادسا:أسلوب تفتيت الازمة:</a:t>
            </a:r>
            <a:r>
              <a:rPr lang="en-US" dirty="0" smtClean="0"/>
              <a:t/>
            </a:r>
            <a:br>
              <a:rPr lang="en-US" dirty="0" smtClean="0"/>
            </a:br>
            <a:endParaRPr lang="ar-IQ" dirty="0"/>
          </a:p>
        </p:txBody>
      </p:sp>
      <p:sp>
        <p:nvSpPr>
          <p:cNvPr id="3" name="عنوان فرعي 2"/>
          <p:cNvSpPr>
            <a:spLocks noGrp="1"/>
          </p:cNvSpPr>
          <p:nvPr>
            <p:ph type="subTitle" idx="1"/>
          </p:nvPr>
        </p:nvSpPr>
        <p:spPr>
          <a:xfrm>
            <a:off x="1775520" y="1700808"/>
            <a:ext cx="8568952" cy="4896544"/>
          </a:xfrm>
        </p:spPr>
        <p:txBody>
          <a:bodyPr>
            <a:normAutofit/>
          </a:bodyPr>
          <a:lstStyle/>
          <a:p>
            <a:pPr algn="r"/>
            <a:r>
              <a:rPr lang="ar-IQ" dirty="0" smtClean="0">
                <a:solidFill>
                  <a:srgbClr val="002060"/>
                </a:solidFill>
              </a:rPr>
              <a:t>يجري استخدام هذا الاسلوب مع الازمات الكبيرة الضخمة التي تهدد المنظمة بأخطار شديدة وكبيرة ولذلك فأن ادارة المنظمة تلجأ الى تجزئة هذه الازمة وتفتيتها الى </a:t>
            </a:r>
            <a:r>
              <a:rPr lang="ar-IQ" dirty="0" err="1" smtClean="0">
                <a:solidFill>
                  <a:srgbClr val="002060"/>
                </a:solidFill>
              </a:rPr>
              <a:t>أجزاء </a:t>
            </a:r>
            <a:r>
              <a:rPr lang="ar-IQ" dirty="0" smtClean="0">
                <a:solidFill>
                  <a:srgbClr val="002060"/>
                </a:solidFill>
              </a:rPr>
              <a:t>(ازمات)صغيرة ويكون من الاسهل التعامل مع هذه الازمات الصغيرة وإدارتها بكفاءة عالية وفاعلية </a:t>
            </a:r>
            <a:r>
              <a:rPr lang="ar-IQ" dirty="0" err="1" smtClean="0">
                <a:solidFill>
                  <a:srgbClr val="002060"/>
                </a:solidFill>
              </a:rPr>
              <a:t>كبيرة .</a:t>
            </a:r>
            <a:endParaRPr lang="en-US" dirty="0" smtClean="0">
              <a:solidFill>
                <a:srgbClr val="002060"/>
              </a:solidFill>
            </a:endParaRPr>
          </a:p>
          <a:p>
            <a:pPr algn="r"/>
            <a:r>
              <a:rPr lang="ar-IQ" dirty="0" smtClean="0">
                <a:solidFill>
                  <a:srgbClr val="002060"/>
                </a:solidFill>
              </a:rPr>
              <a:t>ان استخدام هذا الاسلوب مع الازمات الكبيرة يتطلب امتلاك ادارة المنظمة مهارات عالية في التعامل مع الازمات والتعاطي مع هذا الموقف بدرجة عالية من الحنكة والحكمة والذكاء كما ان الامر يتطلب إعطاء الفرصة للأجزاء الصغيرة التي جرى تفتيتها من أجل إعادة التجمع  في ازمات صغيرة والعمل على دفع اشخاص من انصار ادارة المنظمة لتزعم هذه الازمات الصغيرة وذلك من اجل الاستمرار  في اضعافها والتغلب عليها.</a:t>
            </a:r>
            <a:endParaRPr lang="en-US" dirty="0" smtClean="0">
              <a:solidFill>
                <a:srgbClr val="002060"/>
              </a:solidFill>
            </a:endParaRPr>
          </a:p>
          <a:p>
            <a:endParaRPr lang="ar-IQ" dirty="0"/>
          </a:p>
        </p:txBody>
      </p:sp>
    </p:spTree>
    <p:extLst>
      <p:ext uri="{BB962C8B-B14F-4D97-AF65-F5344CB8AC3E}">
        <p14:creationId xmlns:p14="http://schemas.microsoft.com/office/powerpoint/2010/main" val="2796500013"/>
      </p:ext>
    </p:extLst>
  </p:cSld>
  <p:clrMapOvr>
    <a:masterClrMapping/>
  </p:clrMapOvr>
  <p:transition>
    <p:strips dir="l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75520" y="332656"/>
            <a:ext cx="8640960" cy="6192688"/>
          </a:xfrm>
        </p:spPr>
        <p:txBody>
          <a:bodyPr/>
          <a:lstStyle/>
          <a:p>
            <a:pPr algn="r"/>
            <a:r>
              <a:rPr lang="ar-IQ" dirty="0" smtClean="0">
                <a:solidFill>
                  <a:srgbClr val="002060"/>
                </a:solidFill>
              </a:rPr>
              <a:t>ان نجاح ادارة المنظمة في هذا الاسلوب يتطلب ايضا معرفة كاملة ودقيقة وتفصيلية بجميع الاطراف التي تقف وراء الازمة وتدعمها ويتطلب تحديد المنافع والمطالب التي يمكن ان تقتنع وتكتفي </a:t>
            </a:r>
            <a:r>
              <a:rPr lang="ar-IQ" dirty="0" err="1" smtClean="0">
                <a:solidFill>
                  <a:srgbClr val="002060"/>
                </a:solidFill>
              </a:rPr>
              <a:t>بها</a:t>
            </a:r>
            <a:r>
              <a:rPr lang="ar-IQ" dirty="0" smtClean="0">
                <a:solidFill>
                  <a:srgbClr val="002060"/>
                </a:solidFill>
              </a:rPr>
              <a:t> هذه الاطراف وتحديد تلك المنافع والمطالب التي يمكن لهذه الاطراف ان تستغني وتتنازل عنها كما يتطلب الامر تحديد المطامح التي تسعى الى تحقيقها </a:t>
            </a:r>
            <a:r>
              <a:rPr lang="ar-IQ" dirty="0" err="1" smtClean="0">
                <a:solidFill>
                  <a:srgbClr val="002060"/>
                </a:solidFill>
              </a:rPr>
              <a:t>قيادة </a:t>
            </a:r>
            <a:r>
              <a:rPr lang="ar-IQ" dirty="0" smtClean="0">
                <a:solidFill>
                  <a:srgbClr val="002060"/>
                </a:solidFill>
              </a:rPr>
              <a:t>/قيادات الازمة وتحديد مجالات وآفاق الاختلاف والتعارض بين قوى الازمة والعمل على الاستجابة الجزئية والمرحلية لبعض تلك المطامح وصولا الى اهداف ادارة المنظمة في التغلب على هذه الازمة وأزماتها الفرعية الصغيرة.</a:t>
            </a:r>
            <a:endParaRPr lang="en-US" dirty="0" smtClean="0">
              <a:solidFill>
                <a:srgbClr val="002060"/>
              </a:solidFill>
            </a:endParaRPr>
          </a:p>
          <a:p>
            <a:pPr algn="r"/>
            <a:endParaRPr lang="ar-IQ" dirty="0"/>
          </a:p>
        </p:txBody>
      </p:sp>
    </p:spTree>
    <p:extLst>
      <p:ext uri="{BB962C8B-B14F-4D97-AF65-F5344CB8AC3E}">
        <p14:creationId xmlns:p14="http://schemas.microsoft.com/office/powerpoint/2010/main" val="3244975339"/>
      </p:ext>
    </p:extLst>
  </p:cSld>
  <p:clrMapOvr>
    <a:masterClrMapping/>
  </p:clrMapOvr>
  <p:transition>
    <p:newsfla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288284" y="719864"/>
            <a:ext cx="7772400" cy="1470025"/>
          </a:xfrm>
        </p:spPr>
        <p:txBody>
          <a:bodyPr>
            <a:normAutofit fontScale="90000"/>
          </a:bodyPr>
          <a:lstStyle/>
          <a:p>
            <a:pPr algn="r"/>
            <a:r>
              <a:rPr lang="ar-IQ" sz="3600" b="1" dirty="0">
                <a:solidFill>
                  <a:srgbClr val="FF0000"/>
                </a:solidFill>
              </a:rPr>
              <a:t>سابعا: اسلوب تدمير الازمة ذاتيا وتفجيرها من </a:t>
            </a:r>
            <a:r>
              <a:rPr lang="ar-IQ" sz="3600" b="1" dirty="0" err="1">
                <a:solidFill>
                  <a:srgbClr val="FF0000"/>
                </a:solidFill>
              </a:rPr>
              <a:t>الداخل </a:t>
            </a:r>
            <a:r>
              <a:rPr lang="ar-IQ" sz="3600" b="1" dirty="0">
                <a:solidFill>
                  <a:srgbClr val="FF0000"/>
                </a:solidFill>
              </a:rPr>
              <a:t>(اسلوب المواجهة العنيفة</a:t>
            </a:r>
            <a:r>
              <a:rPr lang="ar-IQ" sz="3600" b="1" dirty="0" err="1">
                <a:solidFill>
                  <a:srgbClr val="FF0000"/>
                </a:solidFill>
              </a:rPr>
              <a:t>):</a:t>
            </a:r>
            <a:r>
              <a:rPr lang="en-US" dirty="0" smtClean="0"/>
              <a:t/>
            </a:r>
            <a:br>
              <a:rPr lang="en-US" dirty="0" smtClean="0"/>
            </a:br>
            <a:endParaRPr lang="ar-IQ" dirty="0"/>
          </a:p>
        </p:txBody>
      </p:sp>
      <p:sp>
        <p:nvSpPr>
          <p:cNvPr id="3" name="عنوان فرعي 2"/>
          <p:cNvSpPr>
            <a:spLocks noGrp="1"/>
          </p:cNvSpPr>
          <p:nvPr>
            <p:ph type="subTitle" idx="1"/>
          </p:nvPr>
        </p:nvSpPr>
        <p:spPr>
          <a:xfrm>
            <a:off x="1775520" y="1916832"/>
            <a:ext cx="8568952" cy="4608512"/>
          </a:xfrm>
        </p:spPr>
        <p:txBody>
          <a:bodyPr/>
          <a:lstStyle/>
          <a:p>
            <a:pPr algn="r"/>
            <a:r>
              <a:rPr lang="ar-IQ" dirty="0" smtClean="0">
                <a:solidFill>
                  <a:srgbClr val="002060"/>
                </a:solidFill>
              </a:rPr>
              <a:t>تلجأ ادارة المنظمة الى استخدام هذا الاسلوب في التعامل مع الازمة عندما يكون هو الخيار الوحيد ولا تكون الخيارات الاخرى قادرة على مواجهة الازمة ويتم اللجوء الى هذا الاسلوب للتعامل مع الازمات ذات الطبيعة الخطيرة وذات الآثار المدمرة ويجري استخدام هذا الاسلوب عندما لا تتوافر البيانات والمعلومات والمعرفة اللازمة والكافية والدقيقة عن هذه الازمة او ان تتوافر هذه البيانات والمعلومات والمعرفة عن الازمة لكن جميعها تؤكد انه لا بديل عن استخدام هذا الاسلوب مع هذه الازمة.</a:t>
            </a:r>
            <a:endParaRPr lang="en-US" dirty="0" smtClean="0">
              <a:solidFill>
                <a:srgbClr val="002060"/>
              </a:solidFill>
            </a:endParaRPr>
          </a:p>
          <a:p>
            <a:pPr algn="r"/>
            <a:endParaRPr lang="ar-IQ" dirty="0"/>
          </a:p>
        </p:txBody>
      </p:sp>
    </p:spTree>
    <p:extLst>
      <p:ext uri="{BB962C8B-B14F-4D97-AF65-F5344CB8AC3E}">
        <p14:creationId xmlns:p14="http://schemas.microsoft.com/office/powerpoint/2010/main" val="3396032099"/>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03512" y="260648"/>
            <a:ext cx="8784976" cy="6336704"/>
          </a:xfrm>
        </p:spPr>
        <p:txBody>
          <a:bodyPr>
            <a:normAutofit/>
          </a:bodyPr>
          <a:lstStyle/>
          <a:p>
            <a:pPr algn="r"/>
            <a:r>
              <a:rPr lang="ar-IQ" b="1" dirty="0" smtClean="0">
                <a:solidFill>
                  <a:srgbClr val="002060"/>
                </a:solidFill>
              </a:rPr>
              <a:t>ويجري استخدام هذا الاسلوب من خلال التعامل مع هذه الازمة كما يأتي:</a:t>
            </a:r>
            <a:endParaRPr lang="en-US" dirty="0" smtClean="0">
              <a:solidFill>
                <a:srgbClr val="002060"/>
              </a:solidFill>
            </a:endParaRPr>
          </a:p>
          <a:p>
            <a:pPr algn="r"/>
            <a:r>
              <a:rPr lang="ar-IQ" dirty="0" smtClean="0">
                <a:solidFill>
                  <a:srgbClr val="002060"/>
                </a:solidFill>
              </a:rPr>
              <a:t>- ضرب القوة المحورية للازمة من خلال التركيز على ضرب جوانبها </a:t>
            </a:r>
            <a:r>
              <a:rPr lang="ar-IQ" dirty="0" err="1" smtClean="0">
                <a:solidFill>
                  <a:srgbClr val="002060"/>
                </a:solidFill>
              </a:rPr>
              <a:t>واطرافها</a:t>
            </a:r>
            <a:r>
              <a:rPr lang="ar-IQ" dirty="0" smtClean="0">
                <a:solidFill>
                  <a:srgbClr val="002060"/>
                </a:solidFill>
              </a:rPr>
              <a:t> الضعيفة والتي تؤدي الى إضعاف جوهر هذه </a:t>
            </a:r>
            <a:r>
              <a:rPr lang="ar-IQ" dirty="0" err="1" smtClean="0">
                <a:solidFill>
                  <a:srgbClr val="002060"/>
                </a:solidFill>
              </a:rPr>
              <a:t>الازمة .</a:t>
            </a:r>
            <a:endParaRPr lang="en-US" dirty="0" smtClean="0">
              <a:solidFill>
                <a:srgbClr val="002060"/>
              </a:solidFill>
            </a:endParaRPr>
          </a:p>
          <a:p>
            <a:pPr algn="r"/>
            <a:r>
              <a:rPr lang="ar-IQ" dirty="0" smtClean="0">
                <a:solidFill>
                  <a:srgbClr val="002060"/>
                </a:solidFill>
              </a:rPr>
              <a:t>- العمل على استقطاب وجذب بعض العناصر </a:t>
            </a:r>
            <a:r>
              <a:rPr lang="ar-IQ" dirty="0" err="1" smtClean="0">
                <a:solidFill>
                  <a:srgbClr val="002060"/>
                </a:solidFill>
              </a:rPr>
              <a:t>القوية </a:t>
            </a:r>
            <a:r>
              <a:rPr lang="ar-IQ" dirty="0" smtClean="0">
                <a:solidFill>
                  <a:srgbClr val="002060"/>
                </a:solidFill>
              </a:rPr>
              <a:t>(من بين قوى الازمة)واستخدام هذه العناصر في التأثير على الازمة وإضعافها وإيجاد حالة من الصراع والتناقض بين هذه العناصر ومؤيديها من جهة وبين بقية قوى الازمة ومؤيدي ومناصري تلك القوى من جهة اخرى.</a:t>
            </a:r>
            <a:endParaRPr lang="en-US" dirty="0" smtClean="0">
              <a:solidFill>
                <a:srgbClr val="002060"/>
              </a:solidFill>
            </a:endParaRPr>
          </a:p>
          <a:p>
            <a:pPr algn="r"/>
            <a:r>
              <a:rPr lang="ar-IQ" dirty="0" smtClean="0">
                <a:solidFill>
                  <a:srgbClr val="002060"/>
                </a:solidFill>
              </a:rPr>
              <a:t>- العمل على عزل وإقصاء قيادة قوى الازمة من خلال إفقادها لمصداقيتها ونزاهتها وقدرتها على تصعيد الازمة.</a:t>
            </a:r>
            <a:endParaRPr lang="en-US" dirty="0" smtClean="0">
              <a:solidFill>
                <a:srgbClr val="002060"/>
              </a:solidFill>
            </a:endParaRPr>
          </a:p>
          <a:p>
            <a:pPr algn="r"/>
            <a:r>
              <a:rPr lang="ar-IQ" dirty="0" smtClean="0">
                <a:solidFill>
                  <a:srgbClr val="002060"/>
                </a:solidFill>
              </a:rPr>
              <a:t>- العمل على زرع وتجنيد عناصر موالية لإدارة المنظمة بين قوى الازمة ودعم هذه العناصر حتى تصل الى قيادة قوى الازمة وتزعمها وتحويل هذه العناصر بصورة ذكية الى قوى مطيعة لإدارة المنظمة وقوى لا تشغل الازمات بل تعمل على مواجهتها وإخمادها والعمل بصورة إيجابية في المنظمة.</a:t>
            </a:r>
            <a:endParaRPr lang="en-US" dirty="0" smtClean="0">
              <a:solidFill>
                <a:srgbClr val="002060"/>
              </a:solidFill>
            </a:endParaRPr>
          </a:p>
          <a:p>
            <a:pPr algn="r"/>
            <a:r>
              <a:rPr lang="ar-IQ" dirty="0" smtClean="0">
                <a:solidFill>
                  <a:srgbClr val="002060"/>
                </a:solidFill>
              </a:rPr>
              <a:t>ان استخدام هذا الاسلوب يتطلب من ادارة المنظمة امتلاك اعلى درجات الهدوء والانتظار والصبر والقدرة على المناورة كما يتطلب الامر امتلاك نظام معلومات متكامل ذي كفاءة عالية.</a:t>
            </a:r>
            <a:endParaRPr lang="en-US" dirty="0" smtClean="0">
              <a:solidFill>
                <a:srgbClr val="002060"/>
              </a:solidFill>
            </a:endParaRPr>
          </a:p>
          <a:p>
            <a:endParaRPr lang="ar-IQ" dirty="0"/>
          </a:p>
        </p:txBody>
      </p:sp>
    </p:spTree>
    <p:extLst>
      <p:ext uri="{BB962C8B-B14F-4D97-AF65-F5344CB8AC3E}">
        <p14:creationId xmlns:p14="http://schemas.microsoft.com/office/powerpoint/2010/main" val="3735917470"/>
      </p:ext>
    </p:extLst>
  </p:cSld>
  <p:clrMapOvr>
    <a:masterClrMapping/>
  </p:clrMapOvr>
  <p:transition>
    <p:pull dir="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351584" y="188641"/>
            <a:ext cx="7772400" cy="1470025"/>
          </a:xfrm>
        </p:spPr>
        <p:txBody>
          <a:bodyPr>
            <a:normAutofit fontScale="90000"/>
          </a:bodyPr>
          <a:lstStyle/>
          <a:p>
            <a:pPr algn="r"/>
            <a:r>
              <a:rPr lang="ar-IQ" b="1" dirty="0" smtClean="0">
                <a:solidFill>
                  <a:srgbClr val="FF0000"/>
                </a:solidFill>
              </a:rPr>
              <a:t>ثامنا: أسلوب الوفرة الوهمية:</a:t>
            </a:r>
            <a:r>
              <a:rPr lang="en-US" dirty="0" smtClean="0">
                <a:solidFill>
                  <a:srgbClr val="FF0000"/>
                </a:solidFill>
              </a:rPr>
              <a:t/>
            </a:r>
            <a:br>
              <a:rPr lang="en-US" dirty="0" smtClean="0">
                <a:solidFill>
                  <a:srgbClr val="FF0000"/>
                </a:solidFill>
              </a:rPr>
            </a:br>
            <a:endParaRPr lang="ar-IQ" dirty="0">
              <a:solidFill>
                <a:srgbClr val="FF0000"/>
              </a:solidFill>
            </a:endParaRPr>
          </a:p>
        </p:txBody>
      </p:sp>
      <p:sp>
        <p:nvSpPr>
          <p:cNvPr id="3" name="عنوان فرعي 2"/>
          <p:cNvSpPr>
            <a:spLocks noGrp="1"/>
          </p:cNvSpPr>
          <p:nvPr>
            <p:ph type="subTitle" idx="1"/>
          </p:nvPr>
        </p:nvSpPr>
        <p:spPr>
          <a:xfrm>
            <a:off x="1703512" y="1124744"/>
            <a:ext cx="8712968" cy="5400600"/>
          </a:xfrm>
        </p:spPr>
        <p:txBody>
          <a:bodyPr/>
          <a:lstStyle/>
          <a:p>
            <a:pPr algn="r"/>
            <a:r>
              <a:rPr lang="ar-IQ" dirty="0" smtClean="0">
                <a:solidFill>
                  <a:srgbClr val="002060"/>
                </a:solidFill>
              </a:rPr>
              <a:t>تلجأ ادارة المنظمة الى استخدام هذا الاسلوب في ظل الازمات العنيفة والسريعة ذات الاحداث المتلاحقة والتي يرافقها حالة خوف كبير وذعر متصاعد وكذلك يصاحب هذا النوع من الازمات عوامل نفسية تؤثر بصورة حادة في المجتمع المحيط </a:t>
            </a:r>
            <a:r>
              <a:rPr lang="ar-IQ" dirty="0" err="1" smtClean="0">
                <a:solidFill>
                  <a:srgbClr val="002060"/>
                </a:solidFill>
              </a:rPr>
              <a:t>بالازمة</a:t>
            </a:r>
            <a:r>
              <a:rPr lang="ar-IQ" dirty="0" smtClean="0">
                <a:solidFill>
                  <a:srgbClr val="002060"/>
                </a:solidFill>
              </a:rPr>
              <a:t> وتؤدي الى استقطاب وجذب هذا المجتمع لصالحها ولصالح تصعيد الازمة واهم هذه الازمات هي تلك الازمات التي تتعلق بالتراجع الحاد في مستويات السيولة المتوفرة في المنظمة.</a:t>
            </a:r>
            <a:endParaRPr lang="en-US" dirty="0" smtClean="0">
              <a:solidFill>
                <a:srgbClr val="002060"/>
              </a:solidFill>
            </a:endParaRPr>
          </a:p>
          <a:p>
            <a:endParaRPr lang="ar-IQ" dirty="0"/>
          </a:p>
        </p:txBody>
      </p:sp>
    </p:spTree>
    <p:extLst>
      <p:ext uri="{BB962C8B-B14F-4D97-AF65-F5344CB8AC3E}">
        <p14:creationId xmlns:p14="http://schemas.microsoft.com/office/powerpoint/2010/main" val="1287275469"/>
      </p:ext>
    </p:extLst>
  </p:cSld>
  <p:clrMapOvr>
    <a:masterClrMapping/>
  </p:clrMapOvr>
  <p:transition>
    <p:cover dir="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75520" y="260648"/>
            <a:ext cx="8640960" cy="6192688"/>
          </a:xfrm>
        </p:spPr>
        <p:txBody>
          <a:bodyPr/>
          <a:lstStyle/>
          <a:p>
            <a:pPr algn="r"/>
            <a:r>
              <a:rPr lang="ar-IQ" dirty="0" smtClean="0">
                <a:solidFill>
                  <a:srgbClr val="002060"/>
                </a:solidFill>
              </a:rPr>
              <a:t>وفي ظل هذا النوع من الازمات فأن ادارة المنظمة تلجأ الى استخدام اسلوب الوفرة الوهمية وخلاصة هذا الاسلوب إيهام اصحاب المصالح المختلفين بأن المنظمة تمتلك وفرة احتياطية من الموارد المالية ولا داعي للخوف والقلق.</a:t>
            </a:r>
            <a:endParaRPr lang="en-US" dirty="0" smtClean="0">
              <a:solidFill>
                <a:srgbClr val="002060"/>
              </a:solidFill>
            </a:endParaRPr>
          </a:p>
          <a:p>
            <a:pPr algn="r"/>
            <a:r>
              <a:rPr lang="ar-IQ" dirty="0" smtClean="0">
                <a:solidFill>
                  <a:srgbClr val="002060"/>
                </a:solidFill>
              </a:rPr>
              <a:t>وهنا لا بد من الاشارة الى ان ما تقوله ادارة المنظمة بخصوص هذه الوفرة بأسلوب موازٍ لمعالجة هذه الازمة بالوسائل </a:t>
            </a:r>
            <a:r>
              <a:rPr lang="ar-IQ" dirty="0" err="1" smtClean="0">
                <a:solidFill>
                  <a:srgbClr val="002060"/>
                </a:solidFill>
              </a:rPr>
              <a:t>والادوات</a:t>
            </a:r>
            <a:r>
              <a:rPr lang="ar-IQ" dirty="0" smtClean="0">
                <a:solidFill>
                  <a:srgbClr val="002060"/>
                </a:solidFill>
              </a:rPr>
              <a:t> المناسبة التي تكفل إعادة المنظمة الى حالتها </a:t>
            </a:r>
            <a:r>
              <a:rPr lang="ar-IQ" dirty="0" err="1" smtClean="0">
                <a:solidFill>
                  <a:srgbClr val="002060"/>
                </a:solidFill>
              </a:rPr>
              <a:t>الطبيعية </a:t>
            </a:r>
            <a:r>
              <a:rPr lang="ar-IQ" dirty="0" smtClean="0">
                <a:solidFill>
                  <a:srgbClr val="002060"/>
                </a:solidFill>
              </a:rPr>
              <a:t>.اي ان هذا الاسلوب يعتمد على الادعاء بعدم صحة ما يشاع بخصوص هذه الازمة مع السعي الحثيث لمعالجة هذه الازمة قبل ان تستفحل في المنظمة </a:t>
            </a:r>
            <a:r>
              <a:rPr lang="ar-IQ" dirty="0" err="1" smtClean="0">
                <a:solidFill>
                  <a:srgbClr val="002060"/>
                </a:solidFill>
              </a:rPr>
              <a:t>واذا</a:t>
            </a:r>
            <a:r>
              <a:rPr lang="ar-IQ" dirty="0" smtClean="0">
                <a:solidFill>
                  <a:srgbClr val="002060"/>
                </a:solidFill>
              </a:rPr>
              <a:t> لم تنجح المنظمة في ذلك فأن آثار الازمة ستكون خطيرة جدا.</a:t>
            </a:r>
            <a:endParaRPr lang="en-US" dirty="0" smtClean="0">
              <a:solidFill>
                <a:srgbClr val="002060"/>
              </a:solidFill>
            </a:endParaRPr>
          </a:p>
          <a:p>
            <a:endParaRPr lang="ar-IQ" dirty="0"/>
          </a:p>
        </p:txBody>
      </p:sp>
    </p:spTree>
    <p:extLst>
      <p:ext uri="{BB962C8B-B14F-4D97-AF65-F5344CB8AC3E}">
        <p14:creationId xmlns:p14="http://schemas.microsoft.com/office/powerpoint/2010/main" val="4103897331"/>
      </p:ext>
    </p:extLst>
  </p:cSld>
  <p:clrMapOvr>
    <a:masterClrMapping/>
  </p:clrMapOvr>
  <p:transition>
    <p:cover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207568" y="260649"/>
            <a:ext cx="7772400" cy="1470025"/>
          </a:xfrm>
        </p:spPr>
        <p:txBody>
          <a:bodyPr>
            <a:normAutofit/>
          </a:bodyPr>
          <a:lstStyle/>
          <a:p>
            <a:pPr algn="r"/>
            <a:r>
              <a:rPr lang="ar-IQ" sz="3200" b="1" dirty="0">
                <a:solidFill>
                  <a:srgbClr val="FF0000"/>
                </a:solidFill>
              </a:rPr>
              <a:t>تاسعا:أسلوب ركوب الازمة وتحويل مسارها:</a:t>
            </a:r>
            <a:r>
              <a:rPr lang="en-US" dirty="0" smtClean="0"/>
              <a:t/>
            </a:r>
            <a:br>
              <a:rPr lang="en-US" dirty="0" smtClean="0"/>
            </a:br>
            <a:endParaRPr lang="ar-IQ" dirty="0"/>
          </a:p>
        </p:txBody>
      </p:sp>
      <p:sp>
        <p:nvSpPr>
          <p:cNvPr id="3" name="عنوان فرعي 2"/>
          <p:cNvSpPr>
            <a:spLocks noGrp="1"/>
          </p:cNvSpPr>
          <p:nvPr>
            <p:ph type="subTitle" idx="1"/>
          </p:nvPr>
        </p:nvSpPr>
        <p:spPr>
          <a:xfrm>
            <a:off x="1847528" y="1988840"/>
            <a:ext cx="8568952" cy="4392488"/>
          </a:xfrm>
        </p:spPr>
        <p:txBody>
          <a:bodyPr>
            <a:normAutofit/>
          </a:bodyPr>
          <a:lstStyle/>
          <a:p>
            <a:pPr algn="r"/>
            <a:r>
              <a:rPr lang="ar-IQ" dirty="0" smtClean="0">
                <a:solidFill>
                  <a:srgbClr val="002060"/>
                </a:solidFill>
              </a:rPr>
              <a:t>هذا الاسلوب تستخدمه المنظمات للتعامل مع الازمات القوية والعنيفة التي تتصاعد بشدة ولا يمكن لإدارة المنظمة ان تنجح في إيقافها في قوة عنفوانها ولذلك </a:t>
            </a:r>
            <a:r>
              <a:rPr lang="ar-IQ" dirty="0" err="1" smtClean="0">
                <a:solidFill>
                  <a:srgbClr val="002060"/>
                </a:solidFill>
              </a:rPr>
              <a:t>فانها</a:t>
            </a:r>
            <a:r>
              <a:rPr lang="ar-IQ" dirty="0" smtClean="0">
                <a:solidFill>
                  <a:srgbClr val="002060"/>
                </a:solidFill>
              </a:rPr>
              <a:t> تلجأ الى ركوب موجة هذه الازمة لحين بدء تراجعها وتلاشيها وتكون في هذا الاثناء قد نجحت في تحويل مسار هذه الازمة الى مسارات اخرى لا تلحق بالمنظمة اضرارا أو قد تكسب من عملية تحويل المسار بعض المنافع الاستراتيجية او التشغيلية للمنظمة.</a:t>
            </a:r>
            <a:endParaRPr lang="en-US" dirty="0" smtClean="0">
              <a:solidFill>
                <a:srgbClr val="002060"/>
              </a:solidFill>
            </a:endParaRPr>
          </a:p>
          <a:p>
            <a:pPr algn="r"/>
            <a:r>
              <a:rPr lang="ar-IQ" dirty="0" smtClean="0">
                <a:solidFill>
                  <a:srgbClr val="002060"/>
                </a:solidFill>
              </a:rPr>
              <a:t>ويتطلب تنفيذ هذا الاسلوب(اسلوب ركوب الازمة وتحويل مسارها) استيعاب الادارة لنتائج الازمة والرضوخ مؤقتا ونسبيا لهذه النتائج والاعتراف بأسباب هذه الازمة والعمل بكل السبل من اجل </a:t>
            </a:r>
            <a:endParaRPr lang="ar-IQ" dirty="0">
              <a:solidFill>
                <a:srgbClr val="002060"/>
              </a:solidFill>
            </a:endParaRPr>
          </a:p>
        </p:txBody>
      </p:sp>
    </p:spTree>
    <p:extLst>
      <p:ext uri="{BB962C8B-B14F-4D97-AF65-F5344CB8AC3E}">
        <p14:creationId xmlns:p14="http://schemas.microsoft.com/office/powerpoint/2010/main" val="2392503720"/>
      </p:ext>
    </p:extLst>
  </p:cSld>
  <p:clrMapOvr>
    <a:masterClrMapping/>
  </p:clrMapOvr>
  <p:transition>
    <p:cover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75520" y="332656"/>
            <a:ext cx="8568952" cy="6120680"/>
          </a:xfrm>
        </p:spPr>
        <p:txBody>
          <a:bodyPr>
            <a:normAutofit fontScale="92500"/>
          </a:bodyPr>
          <a:lstStyle/>
          <a:p>
            <a:pPr algn="r"/>
            <a:r>
              <a:rPr lang="ar-IQ" dirty="0" smtClean="0">
                <a:solidFill>
                  <a:srgbClr val="002060"/>
                </a:solidFill>
              </a:rPr>
              <a:t>وجوهر كل اسلوب من الاساليب الحديثة </a:t>
            </a:r>
            <a:r>
              <a:rPr lang="ar-IQ" dirty="0" err="1" smtClean="0">
                <a:solidFill>
                  <a:srgbClr val="002060"/>
                </a:solidFill>
              </a:rPr>
              <a:t>لأدارة</a:t>
            </a:r>
            <a:r>
              <a:rPr lang="ar-IQ" dirty="0" smtClean="0">
                <a:solidFill>
                  <a:srgbClr val="002060"/>
                </a:solidFill>
              </a:rPr>
              <a:t> الازمات </a:t>
            </a:r>
            <a:r>
              <a:rPr lang="ar-IQ" dirty="0" err="1" smtClean="0">
                <a:solidFill>
                  <a:srgbClr val="002060"/>
                </a:solidFill>
              </a:rPr>
              <a:t>هو</a:t>
            </a:r>
            <a:r>
              <a:rPr lang="ar-IQ" b="1" dirty="0" err="1" smtClean="0">
                <a:solidFill>
                  <a:srgbClr val="002060"/>
                </a:solidFill>
              </a:rPr>
              <a:t> </a:t>
            </a:r>
            <a:r>
              <a:rPr lang="ar-IQ" b="1" dirty="0" smtClean="0">
                <a:solidFill>
                  <a:srgbClr val="002060"/>
                </a:solidFill>
              </a:rPr>
              <a:t>(استخدام فريق الازمات </a:t>
            </a:r>
            <a:r>
              <a:rPr lang="ar-IQ" b="1" dirty="0" err="1" smtClean="0">
                <a:solidFill>
                  <a:srgbClr val="002060"/>
                </a:solidFill>
              </a:rPr>
              <a:t>لأدارة</a:t>
            </a:r>
            <a:r>
              <a:rPr lang="ar-IQ" b="1" dirty="0" smtClean="0">
                <a:solidFill>
                  <a:srgbClr val="002060"/>
                </a:solidFill>
              </a:rPr>
              <a:t> اية ازمة تواجه المنظمة </a:t>
            </a:r>
            <a:r>
              <a:rPr lang="ar-IQ" b="1" dirty="0" err="1" smtClean="0">
                <a:solidFill>
                  <a:srgbClr val="002060"/>
                </a:solidFill>
              </a:rPr>
              <a:t>اولمساعدة</a:t>
            </a:r>
            <a:r>
              <a:rPr lang="ar-IQ" b="1" dirty="0" smtClean="0">
                <a:solidFill>
                  <a:srgbClr val="002060"/>
                </a:solidFill>
              </a:rPr>
              <a:t> </a:t>
            </a:r>
            <a:r>
              <a:rPr lang="ar-IQ" b="1" dirty="0" err="1" smtClean="0">
                <a:solidFill>
                  <a:srgbClr val="002060"/>
                </a:solidFill>
              </a:rPr>
              <a:t>وارشاد</a:t>
            </a:r>
            <a:r>
              <a:rPr lang="ar-IQ" b="1" dirty="0" smtClean="0">
                <a:solidFill>
                  <a:srgbClr val="002060"/>
                </a:solidFill>
              </a:rPr>
              <a:t> ادارة المنظمة وتقديم </a:t>
            </a:r>
            <a:r>
              <a:rPr lang="ar-IQ" b="1" dirty="0" err="1" smtClean="0">
                <a:solidFill>
                  <a:srgbClr val="002060"/>
                </a:solidFill>
              </a:rPr>
              <a:t>المشورات</a:t>
            </a:r>
            <a:r>
              <a:rPr lang="ar-IQ" b="1" dirty="0" smtClean="0">
                <a:solidFill>
                  <a:srgbClr val="002060"/>
                </a:solidFill>
              </a:rPr>
              <a:t> الادارية والفنية التي تمكن هذه الادارة من التعاطي مع هذه الازمة </a:t>
            </a:r>
            <a:r>
              <a:rPr lang="ar-IQ" b="1" dirty="0" err="1" smtClean="0">
                <a:solidFill>
                  <a:srgbClr val="002060"/>
                </a:solidFill>
              </a:rPr>
              <a:t>وادارتها</a:t>
            </a:r>
            <a:r>
              <a:rPr lang="ar-IQ" b="1" dirty="0" smtClean="0">
                <a:solidFill>
                  <a:srgbClr val="002060"/>
                </a:solidFill>
              </a:rPr>
              <a:t> بكفاءة </a:t>
            </a:r>
            <a:r>
              <a:rPr lang="ar-IQ" b="1" dirty="0" err="1" smtClean="0">
                <a:solidFill>
                  <a:srgbClr val="002060"/>
                </a:solidFill>
              </a:rPr>
              <a:t>وفاعلية )</a:t>
            </a:r>
            <a:r>
              <a:rPr lang="ar-IQ" dirty="0" smtClean="0">
                <a:solidFill>
                  <a:srgbClr val="002060"/>
                </a:solidFill>
              </a:rPr>
              <a:t> </a:t>
            </a:r>
            <a:endParaRPr lang="en-US" dirty="0" smtClean="0">
              <a:solidFill>
                <a:srgbClr val="002060"/>
              </a:solidFill>
            </a:endParaRPr>
          </a:p>
          <a:p>
            <a:pPr algn="r"/>
            <a:r>
              <a:rPr lang="ar-IQ" b="1" dirty="0" smtClean="0">
                <a:solidFill>
                  <a:srgbClr val="002060"/>
                </a:solidFill>
              </a:rPr>
              <a:t>واهم الاساليب الغير تقليدية التي يمكن ان تعتمدها المنظمات </a:t>
            </a:r>
            <a:r>
              <a:rPr lang="ar-IQ" b="1" dirty="0" err="1" smtClean="0">
                <a:solidFill>
                  <a:srgbClr val="002060"/>
                </a:solidFill>
              </a:rPr>
              <a:t>لادارة</a:t>
            </a:r>
            <a:r>
              <a:rPr lang="ar-IQ" b="1" dirty="0" smtClean="0">
                <a:solidFill>
                  <a:srgbClr val="002060"/>
                </a:solidFill>
              </a:rPr>
              <a:t> ازماتها </a:t>
            </a:r>
            <a:r>
              <a:rPr lang="ar-IQ" b="1" dirty="0" err="1" smtClean="0">
                <a:solidFill>
                  <a:srgbClr val="002060"/>
                </a:solidFill>
              </a:rPr>
              <a:t>مايأتي:-</a:t>
            </a:r>
            <a:r>
              <a:rPr lang="ar-IQ" b="1" dirty="0" smtClean="0">
                <a:solidFill>
                  <a:srgbClr val="002060"/>
                </a:solidFill>
              </a:rPr>
              <a:t>    </a:t>
            </a:r>
            <a:endParaRPr lang="en-US" dirty="0" smtClean="0">
              <a:solidFill>
                <a:srgbClr val="002060"/>
              </a:solidFill>
            </a:endParaRPr>
          </a:p>
          <a:p>
            <a:pPr algn="r"/>
            <a:r>
              <a:rPr lang="ar-IQ" dirty="0" smtClean="0">
                <a:solidFill>
                  <a:srgbClr val="002060"/>
                </a:solidFill>
              </a:rPr>
              <a:t>اولا":- اسلوب الاحتياطي التعبوي </a:t>
            </a:r>
            <a:endParaRPr lang="en-US" dirty="0" smtClean="0">
              <a:solidFill>
                <a:srgbClr val="002060"/>
              </a:solidFill>
            </a:endParaRPr>
          </a:p>
          <a:p>
            <a:pPr algn="r"/>
            <a:r>
              <a:rPr lang="ar-IQ" dirty="0" err="1" smtClean="0">
                <a:solidFill>
                  <a:srgbClr val="002060"/>
                </a:solidFill>
              </a:rPr>
              <a:t>ثانيا" </a:t>
            </a:r>
            <a:r>
              <a:rPr lang="ar-IQ" dirty="0" smtClean="0">
                <a:solidFill>
                  <a:srgbClr val="002060"/>
                </a:solidFill>
              </a:rPr>
              <a:t>:- اسلوب المشاركة الديمقراطية </a:t>
            </a:r>
            <a:endParaRPr lang="en-US" dirty="0" smtClean="0">
              <a:solidFill>
                <a:srgbClr val="002060"/>
              </a:solidFill>
            </a:endParaRPr>
          </a:p>
          <a:p>
            <a:pPr algn="r"/>
            <a:r>
              <a:rPr lang="ar-IQ" dirty="0" smtClean="0">
                <a:solidFill>
                  <a:srgbClr val="002060"/>
                </a:solidFill>
              </a:rPr>
              <a:t>ثالثا":- اسلوب احتواء الازمة </a:t>
            </a:r>
            <a:endParaRPr lang="en-US" dirty="0" smtClean="0">
              <a:solidFill>
                <a:srgbClr val="002060"/>
              </a:solidFill>
            </a:endParaRPr>
          </a:p>
          <a:p>
            <a:pPr algn="r"/>
            <a:r>
              <a:rPr lang="ar-IQ" dirty="0" smtClean="0">
                <a:solidFill>
                  <a:srgbClr val="002060"/>
                </a:solidFill>
              </a:rPr>
              <a:t>رابعا":- اسلوب تصعيد الازمة </a:t>
            </a:r>
            <a:endParaRPr lang="en-US" dirty="0" smtClean="0">
              <a:solidFill>
                <a:srgbClr val="002060"/>
              </a:solidFill>
            </a:endParaRPr>
          </a:p>
          <a:p>
            <a:pPr algn="r"/>
            <a:r>
              <a:rPr lang="ar-IQ" dirty="0" smtClean="0">
                <a:solidFill>
                  <a:srgbClr val="002060"/>
                </a:solidFill>
              </a:rPr>
              <a:t>خامسا":- اسلوب تفريغ الازمة من محتواها </a:t>
            </a:r>
            <a:endParaRPr lang="en-US" dirty="0" smtClean="0">
              <a:solidFill>
                <a:srgbClr val="002060"/>
              </a:solidFill>
            </a:endParaRPr>
          </a:p>
          <a:p>
            <a:pPr algn="r"/>
            <a:r>
              <a:rPr lang="ar-IQ" dirty="0" err="1" smtClean="0">
                <a:solidFill>
                  <a:srgbClr val="002060"/>
                </a:solidFill>
              </a:rPr>
              <a:t>سادسا" </a:t>
            </a:r>
            <a:r>
              <a:rPr lang="ar-IQ" dirty="0" smtClean="0">
                <a:solidFill>
                  <a:srgbClr val="002060"/>
                </a:solidFill>
              </a:rPr>
              <a:t>:- اسلوب تفتيت الازمة </a:t>
            </a:r>
            <a:endParaRPr lang="en-US" dirty="0" smtClean="0">
              <a:solidFill>
                <a:srgbClr val="002060"/>
              </a:solidFill>
            </a:endParaRPr>
          </a:p>
          <a:p>
            <a:pPr algn="r"/>
            <a:r>
              <a:rPr lang="ar-IQ" dirty="0" smtClean="0">
                <a:solidFill>
                  <a:srgbClr val="002060"/>
                </a:solidFill>
              </a:rPr>
              <a:t>سابعا":- اسلوب تدمير الازمة ذاتيا" وتفجيرها من الداخل </a:t>
            </a:r>
            <a:endParaRPr lang="en-US" dirty="0" smtClean="0">
              <a:solidFill>
                <a:srgbClr val="002060"/>
              </a:solidFill>
            </a:endParaRPr>
          </a:p>
          <a:p>
            <a:pPr algn="r"/>
            <a:r>
              <a:rPr lang="ar-IQ" dirty="0" err="1" smtClean="0">
                <a:solidFill>
                  <a:srgbClr val="002060"/>
                </a:solidFill>
              </a:rPr>
              <a:t>ثامنا" </a:t>
            </a:r>
            <a:r>
              <a:rPr lang="ar-IQ" dirty="0" smtClean="0">
                <a:solidFill>
                  <a:srgbClr val="002060"/>
                </a:solidFill>
              </a:rPr>
              <a:t>:- اسلوب </a:t>
            </a:r>
            <a:r>
              <a:rPr lang="ar-IQ" dirty="0" err="1" smtClean="0">
                <a:solidFill>
                  <a:srgbClr val="002060"/>
                </a:solidFill>
              </a:rPr>
              <a:t>الوفره</a:t>
            </a:r>
            <a:r>
              <a:rPr lang="ar-IQ" dirty="0" smtClean="0">
                <a:solidFill>
                  <a:srgbClr val="002060"/>
                </a:solidFill>
              </a:rPr>
              <a:t> الوهمية </a:t>
            </a:r>
            <a:endParaRPr lang="en-US" dirty="0" smtClean="0">
              <a:solidFill>
                <a:srgbClr val="002060"/>
              </a:solidFill>
            </a:endParaRPr>
          </a:p>
          <a:p>
            <a:pPr algn="r"/>
            <a:r>
              <a:rPr lang="ar-IQ" dirty="0" smtClean="0">
                <a:solidFill>
                  <a:srgbClr val="002060"/>
                </a:solidFill>
              </a:rPr>
              <a:t>تاسعا":- اسلوب ركوب الازمة وتحويل مساره</a:t>
            </a:r>
            <a:endParaRPr lang="en-US" dirty="0" smtClean="0">
              <a:solidFill>
                <a:srgbClr val="002060"/>
              </a:solidFill>
            </a:endParaRPr>
          </a:p>
          <a:p>
            <a:pPr algn="r"/>
            <a:r>
              <a:rPr lang="ar-IQ" b="1" dirty="0" smtClean="0">
                <a:solidFill>
                  <a:srgbClr val="002060"/>
                </a:solidFill>
              </a:rPr>
              <a:t>وفيما يأتي توضيح لكل اسلوب من هذه الاساليب </a:t>
            </a:r>
            <a:r>
              <a:rPr lang="ar-IQ" b="1" dirty="0" err="1" smtClean="0">
                <a:solidFill>
                  <a:srgbClr val="002060"/>
                </a:solidFill>
              </a:rPr>
              <a:t>المذكورة :-</a:t>
            </a:r>
            <a:r>
              <a:rPr lang="ar-IQ" b="1" dirty="0" smtClean="0">
                <a:solidFill>
                  <a:srgbClr val="002060"/>
                </a:solidFill>
              </a:rPr>
              <a:t> </a:t>
            </a:r>
            <a:endParaRPr lang="en-US" dirty="0">
              <a:solidFill>
                <a:srgbClr val="002060"/>
              </a:solidFill>
            </a:endParaRPr>
          </a:p>
        </p:txBody>
      </p:sp>
    </p:spTree>
    <p:extLst>
      <p:ext uri="{BB962C8B-B14F-4D97-AF65-F5344CB8AC3E}">
        <p14:creationId xmlns:p14="http://schemas.microsoft.com/office/powerpoint/2010/main" val="3862690035"/>
      </p:ext>
    </p:extLst>
  </p:cSld>
  <p:clrMapOvr>
    <a:masterClrMapping/>
  </p:clrMapOvr>
  <p:transition>
    <p:wheel spokes="2"/>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03512" y="260648"/>
            <a:ext cx="8640960" cy="6264696"/>
          </a:xfrm>
        </p:spPr>
        <p:txBody>
          <a:bodyPr>
            <a:normAutofit/>
          </a:bodyPr>
          <a:lstStyle/>
          <a:p>
            <a:pPr algn="r"/>
            <a:r>
              <a:rPr lang="ar-IQ" dirty="0" smtClean="0">
                <a:solidFill>
                  <a:srgbClr val="002060"/>
                </a:solidFill>
              </a:rPr>
              <a:t>التغلب على هذه الاسباب ومعالجة ومكافحة كل نتائجها وجميع </a:t>
            </a:r>
            <a:r>
              <a:rPr lang="ar-IQ" dirty="0" err="1" smtClean="0">
                <a:solidFill>
                  <a:srgbClr val="002060"/>
                </a:solidFill>
              </a:rPr>
              <a:t>إفرازاتها</a:t>
            </a:r>
            <a:r>
              <a:rPr lang="ar-IQ" dirty="0" smtClean="0">
                <a:solidFill>
                  <a:srgbClr val="002060"/>
                </a:solidFill>
              </a:rPr>
              <a:t> وانعكاساتها بصورة تؤدي الى تقليل مخاطر وأضرار هذه الازمة الى أدنى حد </a:t>
            </a:r>
            <a:r>
              <a:rPr lang="ar-IQ" dirty="0" err="1" smtClean="0">
                <a:solidFill>
                  <a:srgbClr val="002060"/>
                </a:solidFill>
              </a:rPr>
              <a:t>ممكن .</a:t>
            </a:r>
            <a:endParaRPr lang="en-US" dirty="0" smtClean="0">
              <a:solidFill>
                <a:srgbClr val="002060"/>
              </a:solidFill>
            </a:endParaRPr>
          </a:p>
          <a:p>
            <a:pPr algn="r"/>
            <a:r>
              <a:rPr lang="ar-IQ" dirty="0" smtClean="0">
                <a:solidFill>
                  <a:srgbClr val="002060"/>
                </a:solidFill>
              </a:rPr>
              <a:t>ويتطلب استخدام هذا الاسلوب ايضا لجوء إدارة المنظمة الاستغلال حالة الازمة والإفادة منها من اجل تحقيق السيطرة الكاملة على مجريات الامور وهذا يتطلب استقطاب وحفز مشاركة جميع اصحاب المصالح للتعاون والتنسيق في ادارة الازمة ووضع وتنفيذ الخطط التي تكفل زيادة انتماء افراد المنظمة وتعظيم ادائهم وإنتاجيتهم وتحسين الاداء العام </a:t>
            </a:r>
            <a:r>
              <a:rPr lang="ar-IQ" dirty="0" err="1" smtClean="0">
                <a:solidFill>
                  <a:srgbClr val="002060"/>
                </a:solidFill>
              </a:rPr>
              <a:t>للمنظمة .</a:t>
            </a:r>
            <a:endParaRPr lang="en-US" dirty="0" smtClean="0">
              <a:solidFill>
                <a:srgbClr val="002060"/>
              </a:solidFill>
            </a:endParaRPr>
          </a:p>
          <a:p>
            <a:pPr algn="r"/>
            <a:r>
              <a:rPr lang="ar-IQ" dirty="0" smtClean="0">
                <a:solidFill>
                  <a:srgbClr val="002060"/>
                </a:solidFill>
              </a:rPr>
              <a:t>كما ان استخدام هذا الاسلوب يتطلب قيام إدارة المنظمة باختراق صفوف قوى الازمة والتأثير في هذه القوى بصورة إيجابية لصالح المنظمة وأهدافها الاستراتيجية وإقناع قوى الازمة بخطط إدارة المنظمة التي تهدف الى تحقيق عمليات التطوير والتحسين المستمر والتجديد والإصلاح والتوسع والنمو وتحقيق الإبداع في كل محاور ومجالات أعمال المنظمة.</a:t>
            </a:r>
            <a:endParaRPr lang="en-US" dirty="0" smtClean="0">
              <a:solidFill>
                <a:srgbClr val="002060"/>
              </a:solidFill>
            </a:endParaRPr>
          </a:p>
          <a:p>
            <a:pPr algn="r"/>
            <a:r>
              <a:rPr lang="ar-IQ" dirty="0" smtClean="0">
                <a:solidFill>
                  <a:srgbClr val="002060"/>
                </a:solidFill>
              </a:rPr>
              <a:t>والتعاطي مع الازمة </a:t>
            </a:r>
            <a:r>
              <a:rPr lang="ar-IQ" dirty="0" err="1" smtClean="0">
                <a:solidFill>
                  <a:srgbClr val="002060"/>
                </a:solidFill>
              </a:rPr>
              <a:t>بفاعلية </a:t>
            </a:r>
            <a:r>
              <a:rPr lang="ar-IQ" dirty="0" smtClean="0">
                <a:solidFill>
                  <a:srgbClr val="002060"/>
                </a:solidFill>
              </a:rPr>
              <a:t>(وفقا لهذا الاسلوب)يتطلب عدم النظر الى الازمة على انها لا تتضمن سوى العناصر السلبية فالأزمة قد تتضمن عناصر إيجابية وهذه العناصر يجب ان تستفيد منها إدارة المنظمة وتركز عليها وان تعمل على استخدامها في تطوير المنظمة وإجراء التغييرات الإيجابية فيها.</a:t>
            </a:r>
            <a:endParaRPr lang="en-US" dirty="0" smtClean="0">
              <a:solidFill>
                <a:srgbClr val="002060"/>
              </a:solidFill>
            </a:endParaRPr>
          </a:p>
          <a:p>
            <a:pPr algn="r"/>
            <a:endParaRPr lang="ar-IQ" dirty="0"/>
          </a:p>
        </p:txBody>
      </p:sp>
    </p:spTree>
    <p:extLst>
      <p:ext uri="{BB962C8B-B14F-4D97-AF65-F5344CB8AC3E}">
        <p14:creationId xmlns:p14="http://schemas.microsoft.com/office/powerpoint/2010/main" val="2407222908"/>
      </p:ext>
    </p:extLst>
  </p:cSld>
  <p:clrMapOvr>
    <a:masterClrMapping/>
  </p:clrMapOvr>
  <p:transition>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623261" y="512846"/>
            <a:ext cx="6980312" cy="1324311"/>
          </a:xfrm>
        </p:spPr>
        <p:txBody>
          <a:bodyPr>
            <a:normAutofit fontScale="90000"/>
          </a:bodyPr>
          <a:lstStyle/>
          <a:p>
            <a:r>
              <a:rPr lang="ar-IQ" b="1" dirty="0" err="1" smtClean="0">
                <a:solidFill>
                  <a:srgbClr val="FF0000"/>
                </a:solidFill>
              </a:rPr>
              <a:t>اولا </a:t>
            </a:r>
            <a:r>
              <a:rPr lang="ar-IQ" b="1" dirty="0" smtClean="0">
                <a:solidFill>
                  <a:srgbClr val="FF0000"/>
                </a:solidFill>
              </a:rPr>
              <a:t>:- اسلوب الاحتياطي التعبوي </a:t>
            </a:r>
            <a:endParaRPr lang="en-US" dirty="0">
              <a:solidFill>
                <a:srgbClr val="FF0000"/>
              </a:solidFill>
            </a:endParaRPr>
          </a:p>
        </p:txBody>
      </p:sp>
      <p:sp>
        <p:nvSpPr>
          <p:cNvPr id="3" name="عنوان فرعي 2"/>
          <p:cNvSpPr>
            <a:spLocks noGrp="1"/>
          </p:cNvSpPr>
          <p:nvPr>
            <p:ph type="subTitle" idx="1"/>
          </p:nvPr>
        </p:nvSpPr>
        <p:spPr>
          <a:xfrm>
            <a:off x="1864945" y="1837157"/>
            <a:ext cx="8496944" cy="4459141"/>
          </a:xfrm>
        </p:spPr>
        <p:txBody>
          <a:bodyPr>
            <a:normAutofit/>
          </a:bodyPr>
          <a:lstStyle/>
          <a:p>
            <a:pPr algn="r"/>
            <a:r>
              <a:rPr lang="ar-IQ" dirty="0" smtClean="0">
                <a:solidFill>
                  <a:srgbClr val="002060"/>
                </a:solidFill>
              </a:rPr>
              <a:t>يعتمد هذا الاسلوب على فلسفة </a:t>
            </a:r>
            <a:r>
              <a:rPr lang="ar-IQ" dirty="0" err="1" smtClean="0">
                <a:solidFill>
                  <a:srgbClr val="002060"/>
                </a:solidFill>
              </a:rPr>
              <a:t>نظرية </a:t>
            </a:r>
            <a:r>
              <a:rPr lang="ar-IQ" dirty="0" smtClean="0">
                <a:solidFill>
                  <a:srgbClr val="002060"/>
                </a:solidFill>
              </a:rPr>
              <a:t>(</a:t>
            </a:r>
            <a:r>
              <a:rPr lang="ar-IQ" b="1" dirty="0" smtClean="0">
                <a:solidFill>
                  <a:srgbClr val="002060"/>
                </a:solidFill>
              </a:rPr>
              <a:t>حافة الخطر </a:t>
            </a:r>
            <a:r>
              <a:rPr lang="ar-IQ" b="1" dirty="0" err="1" smtClean="0">
                <a:solidFill>
                  <a:srgbClr val="002060"/>
                </a:solidFill>
              </a:rPr>
              <a:t>وحدالامان</a:t>
            </a:r>
            <a:r>
              <a:rPr lang="ar-IQ" dirty="0" smtClean="0">
                <a:solidFill>
                  <a:srgbClr val="002060"/>
                </a:solidFill>
              </a:rPr>
              <a:t> ) والتي تتطلب </a:t>
            </a:r>
            <a:r>
              <a:rPr lang="ar-IQ" dirty="0" err="1" smtClean="0">
                <a:solidFill>
                  <a:srgbClr val="002060"/>
                </a:solidFill>
              </a:rPr>
              <a:t>1 </a:t>
            </a:r>
            <a:r>
              <a:rPr lang="ar-IQ" dirty="0" smtClean="0">
                <a:solidFill>
                  <a:srgbClr val="002060"/>
                </a:solidFill>
              </a:rPr>
              <a:t>– المعرفة   المتعمقة والشاملة بنقاط الضعف الجوهرية في المنظمة </a:t>
            </a:r>
            <a:r>
              <a:rPr lang="ar-IQ" dirty="0" err="1" smtClean="0">
                <a:solidFill>
                  <a:srgbClr val="002060"/>
                </a:solidFill>
              </a:rPr>
              <a:t>2 </a:t>
            </a:r>
            <a:r>
              <a:rPr lang="ar-IQ" dirty="0" smtClean="0">
                <a:solidFill>
                  <a:srgbClr val="002060"/>
                </a:solidFill>
              </a:rPr>
              <a:t>-التهديدات التي تواجه هذه المنظمة  3- تحديد النقاط التي يمكن لقوى الازمة ان تخترق المنظمة من </a:t>
            </a:r>
            <a:r>
              <a:rPr lang="ar-IQ" dirty="0" err="1" smtClean="0">
                <a:solidFill>
                  <a:srgbClr val="002060"/>
                </a:solidFill>
              </a:rPr>
              <a:t>خلالها (الازمة </a:t>
            </a:r>
            <a:r>
              <a:rPr lang="ar-IQ" dirty="0" smtClean="0">
                <a:solidFill>
                  <a:srgbClr val="002060"/>
                </a:solidFill>
              </a:rPr>
              <a:t>) </a:t>
            </a:r>
            <a:r>
              <a:rPr lang="ar-IQ" b="1" dirty="0" smtClean="0">
                <a:solidFill>
                  <a:srgbClr val="002060"/>
                </a:solidFill>
              </a:rPr>
              <a:t>وفي ضوء ذلك يتم اعداد احتياطي تعبوي يمثل قوة وقائية للمنظمة ويشكل حاجزا" منيعا" وقويا" يمنع قوى الازمة من تحقيق اي </a:t>
            </a:r>
            <a:r>
              <a:rPr lang="ar-IQ" b="1" dirty="0" err="1" smtClean="0">
                <a:solidFill>
                  <a:srgbClr val="002060"/>
                </a:solidFill>
              </a:rPr>
              <a:t>اختراق .</a:t>
            </a:r>
            <a:endParaRPr lang="en-US" dirty="0" smtClean="0">
              <a:solidFill>
                <a:srgbClr val="002060"/>
              </a:solidFill>
            </a:endParaRPr>
          </a:p>
          <a:p>
            <a:pPr algn="r"/>
            <a:r>
              <a:rPr lang="ar-IQ" b="1" dirty="0" smtClean="0">
                <a:solidFill>
                  <a:srgbClr val="002060"/>
                </a:solidFill>
              </a:rPr>
              <a:t>قد يكون هناك سلسلة من الحواجز المتتابعة التي تكفل عدم وصول قوى الازمة الى احداث تأثيرات جوهرية في صلب المنظمة </a:t>
            </a:r>
            <a:r>
              <a:rPr lang="ar-IQ" b="1" dirty="0" err="1" smtClean="0">
                <a:solidFill>
                  <a:srgbClr val="002060"/>
                </a:solidFill>
              </a:rPr>
              <a:t>وهذه </a:t>
            </a:r>
            <a:r>
              <a:rPr lang="ar-IQ" b="1" dirty="0" smtClean="0">
                <a:solidFill>
                  <a:srgbClr val="002060"/>
                </a:solidFill>
              </a:rPr>
              <a:t>(الحواجز الدفاعية تكون بمثابة خطوط دفاع قوية تؤدي الى امتصاص ضغوط الازمة </a:t>
            </a:r>
            <a:r>
              <a:rPr lang="ar-IQ" b="1" dirty="0" err="1" smtClean="0">
                <a:solidFill>
                  <a:srgbClr val="002060"/>
                </a:solidFill>
              </a:rPr>
              <a:t>وافقاد</a:t>
            </a:r>
            <a:r>
              <a:rPr lang="ar-IQ" b="1" dirty="0" smtClean="0">
                <a:solidFill>
                  <a:srgbClr val="002060"/>
                </a:solidFill>
              </a:rPr>
              <a:t> هذه الازمة قوة دفعها والعمل على استقطاب قوى الازمة وتيار الازمة لصالح الاهداف الاستراتيجية </a:t>
            </a:r>
            <a:r>
              <a:rPr lang="ar-IQ" b="1" dirty="0" err="1" smtClean="0">
                <a:solidFill>
                  <a:srgbClr val="002060"/>
                </a:solidFill>
              </a:rPr>
              <a:t>للمنظمة )</a:t>
            </a:r>
            <a:endParaRPr lang="en-US" dirty="0" smtClean="0">
              <a:solidFill>
                <a:srgbClr val="002060"/>
              </a:solidFill>
            </a:endParaRPr>
          </a:p>
          <a:p>
            <a:pPr algn="r"/>
            <a:endParaRPr lang="ar-IQ" dirty="0"/>
          </a:p>
        </p:txBody>
      </p:sp>
    </p:spTree>
    <p:extLst>
      <p:ext uri="{BB962C8B-B14F-4D97-AF65-F5344CB8AC3E}">
        <p14:creationId xmlns:p14="http://schemas.microsoft.com/office/powerpoint/2010/main" val="125587397"/>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75520" y="260648"/>
            <a:ext cx="8640960" cy="6264696"/>
          </a:xfrm>
        </p:spPr>
        <p:txBody>
          <a:bodyPr>
            <a:normAutofit fontScale="92500" lnSpcReduction="20000"/>
          </a:bodyPr>
          <a:lstStyle/>
          <a:p>
            <a:pPr algn="r"/>
            <a:r>
              <a:rPr lang="ar-IQ" b="1" dirty="0" smtClean="0">
                <a:solidFill>
                  <a:srgbClr val="002060"/>
                </a:solidFill>
              </a:rPr>
              <a:t>ويمكن ان تحقق المنظمة الاحتياطي التعبوي في مجالات متعددة </a:t>
            </a:r>
            <a:r>
              <a:rPr lang="ar-IQ" b="1" dirty="0" err="1" smtClean="0">
                <a:solidFill>
                  <a:srgbClr val="002060"/>
                </a:solidFill>
              </a:rPr>
              <a:t>منها:-</a:t>
            </a:r>
            <a:r>
              <a:rPr lang="ar-IQ" b="1" dirty="0" smtClean="0">
                <a:solidFill>
                  <a:srgbClr val="002060"/>
                </a:solidFill>
              </a:rPr>
              <a:t> </a:t>
            </a:r>
            <a:endParaRPr lang="en-US" dirty="0" smtClean="0">
              <a:solidFill>
                <a:srgbClr val="002060"/>
              </a:solidFill>
            </a:endParaRPr>
          </a:p>
          <a:p>
            <a:pPr lvl="0" algn="r"/>
            <a:r>
              <a:rPr lang="ar-IQ" b="1" dirty="0" smtClean="0">
                <a:solidFill>
                  <a:srgbClr val="002060"/>
                </a:solidFill>
              </a:rPr>
              <a:t>الاحتياطي التعبوي في افراد </a:t>
            </a:r>
            <a:r>
              <a:rPr lang="ar-IQ" b="1" dirty="0" err="1" smtClean="0">
                <a:solidFill>
                  <a:srgbClr val="002060"/>
                </a:solidFill>
              </a:rPr>
              <a:t>الادارة </a:t>
            </a:r>
            <a:r>
              <a:rPr lang="ar-IQ" b="1" dirty="0" smtClean="0">
                <a:solidFill>
                  <a:srgbClr val="002060"/>
                </a:solidFill>
              </a:rPr>
              <a:t>:-</a:t>
            </a:r>
            <a:r>
              <a:rPr lang="ar-IQ" dirty="0" smtClean="0">
                <a:solidFill>
                  <a:srgbClr val="002060"/>
                </a:solidFill>
              </a:rPr>
              <a:t>  يكون هناك تهيئة وتدريب لعناصر ادارية شابة وجديدة قادرة على تحمل مسؤوليات ادارة المنظمة اذا فقدت المنظمة واحد </a:t>
            </a:r>
            <a:r>
              <a:rPr lang="ar-IQ" dirty="0" err="1" smtClean="0">
                <a:solidFill>
                  <a:srgbClr val="002060"/>
                </a:solidFill>
              </a:rPr>
              <a:t>اواكثر</a:t>
            </a:r>
            <a:r>
              <a:rPr lang="ar-IQ" dirty="0" smtClean="0">
                <a:solidFill>
                  <a:srgbClr val="002060"/>
                </a:solidFill>
              </a:rPr>
              <a:t> من افراد ادارتها </a:t>
            </a:r>
            <a:r>
              <a:rPr lang="ar-IQ" dirty="0" err="1" smtClean="0">
                <a:solidFill>
                  <a:srgbClr val="002060"/>
                </a:solidFill>
              </a:rPr>
              <a:t>الحالية .</a:t>
            </a:r>
            <a:endParaRPr lang="en-US" dirty="0" smtClean="0">
              <a:solidFill>
                <a:srgbClr val="002060"/>
              </a:solidFill>
            </a:endParaRPr>
          </a:p>
          <a:p>
            <a:pPr lvl="0" algn="r"/>
            <a:r>
              <a:rPr lang="ar-IQ" b="1" dirty="0" smtClean="0">
                <a:solidFill>
                  <a:srgbClr val="002060"/>
                </a:solidFill>
              </a:rPr>
              <a:t>الاحتياطي التعبوي </a:t>
            </a:r>
            <a:r>
              <a:rPr lang="ar-IQ" b="1" dirty="0" err="1" smtClean="0">
                <a:solidFill>
                  <a:srgbClr val="002060"/>
                </a:solidFill>
              </a:rPr>
              <a:t>المالي </a:t>
            </a:r>
            <a:r>
              <a:rPr lang="ar-IQ" b="1" dirty="0" smtClean="0">
                <a:solidFill>
                  <a:srgbClr val="002060"/>
                </a:solidFill>
              </a:rPr>
              <a:t>:</a:t>
            </a:r>
            <a:r>
              <a:rPr lang="ar-IQ" dirty="0" smtClean="0">
                <a:solidFill>
                  <a:srgbClr val="002060"/>
                </a:solidFill>
              </a:rPr>
              <a:t>- يمكن للمنظمة من مواجهة الازمات ذات الجوهر المالي </a:t>
            </a:r>
            <a:endParaRPr lang="en-US" dirty="0" smtClean="0">
              <a:solidFill>
                <a:srgbClr val="002060"/>
              </a:solidFill>
            </a:endParaRPr>
          </a:p>
          <a:p>
            <a:pPr lvl="0" algn="r"/>
            <a:r>
              <a:rPr lang="ar-IQ" b="1" dirty="0" smtClean="0">
                <a:solidFill>
                  <a:srgbClr val="002060"/>
                </a:solidFill>
              </a:rPr>
              <a:t>الاحتياطي التعبوي في بدائل </a:t>
            </a:r>
            <a:r>
              <a:rPr lang="ar-IQ" b="1" dirty="0" err="1" smtClean="0">
                <a:solidFill>
                  <a:srgbClr val="002060"/>
                </a:solidFill>
              </a:rPr>
              <a:t>التكنولوجيا </a:t>
            </a:r>
            <a:r>
              <a:rPr lang="ar-IQ" b="1" dirty="0" smtClean="0">
                <a:solidFill>
                  <a:srgbClr val="002060"/>
                </a:solidFill>
              </a:rPr>
              <a:t>:</a:t>
            </a:r>
            <a:r>
              <a:rPr lang="ar-IQ" dirty="0" smtClean="0">
                <a:solidFill>
                  <a:srgbClr val="002060"/>
                </a:solidFill>
              </a:rPr>
              <a:t>- هذا الاحتياطي يمكن للمنظمة من التعامل بنجاح مع الازمات التي تواجه المنظمة لأسباب تكنولوجية مثل </a:t>
            </a:r>
          </a:p>
          <a:p>
            <a:pPr lvl="0" algn="r"/>
            <a:r>
              <a:rPr lang="ar-IQ" dirty="0" err="1" smtClean="0">
                <a:solidFill>
                  <a:srgbClr val="002060"/>
                </a:solidFill>
              </a:rPr>
              <a:t>1 </a:t>
            </a:r>
            <a:r>
              <a:rPr lang="ar-IQ" dirty="0" smtClean="0">
                <a:solidFill>
                  <a:srgbClr val="002060"/>
                </a:solidFill>
              </a:rPr>
              <a:t>– </a:t>
            </a:r>
            <a:r>
              <a:rPr lang="ar-IQ" dirty="0" err="1" smtClean="0">
                <a:solidFill>
                  <a:srgbClr val="002060"/>
                </a:solidFill>
              </a:rPr>
              <a:t>ضروره</a:t>
            </a:r>
            <a:r>
              <a:rPr lang="ar-IQ" dirty="0" smtClean="0">
                <a:solidFill>
                  <a:srgbClr val="002060"/>
                </a:solidFill>
              </a:rPr>
              <a:t> الاستغناء عن جزء من العاملين بسبب استخدام تكنولوجية حديثة جديدة </a:t>
            </a:r>
          </a:p>
          <a:p>
            <a:pPr lvl="0" algn="r"/>
            <a:r>
              <a:rPr lang="ar-IQ" dirty="0" err="1" smtClean="0">
                <a:solidFill>
                  <a:srgbClr val="002060"/>
                </a:solidFill>
              </a:rPr>
              <a:t>2 </a:t>
            </a:r>
            <a:r>
              <a:rPr lang="ar-IQ" dirty="0" smtClean="0">
                <a:solidFill>
                  <a:srgbClr val="002060"/>
                </a:solidFill>
              </a:rPr>
              <a:t>– تقادم الالات المستخدمة حاليا" </a:t>
            </a:r>
            <a:r>
              <a:rPr lang="ar-IQ" dirty="0" err="1" smtClean="0">
                <a:solidFill>
                  <a:srgbClr val="002060"/>
                </a:solidFill>
              </a:rPr>
              <a:t>وضروره</a:t>
            </a:r>
            <a:r>
              <a:rPr lang="ar-IQ" dirty="0" smtClean="0">
                <a:solidFill>
                  <a:srgbClr val="002060"/>
                </a:solidFill>
              </a:rPr>
              <a:t> الاستبدال </a:t>
            </a:r>
          </a:p>
          <a:p>
            <a:pPr lvl="0" algn="r"/>
            <a:r>
              <a:rPr lang="ar-IQ" dirty="0" err="1" smtClean="0">
                <a:solidFill>
                  <a:srgbClr val="002060"/>
                </a:solidFill>
              </a:rPr>
              <a:t>3 </a:t>
            </a:r>
            <a:r>
              <a:rPr lang="ar-IQ" dirty="0" smtClean="0">
                <a:solidFill>
                  <a:srgbClr val="002060"/>
                </a:solidFill>
              </a:rPr>
              <a:t>– الانعكاسات التي تتركها التطورات التكنولوجية على طبيعة اعمال المنظمة وما يتبع ذلك من ضرورات للتغير والتطوير </a:t>
            </a:r>
            <a:r>
              <a:rPr lang="ar-IQ" dirty="0" err="1" smtClean="0">
                <a:solidFill>
                  <a:srgbClr val="002060"/>
                </a:solidFill>
              </a:rPr>
              <a:t>التكنولوجي .</a:t>
            </a:r>
            <a:endParaRPr lang="en-US" dirty="0" smtClean="0">
              <a:solidFill>
                <a:srgbClr val="002060"/>
              </a:solidFill>
            </a:endParaRPr>
          </a:p>
          <a:p>
            <a:pPr lvl="0" algn="r"/>
            <a:r>
              <a:rPr lang="ar-IQ" b="1" dirty="0" smtClean="0">
                <a:solidFill>
                  <a:srgbClr val="002060"/>
                </a:solidFill>
              </a:rPr>
              <a:t>الاحتياطي التعبوي في </a:t>
            </a:r>
            <a:r>
              <a:rPr lang="ar-IQ" b="1" dirty="0" err="1" smtClean="0">
                <a:solidFill>
                  <a:srgbClr val="002060"/>
                </a:solidFill>
              </a:rPr>
              <a:t>المتخصصين </a:t>
            </a:r>
            <a:r>
              <a:rPr lang="ar-IQ" b="1" dirty="0" smtClean="0">
                <a:solidFill>
                  <a:srgbClr val="002060"/>
                </a:solidFill>
              </a:rPr>
              <a:t>:</a:t>
            </a:r>
            <a:r>
              <a:rPr lang="ar-IQ" dirty="0" smtClean="0">
                <a:solidFill>
                  <a:srgbClr val="002060"/>
                </a:solidFill>
              </a:rPr>
              <a:t>- توفير المنظمة احتياطيا" تعبويا" من المتخصصين في مختلف مجالات الاعمال لمواجهة النقص الطارئ والمفاجئ لعدم الوقوع في </a:t>
            </a:r>
            <a:r>
              <a:rPr lang="ar-IQ" dirty="0" err="1" smtClean="0">
                <a:solidFill>
                  <a:srgbClr val="002060"/>
                </a:solidFill>
              </a:rPr>
              <a:t>ازمة .</a:t>
            </a:r>
            <a:endParaRPr lang="en-US" dirty="0" smtClean="0">
              <a:solidFill>
                <a:srgbClr val="002060"/>
              </a:solidFill>
            </a:endParaRPr>
          </a:p>
          <a:p>
            <a:pPr lvl="0" algn="r"/>
            <a:r>
              <a:rPr lang="ar-IQ" b="1" dirty="0" smtClean="0">
                <a:solidFill>
                  <a:srgbClr val="002060"/>
                </a:solidFill>
              </a:rPr>
              <a:t>الاحتياطي التعبوي في جودة حياة </a:t>
            </a:r>
            <a:r>
              <a:rPr lang="ar-IQ" b="1" dirty="0" err="1" smtClean="0">
                <a:solidFill>
                  <a:srgbClr val="002060"/>
                </a:solidFill>
              </a:rPr>
              <a:t>العمل </a:t>
            </a:r>
            <a:r>
              <a:rPr lang="ar-IQ" b="1" dirty="0" smtClean="0">
                <a:solidFill>
                  <a:srgbClr val="002060"/>
                </a:solidFill>
              </a:rPr>
              <a:t>:</a:t>
            </a:r>
            <a:r>
              <a:rPr lang="ar-IQ" dirty="0" smtClean="0">
                <a:solidFill>
                  <a:srgbClr val="002060"/>
                </a:solidFill>
              </a:rPr>
              <a:t>- توفير احتياطي تعبوي في حالة تراجع في جودة حياة العمل بحيث تتم تعويض التراجع  في احد مكونات جودة حياة العمل من الاحتياطي المتوفر.</a:t>
            </a:r>
            <a:endParaRPr lang="en-US" dirty="0" smtClean="0">
              <a:solidFill>
                <a:srgbClr val="002060"/>
              </a:solidFill>
            </a:endParaRPr>
          </a:p>
          <a:p>
            <a:pPr lvl="0" algn="r"/>
            <a:r>
              <a:rPr lang="ar-IQ" b="1" dirty="0" smtClean="0">
                <a:solidFill>
                  <a:srgbClr val="002060"/>
                </a:solidFill>
              </a:rPr>
              <a:t>الاحتياطي التعبوي في المواد </a:t>
            </a:r>
            <a:r>
              <a:rPr lang="ar-IQ" b="1" dirty="0" err="1" smtClean="0">
                <a:solidFill>
                  <a:srgbClr val="002060"/>
                </a:solidFill>
              </a:rPr>
              <a:t>الخام </a:t>
            </a:r>
            <a:r>
              <a:rPr lang="ar-IQ" b="1" dirty="0" smtClean="0">
                <a:solidFill>
                  <a:srgbClr val="002060"/>
                </a:solidFill>
              </a:rPr>
              <a:t>:</a:t>
            </a:r>
            <a:r>
              <a:rPr lang="ar-IQ" dirty="0" smtClean="0">
                <a:solidFill>
                  <a:srgbClr val="002060"/>
                </a:solidFill>
              </a:rPr>
              <a:t>- هذا النوع من الاحتياطي يواجه الازمات نتيجة نقص </a:t>
            </a:r>
            <a:r>
              <a:rPr lang="ar-IQ" dirty="0" err="1" smtClean="0">
                <a:solidFill>
                  <a:srgbClr val="002060"/>
                </a:solidFill>
              </a:rPr>
              <a:t>اوانقطاع</a:t>
            </a:r>
            <a:r>
              <a:rPr lang="ar-IQ" dirty="0" smtClean="0">
                <a:solidFill>
                  <a:srgbClr val="002060"/>
                </a:solidFill>
              </a:rPr>
              <a:t> كلي من امدادات المواد الخام اومن المواد الداعمة لعملية الانتاج مثل(الوقود،الكهرباء،المياه وغيرها) ويجري تحديده في ضوء تحليلات ودراسات يقوم بأعدادها فريق الازمات في </a:t>
            </a:r>
            <a:r>
              <a:rPr lang="ar-IQ" dirty="0" err="1" smtClean="0">
                <a:solidFill>
                  <a:srgbClr val="002060"/>
                </a:solidFill>
              </a:rPr>
              <a:t>المنظمة .</a:t>
            </a:r>
            <a:r>
              <a:rPr lang="ar-IQ" dirty="0" smtClean="0">
                <a:solidFill>
                  <a:srgbClr val="002060"/>
                </a:solidFill>
              </a:rPr>
              <a:t> </a:t>
            </a:r>
            <a:endParaRPr lang="en-US" dirty="0" smtClean="0">
              <a:solidFill>
                <a:srgbClr val="002060"/>
              </a:solidFill>
            </a:endParaRPr>
          </a:p>
          <a:p>
            <a:pPr algn="r"/>
            <a:endParaRPr lang="ar-IQ" dirty="0"/>
          </a:p>
        </p:txBody>
      </p:sp>
    </p:spTree>
    <p:extLst>
      <p:ext uri="{BB962C8B-B14F-4D97-AF65-F5344CB8AC3E}">
        <p14:creationId xmlns:p14="http://schemas.microsoft.com/office/powerpoint/2010/main" val="524677771"/>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863752" y="332657"/>
            <a:ext cx="6044208" cy="1008112"/>
          </a:xfrm>
        </p:spPr>
        <p:txBody>
          <a:bodyPr>
            <a:normAutofit fontScale="90000"/>
          </a:bodyPr>
          <a:lstStyle/>
          <a:p>
            <a:pPr algn="r"/>
            <a:r>
              <a:rPr lang="ar-IQ" sz="3600" b="1" dirty="0" err="1">
                <a:solidFill>
                  <a:srgbClr val="FF0000"/>
                </a:solidFill>
              </a:rPr>
              <a:t>ثانيا": </a:t>
            </a:r>
            <a:r>
              <a:rPr lang="ar-IQ" sz="3600" b="1" dirty="0">
                <a:solidFill>
                  <a:srgbClr val="FF0000"/>
                </a:solidFill>
              </a:rPr>
              <a:t>- اسلوب المشاركة </a:t>
            </a:r>
            <a:r>
              <a:rPr lang="ar-IQ" sz="3600" b="1" dirty="0" err="1">
                <a:solidFill>
                  <a:srgbClr val="FF0000"/>
                </a:solidFill>
              </a:rPr>
              <a:t>الديمقراطية :</a:t>
            </a:r>
            <a:r>
              <a:rPr lang="en-US" dirty="0" smtClean="0"/>
              <a:t/>
            </a:r>
            <a:br>
              <a:rPr lang="en-US" dirty="0" smtClean="0"/>
            </a:br>
            <a:endParaRPr lang="ar-IQ" dirty="0"/>
          </a:p>
        </p:txBody>
      </p:sp>
      <p:sp>
        <p:nvSpPr>
          <p:cNvPr id="3" name="عنوان فرعي 2"/>
          <p:cNvSpPr>
            <a:spLocks noGrp="1"/>
          </p:cNvSpPr>
          <p:nvPr>
            <p:ph type="subTitle" idx="1"/>
          </p:nvPr>
        </p:nvSpPr>
        <p:spPr>
          <a:xfrm>
            <a:off x="1775520" y="1700808"/>
            <a:ext cx="8640960" cy="4824536"/>
          </a:xfrm>
        </p:spPr>
        <p:txBody>
          <a:bodyPr/>
          <a:lstStyle/>
          <a:p>
            <a:pPr algn="r"/>
            <a:r>
              <a:rPr lang="ar-IQ" dirty="0" smtClean="0">
                <a:solidFill>
                  <a:srgbClr val="002060"/>
                </a:solidFill>
              </a:rPr>
              <a:t>هذا الاسلوب يعتمد بكثرة في المنظمات التي تتصف ادارتها </a:t>
            </a:r>
            <a:r>
              <a:rPr lang="ar-IQ" dirty="0" err="1" smtClean="0">
                <a:solidFill>
                  <a:srgbClr val="002060"/>
                </a:solidFill>
              </a:rPr>
              <a:t>بأعتماد</a:t>
            </a:r>
            <a:r>
              <a:rPr lang="ar-IQ" dirty="0" smtClean="0">
                <a:solidFill>
                  <a:srgbClr val="002060"/>
                </a:solidFill>
              </a:rPr>
              <a:t> النمط  الديمقراطي في القيادة وهذا الاسلوب من الاساليب الفاعلة وقوية </a:t>
            </a:r>
            <a:r>
              <a:rPr lang="ar-IQ" dirty="0" err="1" smtClean="0">
                <a:solidFill>
                  <a:srgbClr val="002060"/>
                </a:solidFill>
              </a:rPr>
              <a:t>الثأثير</a:t>
            </a:r>
            <a:r>
              <a:rPr lang="ar-IQ" dirty="0" smtClean="0">
                <a:solidFill>
                  <a:srgbClr val="002060"/>
                </a:solidFill>
              </a:rPr>
              <a:t> في اطراف الازمة ويجري </a:t>
            </a:r>
            <a:r>
              <a:rPr lang="ar-IQ" dirty="0" err="1" smtClean="0">
                <a:solidFill>
                  <a:srgbClr val="002060"/>
                </a:solidFill>
              </a:rPr>
              <a:t>استخدامة</a:t>
            </a:r>
            <a:r>
              <a:rPr lang="ar-IQ" dirty="0" smtClean="0">
                <a:solidFill>
                  <a:srgbClr val="002060"/>
                </a:solidFill>
              </a:rPr>
              <a:t> بنجاح عندما تكون الازمة ذات علاقة جوهرية </a:t>
            </a:r>
            <a:r>
              <a:rPr lang="ar-IQ" dirty="0" err="1" smtClean="0">
                <a:solidFill>
                  <a:srgbClr val="002060"/>
                </a:solidFill>
              </a:rPr>
              <a:t>بالافراد.</a:t>
            </a:r>
            <a:r>
              <a:rPr lang="ar-IQ" dirty="0" smtClean="0">
                <a:solidFill>
                  <a:srgbClr val="002060"/>
                </a:solidFill>
              </a:rPr>
              <a:t> </a:t>
            </a:r>
            <a:endParaRPr lang="en-US" dirty="0" smtClean="0">
              <a:solidFill>
                <a:srgbClr val="002060"/>
              </a:solidFill>
            </a:endParaRPr>
          </a:p>
          <a:p>
            <a:pPr algn="r"/>
            <a:r>
              <a:rPr lang="ar-IQ" dirty="0" smtClean="0">
                <a:solidFill>
                  <a:srgbClr val="002060"/>
                </a:solidFill>
              </a:rPr>
              <a:t>ومن عوامل نجاح هذا الاسلوب هوان(ادارة </a:t>
            </a:r>
            <a:r>
              <a:rPr lang="ar-IQ" dirty="0" err="1" smtClean="0">
                <a:solidFill>
                  <a:srgbClr val="002060"/>
                </a:solidFill>
              </a:rPr>
              <a:t>المنظمة </a:t>
            </a:r>
            <a:r>
              <a:rPr lang="ar-IQ" dirty="0" smtClean="0">
                <a:solidFill>
                  <a:srgbClr val="002060"/>
                </a:solidFill>
              </a:rPr>
              <a:t>(قياداتها) تحظى </a:t>
            </a:r>
            <a:r>
              <a:rPr lang="ar-IQ" dirty="0" err="1" smtClean="0">
                <a:solidFill>
                  <a:srgbClr val="002060"/>
                </a:solidFill>
              </a:rPr>
              <a:t>بأحترام</a:t>
            </a:r>
            <a:r>
              <a:rPr lang="ar-IQ" dirty="0" smtClean="0">
                <a:solidFill>
                  <a:srgbClr val="002060"/>
                </a:solidFill>
              </a:rPr>
              <a:t> وتقدير لدى اغلب الاطراف في المنظمة ولدى اغلب اصحاب المصالح مما يجعلها قادرة على </a:t>
            </a:r>
            <a:r>
              <a:rPr lang="ar-IQ" dirty="0" err="1" smtClean="0">
                <a:solidFill>
                  <a:srgbClr val="002060"/>
                </a:solidFill>
              </a:rPr>
              <a:t>توجية</a:t>
            </a:r>
            <a:r>
              <a:rPr lang="ar-IQ" dirty="0" smtClean="0">
                <a:solidFill>
                  <a:srgbClr val="002060"/>
                </a:solidFill>
              </a:rPr>
              <a:t> معطيات ومجريات موقف الازمة بالاتجاه الذي يقود الى معالجتها بصورة </a:t>
            </a:r>
            <a:r>
              <a:rPr lang="ar-IQ" dirty="0" err="1" smtClean="0">
                <a:solidFill>
                  <a:srgbClr val="002060"/>
                </a:solidFill>
              </a:rPr>
              <a:t>سليمة ).</a:t>
            </a:r>
            <a:endParaRPr lang="en-US" dirty="0" smtClean="0">
              <a:solidFill>
                <a:srgbClr val="002060"/>
              </a:solidFill>
            </a:endParaRPr>
          </a:p>
          <a:p>
            <a:endParaRPr lang="ar-IQ" dirty="0"/>
          </a:p>
        </p:txBody>
      </p:sp>
    </p:spTree>
    <p:extLst>
      <p:ext uri="{BB962C8B-B14F-4D97-AF65-F5344CB8AC3E}">
        <p14:creationId xmlns:p14="http://schemas.microsoft.com/office/powerpoint/2010/main" val="4060944786"/>
      </p:ext>
    </p:extLst>
  </p:cSld>
  <p:clrMapOvr>
    <a:masterClrMapping/>
  </p:clrMapOvr>
  <p:transition>
    <p:circl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03512" y="332656"/>
            <a:ext cx="8712968" cy="6336704"/>
          </a:xfrm>
        </p:spPr>
        <p:txBody>
          <a:bodyPr>
            <a:normAutofit/>
          </a:bodyPr>
          <a:lstStyle/>
          <a:p>
            <a:pPr algn="r"/>
            <a:r>
              <a:rPr lang="ar-IQ" b="1" dirty="0" smtClean="0">
                <a:solidFill>
                  <a:srgbClr val="002060"/>
                </a:solidFill>
              </a:rPr>
              <a:t>ان اسلوب المشاركة الديمقراطية يدفع مختلف الاطراف ذات المصالح </a:t>
            </a:r>
            <a:r>
              <a:rPr lang="ar-IQ" b="1" dirty="0" err="1" smtClean="0">
                <a:solidFill>
                  <a:srgbClr val="002060"/>
                </a:solidFill>
              </a:rPr>
              <a:t>الى</a:t>
            </a:r>
            <a:r>
              <a:rPr lang="ar-IQ" dirty="0" err="1" smtClean="0">
                <a:solidFill>
                  <a:srgbClr val="002060"/>
                </a:solidFill>
              </a:rPr>
              <a:t> :</a:t>
            </a:r>
            <a:endParaRPr lang="en-US" dirty="0" smtClean="0">
              <a:solidFill>
                <a:srgbClr val="002060"/>
              </a:solidFill>
            </a:endParaRPr>
          </a:p>
          <a:p>
            <a:pPr algn="r"/>
            <a:r>
              <a:rPr lang="ar-IQ" dirty="0" err="1" smtClean="0">
                <a:solidFill>
                  <a:srgbClr val="002060"/>
                </a:solidFill>
              </a:rPr>
              <a:t>1 </a:t>
            </a:r>
            <a:r>
              <a:rPr lang="ar-IQ" dirty="0" smtClean="0">
                <a:solidFill>
                  <a:srgbClr val="002060"/>
                </a:solidFill>
              </a:rPr>
              <a:t>– تقديم الاشارات والنصائح </a:t>
            </a:r>
            <a:r>
              <a:rPr lang="ar-IQ" dirty="0" err="1" smtClean="0">
                <a:solidFill>
                  <a:srgbClr val="002060"/>
                </a:solidFill>
              </a:rPr>
              <a:t>لادارة</a:t>
            </a:r>
            <a:r>
              <a:rPr lang="ar-IQ" dirty="0" smtClean="0">
                <a:solidFill>
                  <a:srgbClr val="002060"/>
                </a:solidFill>
              </a:rPr>
              <a:t> المنظمة </a:t>
            </a:r>
            <a:endParaRPr lang="en-US" dirty="0" smtClean="0">
              <a:solidFill>
                <a:srgbClr val="002060"/>
              </a:solidFill>
            </a:endParaRPr>
          </a:p>
          <a:p>
            <a:pPr algn="r"/>
            <a:r>
              <a:rPr lang="ar-IQ" dirty="0" err="1" smtClean="0">
                <a:solidFill>
                  <a:srgbClr val="002060"/>
                </a:solidFill>
              </a:rPr>
              <a:t>2 </a:t>
            </a:r>
            <a:r>
              <a:rPr lang="ar-IQ" dirty="0" smtClean="0">
                <a:solidFill>
                  <a:srgbClr val="002060"/>
                </a:solidFill>
              </a:rPr>
              <a:t>– المساهمة الفعلية في تقديم الحلول وتنفيذها </a:t>
            </a:r>
            <a:endParaRPr lang="en-US" dirty="0" smtClean="0">
              <a:solidFill>
                <a:srgbClr val="002060"/>
              </a:solidFill>
            </a:endParaRPr>
          </a:p>
          <a:p>
            <a:pPr algn="r"/>
            <a:r>
              <a:rPr lang="ar-IQ" dirty="0" err="1" smtClean="0">
                <a:solidFill>
                  <a:srgbClr val="002060"/>
                </a:solidFill>
              </a:rPr>
              <a:t>3 </a:t>
            </a:r>
            <a:r>
              <a:rPr lang="ar-IQ" dirty="0" smtClean="0">
                <a:solidFill>
                  <a:srgbClr val="002060"/>
                </a:solidFill>
              </a:rPr>
              <a:t>– تحمل جانب من تكاليف الازمة والمسؤوليات المترتبة عليها </a:t>
            </a:r>
            <a:endParaRPr lang="en-US" dirty="0" smtClean="0">
              <a:solidFill>
                <a:srgbClr val="002060"/>
              </a:solidFill>
            </a:endParaRPr>
          </a:p>
          <a:p>
            <a:pPr algn="r"/>
            <a:r>
              <a:rPr lang="ar-IQ" dirty="0" err="1" smtClean="0">
                <a:solidFill>
                  <a:srgbClr val="002060"/>
                </a:solidFill>
              </a:rPr>
              <a:t>4 </a:t>
            </a:r>
            <a:r>
              <a:rPr lang="ar-IQ" dirty="0" smtClean="0">
                <a:solidFill>
                  <a:srgbClr val="002060"/>
                </a:solidFill>
              </a:rPr>
              <a:t>– عدم وضع العقبات في </a:t>
            </a:r>
            <a:r>
              <a:rPr lang="ar-IQ" dirty="0" err="1" smtClean="0">
                <a:solidFill>
                  <a:srgbClr val="002060"/>
                </a:solidFill>
              </a:rPr>
              <a:t>وجة</a:t>
            </a:r>
            <a:r>
              <a:rPr lang="ar-IQ" dirty="0" smtClean="0">
                <a:solidFill>
                  <a:srgbClr val="002060"/>
                </a:solidFill>
              </a:rPr>
              <a:t> الادارة ضمن جهودها الموجهة نحو معالجة </a:t>
            </a:r>
            <a:r>
              <a:rPr lang="ar-IQ" dirty="0" err="1" smtClean="0">
                <a:solidFill>
                  <a:srgbClr val="002060"/>
                </a:solidFill>
              </a:rPr>
              <a:t>الازمة .</a:t>
            </a:r>
            <a:endParaRPr lang="en-US" dirty="0" smtClean="0">
              <a:solidFill>
                <a:srgbClr val="002060"/>
              </a:solidFill>
            </a:endParaRPr>
          </a:p>
          <a:p>
            <a:pPr algn="r"/>
            <a:r>
              <a:rPr lang="ar-IQ" dirty="0" err="1" smtClean="0">
                <a:solidFill>
                  <a:srgbClr val="002060"/>
                </a:solidFill>
              </a:rPr>
              <a:t>5 </a:t>
            </a:r>
            <a:r>
              <a:rPr lang="ar-IQ" dirty="0" smtClean="0">
                <a:solidFill>
                  <a:srgbClr val="002060"/>
                </a:solidFill>
              </a:rPr>
              <a:t>– تقديم كل ما هو متاح وممكن من البيانات والمعلومات والمعرفة المرتبطة </a:t>
            </a:r>
            <a:r>
              <a:rPr lang="ar-IQ" dirty="0" err="1" smtClean="0">
                <a:solidFill>
                  <a:srgbClr val="002060"/>
                </a:solidFill>
              </a:rPr>
              <a:t>بالازمة</a:t>
            </a:r>
            <a:r>
              <a:rPr lang="ar-IQ" dirty="0" smtClean="0">
                <a:solidFill>
                  <a:srgbClr val="002060"/>
                </a:solidFill>
              </a:rPr>
              <a:t> من </a:t>
            </a:r>
            <a:r>
              <a:rPr lang="ar-IQ" dirty="0" err="1" smtClean="0">
                <a:solidFill>
                  <a:srgbClr val="002060"/>
                </a:solidFill>
              </a:rPr>
              <a:t>حيث </a:t>
            </a:r>
            <a:r>
              <a:rPr lang="ar-IQ" dirty="0" smtClean="0">
                <a:solidFill>
                  <a:srgbClr val="002060"/>
                </a:solidFill>
              </a:rPr>
              <a:t>(محيطها وظروفها </a:t>
            </a:r>
            <a:r>
              <a:rPr lang="ar-IQ" dirty="0" err="1" smtClean="0">
                <a:solidFill>
                  <a:srgbClr val="002060"/>
                </a:solidFill>
              </a:rPr>
              <a:t>واسبابها</a:t>
            </a:r>
            <a:r>
              <a:rPr lang="ar-IQ" dirty="0" smtClean="0">
                <a:solidFill>
                  <a:srgbClr val="002060"/>
                </a:solidFill>
              </a:rPr>
              <a:t> </a:t>
            </a:r>
            <a:r>
              <a:rPr lang="ar-IQ" dirty="0" err="1" smtClean="0">
                <a:solidFill>
                  <a:srgbClr val="002060"/>
                </a:solidFill>
              </a:rPr>
              <a:t>واثارها</a:t>
            </a:r>
            <a:r>
              <a:rPr lang="ar-IQ" dirty="0" smtClean="0">
                <a:solidFill>
                  <a:srgbClr val="002060"/>
                </a:solidFill>
              </a:rPr>
              <a:t> وانعكاساتها</a:t>
            </a:r>
            <a:r>
              <a:rPr lang="ar-IQ" dirty="0" err="1" smtClean="0">
                <a:solidFill>
                  <a:srgbClr val="002060"/>
                </a:solidFill>
              </a:rPr>
              <a:t>) .</a:t>
            </a:r>
            <a:endParaRPr lang="en-US" dirty="0" smtClean="0">
              <a:solidFill>
                <a:srgbClr val="002060"/>
              </a:solidFill>
            </a:endParaRPr>
          </a:p>
          <a:p>
            <a:pPr algn="r"/>
            <a:r>
              <a:rPr lang="ar-IQ" dirty="0" err="1" smtClean="0">
                <a:solidFill>
                  <a:srgbClr val="002060"/>
                </a:solidFill>
              </a:rPr>
              <a:t>6 </a:t>
            </a:r>
            <a:r>
              <a:rPr lang="ar-IQ" dirty="0" smtClean="0">
                <a:solidFill>
                  <a:srgbClr val="002060"/>
                </a:solidFill>
              </a:rPr>
              <a:t>– قيام ادارة المنظمة </a:t>
            </a:r>
            <a:r>
              <a:rPr lang="ar-IQ" dirty="0" err="1" smtClean="0">
                <a:solidFill>
                  <a:srgbClr val="002060"/>
                </a:solidFill>
              </a:rPr>
              <a:t>بالافصاح</a:t>
            </a:r>
            <a:r>
              <a:rPr lang="ar-IQ" dirty="0" smtClean="0">
                <a:solidFill>
                  <a:srgbClr val="002060"/>
                </a:solidFill>
              </a:rPr>
              <a:t> لأصحاب المصالح عن الازمة وعن مستوى خطورتها </a:t>
            </a:r>
            <a:r>
              <a:rPr lang="ar-IQ" dirty="0" err="1" smtClean="0">
                <a:solidFill>
                  <a:srgbClr val="002060"/>
                </a:solidFill>
              </a:rPr>
              <a:t>واسبابها</a:t>
            </a:r>
            <a:r>
              <a:rPr lang="ar-IQ" dirty="0" smtClean="0">
                <a:solidFill>
                  <a:srgbClr val="002060"/>
                </a:solidFill>
              </a:rPr>
              <a:t> المتوقعه وانعكاساتها الممكنة والسبل والوسائل التي يمكن استخدامها في مواجهة هذه </a:t>
            </a:r>
            <a:r>
              <a:rPr lang="ar-IQ" dirty="0" err="1" smtClean="0">
                <a:solidFill>
                  <a:srgbClr val="002060"/>
                </a:solidFill>
              </a:rPr>
              <a:t>الازمة .</a:t>
            </a:r>
            <a:r>
              <a:rPr lang="ar-IQ" dirty="0" smtClean="0">
                <a:solidFill>
                  <a:srgbClr val="002060"/>
                </a:solidFill>
              </a:rPr>
              <a:t> </a:t>
            </a:r>
            <a:endParaRPr lang="ar-IQ" dirty="0">
              <a:solidFill>
                <a:srgbClr val="002060"/>
              </a:solidFill>
            </a:endParaRPr>
          </a:p>
        </p:txBody>
      </p:sp>
    </p:spTree>
    <p:extLst>
      <p:ext uri="{BB962C8B-B14F-4D97-AF65-F5344CB8AC3E}">
        <p14:creationId xmlns:p14="http://schemas.microsoft.com/office/powerpoint/2010/main" val="4103858827"/>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35560" y="260649"/>
            <a:ext cx="7772400" cy="1470025"/>
          </a:xfrm>
        </p:spPr>
        <p:txBody>
          <a:bodyPr>
            <a:normAutofit/>
          </a:bodyPr>
          <a:lstStyle/>
          <a:p>
            <a:pPr algn="r"/>
            <a:r>
              <a:rPr lang="ar-IQ" sz="3600" b="1" dirty="0">
                <a:solidFill>
                  <a:srgbClr val="FF0000"/>
                </a:solidFill>
              </a:rPr>
              <a:t>ثالثا": اسلوب احتواء الازمة:</a:t>
            </a:r>
            <a:r>
              <a:rPr lang="en-US" sz="3600" dirty="0">
                <a:solidFill>
                  <a:srgbClr val="FF0000"/>
                </a:solidFill>
              </a:rPr>
              <a:t/>
            </a:r>
            <a:br>
              <a:rPr lang="en-US" sz="3600" dirty="0">
                <a:solidFill>
                  <a:srgbClr val="FF0000"/>
                </a:solidFill>
              </a:rPr>
            </a:br>
            <a:endParaRPr lang="ar-IQ" sz="3600" dirty="0">
              <a:solidFill>
                <a:srgbClr val="FF0000"/>
              </a:solidFill>
            </a:endParaRPr>
          </a:p>
        </p:txBody>
      </p:sp>
      <p:sp>
        <p:nvSpPr>
          <p:cNvPr id="3" name="عنوان فرعي 2"/>
          <p:cNvSpPr>
            <a:spLocks noGrp="1"/>
          </p:cNvSpPr>
          <p:nvPr>
            <p:ph type="subTitle" idx="1"/>
          </p:nvPr>
        </p:nvSpPr>
        <p:spPr>
          <a:xfrm>
            <a:off x="1847528" y="1196752"/>
            <a:ext cx="8640960" cy="5328592"/>
          </a:xfrm>
        </p:spPr>
        <p:txBody>
          <a:bodyPr>
            <a:normAutofit/>
          </a:bodyPr>
          <a:lstStyle/>
          <a:p>
            <a:pPr algn="r"/>
            <a:r>
              <a:rPr lang="ar-IQ" dirty="0" smtClean="0">
                <a:solidFill>
                  <a:srgbClr val="002060"/>
                </a:solidFill>
              </a:rPr>
              <a:t>يركز هذا الاسلوب على محاصرة وتطويق الازمة وحصرها في اطار </a:t>
            </a:r>
            <a:r>
              <a:rPr lang="ar-IQ" dirty="0" err="1" smtClean="0">
                <a:solidFill>
                  <a:srgbClr val="002060"/>
                </a:solidFill>
              </a:rPr>
              <a:t>محدود </a:t>
            </a:r>
            <a:r>
              <a:rPr lang="ar-IQ" dirty="0" smtClean="0">
                <a:solidFill>
                  <a:srgbClr val="002060"/>
                </a:solidFill>
              </a:rPr>
              <a:t>, وتجميع هذه الازمة عند المرحلة التي </a:t>
            </a:r>
            <a:r>
              <a:rPr lang="ar-IQ" dirty="0" err="1" smtClean="0">
                <a:solidFill>
                  <a:srgbClr val="002060"/>
                </a:solidFill>
              </a:rPr>
              <a:t>وصلتها </a:t>
            </a:r>
            <a:r>
              <a:rPr lang="ar-IQ" dirty="0" smtClean="0">
                <a:solidFill>
                  <a:srgbClr val="002060"/>
                </a:solidFill>
              </a:rPr>
              <a:t>, والعمل على استيعاب وامتصاص كل الضغوط الناجمة عن </a:t>
            </a:r>
            <a:r>
              <a:rPr lang="ar-IQ" dirty="0" err="1" smtClean="0">
                <a:solidFill>
                  <a:srgbClr val="002060"/>
                </a:solidFill>
              </a:rPr>
              <a:t>الازمة </a:t>
            </a:r>
            <a:r>
              <a:rPr lang="ar-IQ" dirty="0" smtClean="0">
                <a:solidFill>
                  <a:srgbClr val="002060"/>
                </a:solidFill>
              </a:rPr>
              <a:t>, ويكون ذلك من خلال فهم الاسباب </a:t>
            </a:r>
            <a:r>
              <a:rPr lang="ar-IQ" dirty="0" err="1" smtClean="0">
                <a:solidFill>
                  <a:srgbClr val="002060"/>
                </a:solidFill>
              </a:rPr>
              <a:t>الحقيقية</a:t>
            </a:r>
            <a:r>
              <a:rPr lang="ar-IQ" dirty="0" smtClean="0">
                <a:solidFill>
                  <a:srgbClr val="002060"/>
                </a:solidFill>
              </a:rPr>
              <a:t> للازمة واستيعاب هذه الاسباب والتعاطي معها بروح ايجابية بعيدة عن العدوانية </a:t>
            </a:r>
            <a:r>
              <a:rPr lang="ar-IQ" dirty="0" err="1" smtClean="0">
                <a:solidFill>
                  <a:srgbClr val="002060"/>
                </a:solidFill>
              </a:rPr>
              <a:t>والتسلط .</a:t>
            </a:r>
            <a:endParaRPr lang="en-US" dirty="0" smtClean="0">
              <a:solidFill>
                <a:srgbClr val="002060"/>
              </a:solidFill>
            </a:endParaRPr>
          </a:p>
          <a:p>
            <a:pPr algn="r"/>
            <a:r>
              <a:rPr lang="ar-IQ" dirty="0" smtClean="0">
                <a:solidFill>
                  <a:srgbClr val="002060"/>
                </a:solidFill>
              </a:rPr>
              <a:t>ان استخدام اسلوب الاحتواء يؤدي الى افقاد الازمة لقوتها وشدتها </a:t>
            </a:r>
            <a:r>
              <a:rPr lang="ar-IQ" dirty="0" err="1" smtClean="0">
                <a:solidFill>
                  <a:srgbClr val="002060"/>
                </a:solidFill>
              </a:rPr>
              <a:t>التدميرية</a:t>
            </a:r>
            <a:r>
              <a:rPr lang="ar-IQ" dirty="0" smtClean="0">
                <a:solidFill>
                  <a:srgbClr val="002060"/>
                </a:solidFill>
              </a:rPr>
              <a:t>, ويمكن ايضا تحويل قوة دفع الازمة من الاتجاه السلبي الى الاتجاه الايجابي الذي يخدم اهداف المنضمة </a:t>
            </a:r>
            <a:r>
              <a:rPr lang="ar-IQ" dirty="0" err="1" smtClean="0">
                <a:solidFill>
                  <a:srgbClr val="002060"/>
                </a:solidFill>
              </a:rPr>
              <a:t>واهداف</a:t>
            </a:r>
            <a:r>
              <a:rPr lang="ar-IQ" dirty="0" smtClean="0">
                <a:solidFill>
                  <a:srgbClr val="002060"/>
                </a:solidFill>
              </a:rPr>
              <a:t> اصحاب المصالح.</a:t>
            </a:r>
            <a:endParaRPr lang="en-US" dirty="0" smtClean="0">
              <a:solidFill>
                <a:srgbClr val="002060"/>
              </a:solidFill>
            </a:endParaRPr>
          </a:p>
          <a:p>
            <a:pPr algn="r"/>
            <a:r>
              <a:rPr lang="ar-IQ" dirty="0" smtClean="0">
                <a:solidFill>
                  <a:srgbClr val="002060"/>
                </a:solidFill>
              </a:rPr>
              <a:t>وتجري عملية احتواء الازمة مرورا بمجموعة </a:t>
            </a:r>
            <a:r>
              <a:rPr lang="ar-IQ" dirty="0" err="1" smtClean="0">
                <a:solidFill>
                  <a:srgbClr val="002060"/>
                </a:solidFill>
              </a:rPr>
              <a:t>مراحل </a:t>
            </a:r>
            <a:r>
              <a:rPr lang="ar-IQ" dirty="0" smtClean="0">
                <a:solidFill>
                  <a:srgbClr val="002060"/>
                </a:solidFill>
              </a:rPr>
              <a:t>, وهذه المراحل </a:t>
            </a:r>
            <a:r>
              <a:rPr lang="ar-IQ" dirty="0" err="1" smtClean="0">
                <a:solidFill>
                  <a:srgbClr val="002060"/>
                </a:solidFill>
              </a:rPr>
              <a:t>هي :</a:t>
            </a:r>
            <a:endParaRPr lang="en-US" dirty="0" smtClean="0">
              <a:solidFill>
                <a:srgbClr val="002060"/>
              </a:solidFill>
            </a:endParaRPr>
          </a:p>
          <a:p>
            <a:endParaRPr lang="ar-IQ" dirty="0"/>
          </a:p>
        </p:txBody>
      </p:sp>
    </p:spTree>
    <p:extLst>
      <p:ext uri="{BB962C8B-B14F-4D97-AF65-F5344CB8AC3E}">
        <p14:creationId xmlns:p14="http://schemas.microsoft.com/office/powerpoint/2010/main" val="3011094051"/>
      </p:ext>
    </p:extLst>
  </p:cSld>
  <p:clrMapOvr>
    <a:masterClrMapping/>
  </p:clrMapOvr>
  <p:transition>
    <p:cover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75520" y="332656"/>
            <a:ext cx="8568952" cy="6264696"/>
          </a:xfrm>
        </p:spPr>
        <p:txBody>
          <a:bodyPr>
            <a:normAutofit/>
          </a:bodyPr>
          <a:lstStyle/>
          <a:p>
            <a:pPr algn="r"/>
            <a:r>
              <a:rPr lang="ar-IQ" dirty="0" smtClean="0">
                <a:solidFill>
                  <a:srgbClr val="002060"/>
                </a:solidFill>
              </a:rPr>
              <a:t>- الاستماع لقيادة قوى الازمة وتفهمها ومطالبة هذه القيادة بتقديم مطالبها من خلال القنوات الرسمية في </a:t>
            </a:r>
            <a:r>
              <a:rPr lang="ar-IQ" dirty="0" err="1" smtClean="0">
                <a:solidFill>
                  <a:srgbClr val="002060"/>
                </a:solidFill>
              </a:rPr>
              <a:t>المنظمة.</a:t>
            </a:r>
            <a:r>
              <a:rPr lang="ar-IQ" dirty="0" smtClean="0">
                <a:solidFill>
                  <a:srgbClr val="002060"/>
                </a:solidFill>
              </a:rPr>
              <a:t> </a:t>
            </a:r>
            <a:endParaRPr lang="en-US" dirty="0" smtClean="0">
              <a:solidFill>
                <a:srgbClr val="002060"/>
              </a:solidFill>
            </a:endParaRPr>
          </a:p>
          <a:p>
            <a:pPr algn="r"/>
            <a:r>
              <a:rPr lang="ar-IQ" dirty="0" smtClean="0">
                <a:solidFill>
                  <a:srgbClr val="002060"/>
                </a:solidFill>
              </a:rPr>
              <a:t>- مطالبة قوى </a:t>
            </a:r>
            <a:r>
              <a:rPr lang="ar-IQ" dirty="0" err="1" smtClean="0">
                <a:solidFill>
                  <a:srgbClr val="002060"/>
                </a:solidFill>
              </a:rPr>
              <a:t>الازمة </a:t>
            </a:r>
            <a:r>
              <a:rPr lang="ar-IQ" dirty="0" smtClean="0">
                <a:solidFill>
                  <a:srgbClr val="002060"/>
                </a:solidFill>
              </a:rPr>
              <a:t>(من خلال قيادة هذه القوى)بتوحيد مطالبهم مع التوضيح لهم بأن الاستجابة لجميع هذه المطالب هو امر مستحيل ولا يمكن أيضا الاستجابة لمطالب بعض الاطراف دون الاستجابة لمطالب الاطراف الاخرى فهذا الامر يؤدي الى تفاهم </a:t>
            </a:r>
            <a:r>
              <a:rPr lang="ar-IQ" dirty="0" err="1" smtClean="0">
                <a:solidFill>
                  <a:srgbClr val="002060"/>
                </a:solidFill>
              </a:rPr>
              <a:t>حدة</a:t>
            </a:r>
            <a:r>
              <a:rPr lang="ar-IQ" dirty="0" smtClean="0">
                <a:solidFill>
                  <a:srgbClr val="002060"/>
                </a:solidFill>
              </a:rPr>
              <a:t> الازمة ولذلك فأن الامر يتطلب تخفيض سقف المطالب وتوحيدها.</a:t>
            </a:r>
            <a:endParaRPr lang="en-US" dirty="0" smtClean="0">
              <a:solidFill>
                <a:srgbClr val="002060"/>
              </a:solidFill>
            </a:endParaRPr>
          </a:p>
          <a:p>
            <a:pPr algn="r"/>
            <a:r>
              <a:rPr lang="ar-IQ" dirty="0" smtClean="0">
                <a:solidFill>
                  <a:srgbClr val="002060"/>
                </a:solidFill>
              </a:rPr>
              <a:t>- مطالبة قوى </a:t>
            </a:r>
            <a:r>
              <a:rPr lang="ar-IQ" dirty="0" err="1" smtClean="0">
                <a:solidFill>
                  <a:srgbClr val="002060"/>
                </a:solidFill>
              </a:rPr>
              <a:t>الازمة </a:t>
            </a:r>
            <a:r>
              <a:rPr lang="ar-IQ" dirty="0" smtClean="0">
                <a:solidFill>
                  <a:srgbClr val="002060"/>
                </a:solidFill>
              </a:rPr>
              <a:t>(من خلال قيادتها)بتشكل لجنة تمثل هذه القوى من اجل بدء التفاوض والحوار تحقيقا لمصلحة المنظمة والإطراف المختلفة الاخرى.</a:t>
            </a:r>
            <a:endParaRPr lang="en-US" dirty="0" smtClean="0">
              <a:solidFill>
                <a:srgbClr val="002060"/>
              </a:solidFill>
            </a:endParaRPr>
          </a:p>
          <a:p>
            <a:pPr algn="r"/>
            <a:r>
              <a:rPr lang="ar-IQ" dirty="0" smtClean="0">
                <a:solidFill>
                  <a:srgbClr val="002060"/>
                </a:solidFill>
              </a:rPr>
              <a:t>- التفاوض والحوار مع اللجنة </a:t>
            </a:r>
            <a:r>
              <a:rPr lang="ar-IQ" dirty="0" err="1" smtClean="0">
                <a:solidFill>
                  <a:srgbClr val="002060"/>
                </a:solidFill>
              </a:rPr>
              <a:t>المكلفة </a:t>
            </a:r>
            <a:r>
              <a:rPr lang="ar-IQ" dirty="0" smtClean="0">
                <a:solidFill>
                  <a:srgbClr val="002060"/>
                </a:solidFill>
              </a:rPr>
              <a:t>(من قوى الازمة)والتوصل الى حلول وسط مع هذه اللجنة بحيث تحقق هذه الحلول جزءاً من مصالح الاطراف المتصارعة وهذا الامر يؤدي الى تفويت الفرصة على اي طرف يرغب ويخطط لتدمير المنظمة </a:t>
            </a:r>
            <a:r>
              <a:rPr lang="ar-IQ" dirty="0" err="1" smtClean="0">
                <a:solidFill>
                  <a:srgbClr val="002060"/>
                </a:solidFill>
              </a:rPr>
              <a:t>والحاق</a:t>
            </a:r>
            <a:r>
              <a:rPr lang="ar-IQ" dirty="0" smtClean="0">
                <a:solidFill>
                  <a:srgbClr val="002060"/>
                </a:solidFill>
              </a:rPr>
              <a:t> الاذى والخسائر </a:t>
            </a:r>
            <a:r>
              <a:rPr lang="ar-IQ" dirty="0" err="1" smtClean="0">
                <a:solidFill>
                  <a:srgbClr val="002060"/>
                </a:solidFill>
              </a:rPr>
              <a:t>بها.</a:t>
            </a:r>
            <a:endParaRPr lang="en-US" dirty="0" smtClean="0">
              <a:solidFill>
                <a:srgbClr val="002060"/>
              </a:solidFill>
            </a:endParaRPr>
          </a:p>
          <a:p>
            <a:endParaRPr lang="ar-IQ" dirty="0"/>
          </a:p>
        </p:txBody>
      </p:sp>
    </p:spTree>
    <p:extLst>
      <p:ext uri="{BB962C8B-B14F-4D97-AF65-F5344CB8AC3E}">
        <p14:creationId xmlns:p14="http://schemas.microsoft.com/office/powerpoint/2010/main" val="3113659842"/>
      </p:ext>
    </p:extLst>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73796" y="1035712"/>
            <a:ext cx="7772400" cy="1152128"/>
          </a:xfrm>
        </p:spPr>
        <p:txBody>
          <a:bodyPr>
            <a:normAutofit fontScale="90000"/>
          </a:bodyPr>
          <a:lstStyle/>
          <a:p>
            <a:pPr algn="r"/>
            <a:r>
              <a:rPr lang="ar-IQ" b="1" dirty="0" smtClean="0">
                <a:solidFill>
                  <a:srgbClr val="FF0000"/>
                </a:solidFill>
              </a:rPr>
              <a:t>رابعا:أسلوب تصعيد </a:t>
            </a:r>
            <a:r>
              <a:rPr lang="ar-IQ" b="1" dirty="0" err="1" smtClean="0">
                <a:solidFill>
                  <a:srgbClr val="FF0000"/>
                </a:solidFill>
              </a:rPr>
              <a:t>الازمة :</a:t>
            </a:r>
            <a:r>
              <a:rPr lang="en-US" dirty="0" smtClean="0">
                <a:solidFill>
                  <a:srgbClr val="FF0000"/>
                </a:solidFill>
              </a:rPr>
              <a:t/>
            </a:r>
            <a:br>
              <a:rPr lang="en-US" dirty="0" smtClean="0">
                <a:solidFill>
                  <a:srgbClr val="FF0000"/>
                </a:solidFill>
              </a:rPr>
            </a:br>
            <a:endParaRPr lang="ar-IQ" dirty="0">
              <a:solidFill>
                <a:srgbClr val="FF0000"/>
              </a:solidFill>
            </a:endParaRPr>
          </a:p>
        </p:txBody>
      </p:sp>
      <p:sp>
        <p:nvSpPr>
          <p:cNvPr id="3" name="عنوان فرعي 2"/>
          <p:cNvSpPr>
            <a:spLocks noGrp="1"/>
          </p:cNvSpPr>
          <p:nvPr>
            <p:ph type="subTitle" idx="1"/>
          </p:nvPr>
        </p:nvSpPr>
        <p:spPr>
          <a:xfrm>
            <a:off x="1703512" y="1700808"/>
            <a:ext cx="8712968" cy="4896544"/>
          </a:xfrm>
        </p:spPr>
        <p:txBody>
          <a:bodyPr/>
          <a:lstStyle/>
          <a:p>
            <a:pPr algn="r"/>
            <a:r>
              <a:rPr lang="ar-IQ" dirty="0" smtClean="0">
                <a:solidFill>
                  <a:srgbClr val="002060"/>
                </a:solidFill>
              </a:rPr>
              <a:t>في بعض الحالات قد ترى ادارة المنظمة نفسها مضطرة لتصعيد الازمة وسبب ذلك وجود تكتل لعدد من القوى في مرحلة ولادة الازمة  وسبب هذا التكتل هو التقاء مصالح مجموعة من الاطراف في تلك المرحلة.ومن هنا فإن تصعيد الازمة يؤدي الى حدوث اختلافات وتناقضات في المصالح عند تخطي المرحلة الاولى للأزمة وهذا يؤدي الى تخفيف </a:t>
            </a:r>
            <a:r>
              <a:rPr lang="ar-IQ" dirty="0" err="1" smtClean="0">
                <a:solidFill>
                  <a:srgbClr val="002060"/>
                </a:solidFill>
              </a:rPr>
              <a:t>حدة</a:t>
            </a:r>
            <a:r>
              <a:rPr lang="ar-IQ" dirty="0" smtClean="0">
                <a:solidFill>
                  <a:srgbClr val="002060"/>
                </a:solidFill>
              </a:rPr>
              <a:t> وشدة الازمة وتخفيف الضغوط الناجمة عنها وفي نهاية المطاف فأن التكتل القوى الضاغط الذي تشكل في المرحلة الاولى يضعف ويتفكك ومن ثم تصبح ادارة المنظمة اكثر قدرة على معالجة </a:t>
            </a:r>
            <a:r>
              <a:rPr lang="ar-IQ" dirty="0" err="1" smtClean="0">
                <a:solidFill>
                  <a:srgbClr val="002060"/>
                </a:solidFill>
              </a:rPr>
              <a:t>الازمة .</a:t>
            </a:r>
            <a:endParaRPr lang="en-US" dirty="0">
              <a:solidFill>
                <a:srgbClr val="002060"/>
              </a:solidFill>
            </a:endParaRPr>
          </a:p>
        </p:txBody>
      </p:sp>
    </p:spTree>
    <p:extLst>
      <p:ext uri="{BB962C8B-B14F-4D97-AF65-F5344CB8AC3E}">
        <p14:creationId xmlns:p14="http://schemas.microsoft.com/office/powerpoint/2010/main" val="427933676"/>
      </p:ext>
    </p:extLst>
  </p:cSld>
  <p:clrMapOvr>
    <a:masterClrMapping/>
  </p:clrMapOvr>
  <p:transition>
    <p:cover dir="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2304</Words>
  <Application>Microsoft Office PowerPoint</Application>
  <PresentationFormat>Widescreen</PresentationFormat>
  <Paragraphs>87</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الاساليب غير التقليدية لإدارة الازمات </vt:lpstr>
      <vt:lpstr>PowerPoint Presentation</vt:lpstr>
      <vt:lpstr>اولا :- اسلوب الاحتياطي التعبوي </vt:lpstr>
      <vt:lpstr>PowerPoint Presentation</vt:lpstr>
      <vt:lpstr>ثانيا": - اسلوب المشاركة الديمقراطية : </vt:lpstr>
      <vt:lpstr>PowerPoint Presentation</vt:lpstr>
      <vt:lpstr>ثالثا": اسلوب احتواء الازمة: </vt:lpstr>
      <vt:lpstr>PowerPoint Presentation</vt:lpstr>
      <vt:lpstr>رابعا:أسلوب تصعيد الازمة : </vt:lpstr>
      <vt:lpstr>PowerPoint Presentation</vt:lpstr>
      <vt:lpstr>خامسا:اسلوب تفريغ الازمة من مضمونها:  </vt:lpstr>
      <vt:lpstr>PowerPoint Presentation</vt:lpstr>
      <vt:lpstr>سادسا:أسلوب تفتيت الازمة: </vt:lpstr>
      <vt:lpstr>PowerPoint Presentation</vt:lpstr>
      <vt:lpstr>سابعا: اسلوب تدمير الازمة ذاتيا وتفجيرها من الداخل (اسلوب المواجهة العنيفة): </vt:lpstr>
      <vt:lpstr>PowerPoint Presentation</vt:lpstr>
      <vt:lpstr>ثامنا: أسلوب الوفرة الوهمية: </vt:lpstr>
      <vt:lpstr>PowerPoint Presentation</vt:lpstr>
      <vt:lpstr>تاسعا:أسلوب ركوب الازمة وتحويل مسارها: </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3</cp:revision>
  <dcterms:created xsi:type="dcterms:W3CDTF">2019-07-14T16:47:18Z</dcterms:created>
  <dcterms:modified xsi:type="dcterms:W3CDTF">2019-07-14T16:48:04Z</dcterms:modified>
</cp:coreProperties>
</file>