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21"/>
  </p:notesMasterIdLst>
  <p:sldIdLst>
    <p:sldId id="256" r:id="rId2"/>
    <p:sldId id="257" r:id="rId3"/>
    <p:sldId id="274" r:id="rId4"/>
    <p:sldId id="258" r:id="rId5"/>
    <p:sldId id="259" r:id="rId6"/>
    <p:sldId id="260" r:id="rId7"/>
    <p:sldId id="275" r:id="rId8"/>
    <p:sldId id="261" r:id="rId9"/>
    <p:sldId id="262" r:id="rId10"/>
    <p:sldId id="263" r:id="rId11"/>
    <p:sldId id="264" r:id="rId12"/>
    <p:sldId id="265" r:id="rId13"/>
    <p:sldId id="266" r:id="rId14"/>
    <p:sldId id="267" r:id="rId15"/>
    <p:sldId id="268" r:id="rId16"/>
    <p:sldId id="269" r:id="rId17"/>
    <p:sldId id="270" r:id="rId18"/>
    <p:sldId id="271" r:id="rId19"/>
    <p:sldId id="27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658688-29DE-435F-A823-5DA9388C5C32}" type="datetimeFigureOut">
              <a:rPr lang="en-US" smtClean="0"/>
              <a:t>11/13/2018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52DBF8-8932-46EF-AFF4-214DBB2FFAFB}" type="slidenum">
              <a:rPr lang="en-US" smtClean="0"/>
              <a:t>‹#›</a:t>
            </a:fld>
            <a:endParaRPr lang="en-US"/>
          </a:p>
        </p:txBody>
      </p:sp>
    </p:spTree>
    <p:extLst>
      <p:ext uri="{BB962C8B-B14F-4D97-AF65-F5344CB8AC3E}">
        <p14:creationId xmlns:p14="http://schemas.microsoft.com/office/powerpoint/2010/main" val="3359343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52DBF8-8932-46EF-AFF4-214DBB2FFAFB}" type="slidenum">
              <a:rPr lang="en-US" smtClean="0"/>
              <a:t>4</a:t>
            </a:fld>
            <a:endParaRPr lang="en-US"/>
          </a:p>
        </p:txBody>
      </p:sp>
    </p:spTree>
    <p:extLst>
      <p:ext uri="{BB962C8B-B14F-4D97-AF65-F5344CB8AC3E}">
        <p14:creationId xmlns:p14="http://schemas.microsoft.com/office/powerpoint/2010/main" val="131815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99D916F-7E59-4918-9459-A1EEBF76CC00}" type="datetimeFigureOut">
              <a:rPr lang="en-US" smtClean="0"/>
              <a:t>11/13/2018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DF1BEEB-C758-49B4-A6B4-2FB691294F3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99D916F-7E59-4918-9459-A1EEBF76CC00}" type="datetimeFigureOut">
              <a:rPr lang="en-US" smtClean="0"/>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9D916F-7E59-4918-9459-A1EEBF76CC00}" type="datetimeFigureOut">
              <a:rPr lang="en-US" smtClean="0"/>
              <a:t>11/13/2018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99D916F-7E59-4918-9459-A1EEBF76CC00}" type="datetimeFigureOut">
              <a:rPr lang="en-US" smtClean="0"/>
              <a:t>11/13/2018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99D916F-7E59-4918-9459-A1EEBF76CC00}" type="datetimeFigureOut">
              <a:rPr lang="en-US" smtClean="0"/>
              <a:t>11/13/2018</a:t>
            </a:fld>
            <a:endParaRPr lang="en-US"/>
          </a:p>
        </p:txBody>
      </p:sp>
      <p:sp>
        <p:nvSpPr>
          <p:cNvPr id="8" name="Slide Number Placeholder 7"/>
          <p:cNvSpPr>
            <a:spLocks noGrp="1"/>
          </p:cNvSpPr>
          <p:nvPr>
            <p:ph type="sldNum" sz="quarter" idx="11"/>
          </p:nvPr>
        </p:nvSpPr>
        <p:spPr/>
        <p:txBody>
          <a:bodyPr/>
          <a:lstStyle/>
          <a:p>
            <a:fld id="{4DF1BEEB-C758-49B4-A6B4-2FB691294F36}"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D916F-7E59-4918-9459-A1EEBF76CC00}" type="datetimeFigureOut">
              <a:rPr lang="en-US" smtClean="0"/>
              <a:t>11/13/2018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9D916F-7E59-4918-9459-A1EEBF76CC00}" type="datetimeFigureOut">
              <a:rPr lang="en-US" smtClean="0"/>
              <a:t>11/13/2018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4DF1BEEB-C758-49B4-A6B4-2FB691294F3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499D916F-7E59-4918-9459-A1EEBF76CC00}" type="datetimeFigureOut">
              <a:rPr lang="en-US" smtClean="0"/>
              <a:t>11/13/2018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499D916F-7E59-4918-9459-A1EEBF76CC00}" type="datetimeFigureOut">
              <a:rPr lang="en-US" smtClean="0"/>
              <a:t>11/13/2018</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4DF1BEEB-C758-49B4-A6B4-2FB691294F3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685800"/>
            <a:ext cx="7772400" cy="1470025"/>
          </a:xfrm>
        </p:spPr>
        <p:txBody>
          <a:bodyPr>
            <a:normAutofit/>
          </a:bodyPr>
          <a:lstStyle/>
          <a:p>
            <a:r>
              <a:rPr lang="ar-SA" sz="2800" dirty="0"/>
              <a:t>إدارة الذات</a:t>
            </a:r>
            <a:r>
              <a:rPr lang="en-US" sz="2800" dirty="0"/>
              <a:t/>
            </a:r>
            <a:br>
              <a:rPr lang="en-US" sz="2800" dirty="0"/>
            </a:br>
            <a:r>
              <a:rPr lang="en-US" sz="2800" dirty="0"/>
              <a:t>Self MANGEMANT</a:t>
            </a:r>
            <a:br>
              <a:rPr lang="en-US" sz="2800" dirty="0"/>
            </a:br>
            <a:r>
              <a:rPr lang="ar-IQ" sz="2800" dirty="0"/>
              <a:t>نبذه تاريخيه عن ادارة الذات </a:t>
            </a:r>
            <a:endParaRPr lang="en-US" sz="2800" dirty="0"/>
          </a:p>
        </p:txBody>
      </p:sp>
      <p:sp>
        <p:nvSpPr>
          <p:cNvPr id="3" name="Subtitle 2"/>
          <p:cNvSpPr>
            <a:spLocks noGrp="1"/>
          </p:cNvSpPr>
          <p:nvPr>
            <p:ph type="subTitle" idx="1"/>
          </p:nvPr>
        </p:nvSpPr>
        <p:spPr>
          <a:xfrm>
            <a:off x="1447800" y="2590800"/>
            <a:ext cx="6400800" cy="3429000"/>
          </a:xfrm>
        </p:spPr>
        <p:txBody>
          <a:bodyPr>
            <a:normAutofit lnSpcReduction="10000"/>
          </a:bodyPr>
          <a:lstStyle/>
          <a:p>
            <a:pPr algn="r"/>
            <a:r>
              <a:rPr lang="ar-IQ" dirty="0">
                <a:solidFill>
                  <a:schemeClr val="tx1"/>
                </a:solidFill>
              </a:rPr>
              <a:t>تعد هذا الادارة من المواضيع الحديثة نسبيا فهي مزيج من مفاهيم علم النفس السلوكي والتنشئة الاجتماعيه اول استعمال لها في السبعينيات من القرن العشرين اقترن بي </a:t>
            </a:r>
            <a:r>
              <a:rPr lang="ar-IQ" dirty="0" smtClean="0">
                <a:solidFill>
                  <a:schemeClr val="tx1"/>
                </a:solidFill>
              </a:rPr>
              <a:t>بمصطلح </a:t>
            </a:r>
            <a:r>
              <a:rPr lang="ar-IQ" dirty="0">
                <a:solidFill>
                  <a:schemeClr val="tx1"/>
                </a:solidFill>
              </a:rPr>
              <a:t>(الضبط الذاتي للسلوك) ولي ما كلمه </a:t>
            </a:r>
            <a:r>
              <a:rPr lang="ar-IQ" dirty="0" smtClean="0">
                <a:solidFill>
                  <a:schemeClr val="tx1"/>
                </a:solidFill>
              </a:rPr>
              <a:t>الضبط </a:t>
            </a:r>
            <a:r>
              <a:rPr lang="ar-IQ" dirty="0">
                <a:solidFill>
                  <a:schemeClr val="tx1"/>
                </a:solidFill>
              </a:rPr>
              <a:t>تاثير في العاملين التي تشير الى جانب سلبي المرتبط بهذا الكلمة فقد تغير في الثمانينات اصبح ( </a:t>
            </a:r>
            <a:r>
              <a:rPr lang="ar-IQ" dirty="0" smtClean="0">
                <a:solidFill>
                  <a:schemeClr val="tx1"/>
                </a:solidFill>
              </a:rPr>
              <a:t>ادارة الذات </a:t>
            </a:r>
            <a:r>
              <a:rPr lang="ar-IQ" dirty="0" err="1" smtClean="0">
                <a:solidFill>
                  <a:schemeClr val="tx1"/>
                </a:solidFill>
              </a:rPr>
              <a:t>السلوكيه</a:t>
            </a:r>
            <a:r>
              <a:rPr lang="ar-IQ" dirty="0" smtClean="0">
                <a:solidFill>
                  <a:schemeClr val="tx1"/>
                </a:solidFill>
              </a:rPr>
              <a:t> )المقارن </a:t>
            </a:r>
            <a:r>
              <a:rPr lang="ar-IQ" dirty="0">
                <a:solidFill>
                  <a:schemeClr val="tx1"/>
                </a:solidFill>
              </a:rPr>
              <a:t>بمصطلح(تنظيم الذاتي) اما في التسعينات عرفت باسم(تحديد الذات)بوسطة برادلي وزملاؤه</a:t>
            </a:r>
            <a:endParaRPr lang="en-US" dirty="0">
              <a:solidFill>
                <a:schemeClr val="tx1"/>
              </a:solidFill>
            </a:endParaRPr>
          </a:p>
          <a:p>
            <a:pPr algn="r"/>
            <a:r>
              <a:rPr lang="ar-IQ" dirty="0">
                <a:solidFill>
                  <a:schemeClr val="tx1"/>
                </a:solidFill>
              </a:rPr>
              <a:t> بعد ان قدم مفهومه اصبحت تعرف</a:t>
            </a:r>
            <a:r>
              <a:rPr lang="en-US" dirty="0">
                <a:solidFill>
                  <a:schemeClr val="tx1"/>
                </a:solidFill>
              </a:rPr>
              <a:t>(GOLEMAN</a:t>
            </a:r>
            <a:r>
              <a:rPr lang="ar-IQ" dirty="0">
                <a:solidFill>
                  <a:schemeClr val="tx1"/>
                </a:solidFill>
              </a:rPr>
              <a:t>(</a:t>
            </a:r>
            <a:endParaRPr lang="en-US" dirty="0">
              <a:solidFill>
                <a:schemeClr val="tx1"/>
              </a:solidFill>
            </a:endParaRPr>
          </a:p>
          <a:p>
            <a:pPr algn="r"/>
            <a:r>
              <a:rPr lang="ar-IQ" dirty="0">
                <a:solidFill>
                  <a:schemeClr val="tx1"/>
                </a:solidFill>
              </a:rPr>
              <a:t>بادارة الذات وبعدها عرفها او وصفها كاليتيز بنها فن ومدرسه حديثه وبرزت خلال السنوات الاخيره وتستند الى مجموعة نقاط (اعرف نفسك حدد هدفك حدد نقاط ضعفك).</a:t>
            </a:r>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2768722910"/>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المداخل</a:t>
            </a:r>
            <a:endParaRPr lang="en-US" dirty="0"/>
          </a:p>
        </p:txBody>
      </p:sp>
      <p:sp>
        <p:nvSpPr>
          <p:cNvPr id="3" name="Content Placeholder 2"/>
          <p:cNvSpPr>
            <a:spLocks noGrp="1"/>
          </p:cNvSpPr>
          <p:nvPr>
            <p:ph idx="1"/>
          </p:nvPr>
        </p:nvSpPr>
        <p:spPr/>
        <p:txBody>
          <a:bodyPr>
            <a:normAutofit fontScale="62500" lnSpcReduction="20000"/>
          </a:bodyPr>
          <a:lstStyle/>
          <a:p>
            <a:pPr marL="0" indent="0" algn="r">
              <a:buNone/>
            </a:pPr>
            <a:r>
              <a:rPr lang="ar-IQ" dirty="0" smtClean="0"/>
              <a:t>3.المدخل السلوكي: اي تنبيه الافراد الى سلوكياته الحقيقيه ومدى التحكم بنفعالاته</a:t>
            </a:r>
            <a:endParaRPr lang="en-US" dirty="0" smtClean="0"/>
          </a:p>
          <a:p>
            <a:pPr marL="0" indent="0" algn="r">
              <a:buNone/>
            </a:pPr>
            <a:r>
              <a:rPr lang="ar-IQ" dirty="0" smtClean="0"/>
              <a:t>وكيفيه مواجهة الصراعات التي تحدث معه والاندماج والاستغراق بالاداء النوعي للعمل.</a:t>
            </a:r>
            <a:endParaRPr lang="en-US" dirty="0" smtClean="0"/>
          </a:p>
          <a:p>
            <a:pPr marL="0" indent="0" algn="r">
              <a:buNone/>
            </a:pPr>
            <a:r>
              <a:rPr lang="ar-IQ" dirty="0" smtClean="0"/>
              <a:t>4.مدخل الكفاءة:التي تكون متضمنه لذاته(شعوريا ,ثقه بلنفس,تخمين الذات)</a:t>
            </a:r>
            <a:endParaRPr lang="en-US" dirty="0" smtClean="0"/>
          </a:p>
          <a:p>
            <a:pPr marL="0" indent="0" algn="r">
              <a:buNone/>
            </a:pPr>
            <a:r>
              <a:rPr lang="ar-IQ" dirty="0" smtClean="0"/>
              <a:t>5.المدخل النفسي ركزه علماء الذات على (الوعي,الاختيار,التنفيذ,المراقبه)</a:t>
            </a:r>
            <a:endParaRPr lang="en-US" dirty="0" smtClean="0"/>
          </a:p>
          <a:p>
            <a:pPr marL="0" indent="0" algn="r">
              <a:buNone/>
            </a:pPr>
            <a:r>
              <a:rPr lang="ar-IQ" dirty="0" smtClean="0"/>
              <a:t>6.مدخل الفردانيه اي التميز والاختلاف والتفرد والاختلاف عن الاقران</a:t>
            </a:r>
            <a:endParaRPr lang="en-US" dirty="0" smtClean="0"/>
          </a:p>
          <a:p>
            <a:pPr marL="0" indent="0" algn="r">
              <a:buNone/>
            </a:pPr>
            <a:r>
              <a:rPr lang="ar-IQ" dirty="0" smtClean="0"/>
              <a:t>7.المدخل القدرات يستند الى المكونات الذكاء الوجداني ومدارك الشعور من ناحيه وكفاية الذات الشخصيه من ناحيه اخرى.</a:t>
            </a:r>
            <a:endParaRPr lang="en-US" dirty="0" smtClean="0"/>
          </a:p>
          <a:p>
            <a:pPr marL="0" indent="0" algn="r">
              <a:buNone/>
            </a:pPr>
            <a:r>
              <a:rPr lang="ar-IQ" dirty="0" smtClean="0"/>
              <a:t>8.مدخل تخيل الذات: يرى وجود مكونين للذات الاول (الانا) العفوية الانفاردية وما ينسب اليها  من مشاعر تخص الفرد, والثاني ضمير المتكلم والتي من خلالها يتعلم التجارب من المجتمع.</a:t>
            </a:r>
            <a:endParaRPr lang="en-US" dirty="0" smtClean="0"/>
          </a:p>
          <a:p>
            <a:pPr marL="0" indent="0" algn="r">
              <a:buNone/>
            </a:pPr>
            <a:r>
              <a:rPr lang="ar-IQ" dirty="0" smtClean="0"/>
              <a:t> </a:t>
            </a:r>
            <a:endParaRPr lang="en-US" dirty="0" smtClean="0"/>
          </a:p>
          <a:p>
            <a:r>
              <a:rPr lang="ar-IQ" dirty="0" smtClean="0"/>
              <a:t> </a:t>
            </a:r>
            <a:endParaRPr lang="en-US" dirty="0" smtClean="0"/>
          </a:p>
          <a:p>
            <a:endParaRPr lang="en-US" dirty="0"/>
          </a:p>
        </p:txBody>
      </p:sp>
    </p:spTree>
    <p:extLst>
      <p:ext uri="{BB962C8B-B14F-4D97-AF65-F5344CB8AC3E}">
        <p14:creationId xmlns:p14="http://schemas.microsoft.com/office/powerpoint/2010/main" val="1758063050"/>
      </p:ext>
    </p:extLst>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a:t>اهداف الادارة الذات</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marL="0" indent="0" algn="r">
              <a:buNone/>
            </a:pPr>
            <a:r>
              <a:rPr lang="ar-IQ" dirty="0"/>
              <a:t>تتلخص بالاتي</a:t>
            </a:r>
            <a:endParaRPr lang="en-US" dirty="0"/>
          </a:p>
          <a:p>
            <a:pPr marL="0" indent="0" algn="r">
              <a:buNone/>
            </a:pPr>
            <a:r>
              <a:rPr lang="ar-IQ" dirty="0"/>
              <a:t>1.التنظيم الذاتي :ـ يمثل الوظيفة الداخلية والوجدانية والمعرفية والتي تعمل على ترشيد جهود  وانفعالات العامل وتنظيمها, وتتحكم بها كاقناع الذات, ورقابة الذات , وتقييم المعايير الشخصية او اعادة تكييفها وفقا للتحديات اوالمؤثارت الجديدة</a:t>
            </a:r>
            <a:endParaRPr lang="en-US" dirty="0"/>
          </a:p>
          <a:p>
            <a:pPr marL="0" indent="0" algn="r">
              <a:buNone/>
            </a:pPr>
            <a:r>
              <a:rPr lang="ar-IQ" dirty="0"/>
              <a:t>2 ـ تعديل السلوك:ـ يعد السلوك الاساس لتجنب المشكلات, لذلك فالمسعى الرئيس لادارة الذات تعديل ومراقبة السلوك.</a:t>
            </a:r>
            <a:endParaRPr lang="en-US" dirty="0"/>
          </a:p>
          <a:p>
            <a:pPr marL="0" indent="0" algn="r">
              <a:buNone/>
            </a:pPr>
            <a:r>
              <a:rPr lang="en-US" dirty="0"/>
              <a:t> </a:t>
            </a:r>
          </a:p>
          <a:p>
            <a:pPr marL="0" indent="0" algn="r">
              <a:buNone/>
            </a:pPr>
            <a:r>
              <a:rPr lang="en-US" dirty="0"/>
              <a:t> </a:t>
            </a:r>
            <a:r>
              <a:rPr lang="ar-IQ" dirty="0"/>
              <a:t>3ـ ضبط الانفعالات:ـ حياة الانسان مليئة بالمشاعر التي تارفقها انفعالات مختلفة تبعا لنوع  المشاعر أو الموقف الذي يمر به العامل, كالفرح والحزن والغضب والخوف..الخ و الذي يريد النجاح في إدارة ذاته عليه ان يضبط هذه الانفعالات تجاه المواقف التي تصادفه.</a:t>
            </a:r>
            <a:endParaRPr lang="en-US" dirty="0"/>
          </a:p>
          <a:p>
            <a:pPr marL="0" indent="0" algn="r">
              <a:buNone/>
            </a:pPr>
            <a:r>
              <a:rPr lang="ar-IQ" dirty="0" smtClean="0"/>
              <a:t>.</a:t>
            </a:r>
            <a:endParaRPr lang="en-US" dirty="0"/>
          </a:p>
        </p:txBody>
      </p:sp>
    </p:spTree>
    <p:extLst>
      <p:ext uri="{BB962C8B-B14F-4D97-AF65-F5344CB8AC3E}">
        <p14:creationId xmlns:p14="http://schemas.microsoft.com/office/powerpoint/2010/main" val="77801479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الاهداف</a:t>
            </a:r>
            <a:endParaRPr lang="en-US" dirty="0"/>
          </a:p>
        </p:txBody>
      </p:sp>
      <p:sp>
        <p:nvSpPr>
          <p:cNvPr id="3" name="Content Placeholder 2"/>
          <p:cNvSpPr>
            <a:spLocks noGrp="1"/>
          </p:cNvSpPr>
          <p:nvPr>
            <p:ph idx="1"/>
          </p:nvPr>
        </p:nvSpPr>
        <p:spPr/>
        <p:txBody>
          <a:bodyPr>
            <a:normAutofit fontScale="77500" lnSpcReduction="20000"/>
          </a:bodyPr>
          <a:lstStyle/>
          <a:p>
            <a:pPr marL="0" indent="0" algn="r">
              <a:buNone/>
            </a:pPr>
            <a:r>
              <a:rPr lang="ar-IQ" dirty="0" smtClean="0"/>
              <a:t>4ـ تنمية الشعور بالمسؤولية:ـ تعد المسؤولية أهم المتغيارت التي تلعب الدور الرئيس والمؤثر  على بقية المتغيارت الاخرى كالفشل والعجز والياس وغيرها 5.تحقيق التوازن:ـ المرغوب ذو الاثار الايجابية بين مطالب الحياة والعائلة والاصدقاء والعمل  ..الخ, بالشكل الذي يحقق الاستثمار الافضل لطاقة العامل ووقته وجهده, ويكفل تحقيق النجاح  على كافة المستويات واهمها المستوى الشخصي</a:t>
            </a:r>
            <a:endParaRPr lang="en-US" dirty="0" smtClean="0"/>
          </a:p>
          <a:p>
            <a:pPr marL="0" indent="0" algn="r">
              <a:buNone/>
            </a:pPr>
            <a:r>
              <a:rPr lang="ar-IQ" dirty="0" smtClean="0"/>
              <a:t>6ـ بذل الجهد:ـ يشعر الفرد بالاستمتاع والارتياح حتى عندما يبذل جهد كبير فيما يريد القيام به  من عمل او مهمة ما, وهذا ما يؤدي الى زيادة المكافأة والاثابة الايجابية.</a:t>
            </a:r>
            <a:endParaRPr lang="en-US" dirty="0" smtClean="0"/>
          </a:p>
          <a:p>
            <a:pPr marL="0" indent="0" algn="r">
              <a:buNone/>
            </a:pPr>
            <a:r>
              <a:rPr lang="ar-IQ" dirty="0" smtClean="0"/>
              <a:t>7 ـ الثقة بالنفس:ـ ان معرفةالفرد بامكانياته وقدارته تزيد من ثقته بنفسه وهذا  يعد من الاهداف  المهم</a:t>
            </a:r>
            <a:endParaRPr lang="en-US" dirty="0"/>
          </a:p>
        </p:txBody>
      </p:sp>
    </p:spTree>
    <p:extLst>
      <p:ext uri="{BB962C8B-B14F-4D97-AF65-F5344CB8AC3E}">
        <p14:creationId xmlns:p14="http://schemas.microsoft.com/office/powerpoint/2010/main" val="269681666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dirty="0"/>
              <a:t>معوقات تطبيق ادارة الذات</a:t>
            </a:r>
            <a:endParaRPr lang="en-US" dirty="0"/>
          </a:p>
        </p:txBody>
      </p:sp>
      <p:sp>
        <p:nvSpPr>
          <p:cNvPr id="3" name="Content Placeholder 2"/>
          <p:cNvSpPr>
            <a:spLocks noGrp="1"/>
          </p:cNvSpPr>
          <p:nvPr>
            <p:ph idx="1"/>
          </p:nvPr>
        </p:nvSpPr>
        <p:spPr/>
        <p:txBody>
          <a:bodyPr>
            <a:normAutofit fontScale="92500" lnSpcReduction="10000"/>
          </a:bodyPr>
          <a:lstStyle/>
          <a:p>
            <a:pPr marL="0" indent="0" algn="r" rtl="1">
              <a:buNone/>
            </a:pPr>
            <a:r>
              <a:rPr lang="ar-IQ" dirty="0"/>
              <a:t>1.الغموض في تحديد الاهداف </a:t>
            </a:r>
            <a:endParaRPr lang="en-US" dirty="0"/>
          </a:p>
          <a:p>
            <a:pPr marL="0" indent="0" algn="r">
              <a:buNone/>
            </a:pPr>
            <a:r>
              <a:rPr lang="ar-IQ" dirty="0"/>
              <a:t>2.ضياع الوقت اي عدم ترتيب الاولويات الاهم فالمهم اذا كنت مدير تعرف انه لايمكن ان تبيع ثم تنتج.</a:t>
            </a:r>
            <a:endParaRPr lang="en-US" dirty="0"/>
          </a:p>
          <a:p>
            <a:pPr marL="0" indent="0" algn="r">
              <a:buNone/>
            </a:pPr>
            <a:r>
              <a:rPr lang="ar-IQ" dirty="0"/>
              <a:t>3.ضعف الثقة بلنفس</a:t>
            </a:r>
            <a:endParaRPr lang="en-US" dirty="0"/>
          </a:p>
          <a:p>
            <a:pPr marL="0" indent="0" algn="r">
              <a:buNone/>
            </a:pPr>
            <a:r>
              <a:rPr lang="ar-IQ" dirty="0"/>
              <a:t>4.عدم مواكبة التطورعلى سبيل المثال الفرد الذي يكواب تغير في السيارة يكون على علم ودرايه اكثر من الشخص الذي يحتفظ بنفس النوع من السياره.</a:t>
            </a:r>
            <a:endParaRPr lang="en-US" dirty="0"/>
          </a:p>
          <a:p>
            <a:pPr marL="0" indent="0" algn="r">
              <a:buNone/>
            </a:pPr>
            <a:r>
              <a:rPr lang="ar-IQ" dirty="0"/>
              <a:t>5.الروتين والجمود وعدم ترتيب الافكار وقتل الابداع.</a:t>
            </a:r>
            <a:endParaRPr lang="en-US" dirty="0"/>
          </a:p>
          <a:p>
            <a:pPr marL="0" indent="0" algn="r">
              <a:buNone/>
            </a:pPr>
            <a:r>
              <a:rPr lang="ar-IQ" dirty="0"/>
              <a:t>6. الاعتقاد بعدم جدوى او اهمية ادارة الذات.</a:t>
            </a:r>
            <a:endParaRPr lang="en-US" dirty="0"/>
          </a:p>
        </p:txBody>
      </p:sp>
    </p:spTree>
    <p:extLst>
      <p:ext uri="{BB962C8B-B14F-4D97-AF65-F5344CB8AC3E}">
        <p14:creationId xmlns:p14="http://schemas.microsoft.com/office/powerpoint/2010/main" val="378615683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
            </a:r>
            <a:r>
              <a:rPr lang="ar-IQ" dirty="0"/>
              <a:t> اسس إدارة الـذات</a:t>
            </a:r>
            <a:endParaRPr lang="en-US" dirty="0"/>
          </a:p>
        </p:txBody>
      </p:sp>
      <p:sp>
        <p:nvSpPr>
          <p:cNvPr id="3" name="Content Placeholder 2"/>
          <p:cNvSpPr>
            <a:spLocks noGrp="1"/>
          </p:cNvSpPr>
          <p:nvPr>
            <p:ph idx="1"/>
          </p:nvPr>
        </p:nvSpPr>
        <p:spPr/>
        <p:txBody>
          <a:bodyPr>
            <a:normAutofit fontScale="92500"/>
          </a:bodyPr>
          <a:lstStyle/>
          <a:p>
            <a:pPr marL="0" indent="0" algn="r" rtl="1">
              <a:buNone/>
            </a:pPr>
            <a:r>
              <a:rPr lang="ar-IQ" dirty="0"/>
              <a:t>1 ـ المعرفة: بنقاط القوة والضعف بشكل جيد ودقيق والانتباه للانتكاسات اوحالات الفشل و اية  مؤشارت وعلامات اخرى ,والتعرف على ما هو متاح </a:t>
            </a:r>
            <a:endParaRPr lang="en-US" dirty="0"/>
          </a:p>
          <a:p>
            <a:pPr marL="0" indent="0" algn="r">
              <a:buNone/>
            </a:pPr>
            <a:r>
              <a:rPr lang="ar-IQ" dirty="0"/>
              <a:t>2.التقييم: الخاص بالحالة الصحية والتقلبات المازجية للفرد ورفاهيته ومستويات الضغوط لديه. </a:t>
            </a:r>
            <a:endParaRPr lang="en-US" dirty="0"/>
          </a:p>
          <a:p>
            <a:pPr marL="0" indent="0" algn="r">
              <a:buNone/>
            </a:pPr>
            <a:r>
              <a:rPr lang="ar-IQ" dirty="0"/>
              <a:t>3 ـ الاختيار:ـ المتمثل بالسلوكيات والاجارءات المناسبة للمواقف التي يجب اتخاذها.</a:t>
            </a:r>
            <a:endParaRPr lang="en-US" dirty="0"/>
          </a:p>
          <a:p>
            <a:pPr marL="0" indent="0" algn="r">
              <a:buNone/>
            </a:pPr>
            <a:r>
              <a:rPr lang="ar-IQ" dirty="0"/>
              <a:t> 4  ـ التصرف:ـ ياتي بعد اعتماد السلوكيات التي تم اختيارها لتوضع موضع التنفيذ.</a:t>
            </a:r>
            <a:endParaRPr lang="en-US" dirty="0"/>
          </a:p>
          <a:p>
            <a:endParaRPr lang="en-US" dirty="0"/>
          </a:p>
        </p:txBody>
      </p:sp>
    </p:spTree>
    <p:extLst>
      <p:ext uri="{BB962C8B-B14F-4D97-AF65-F5344CB8AC3E}">
        <p14:creationId xmlns:p14="http://schemas.microsoft.com/office/powerpoint/2010/main" val="3570181171"/>
      </p:ext>
    </p:extLst>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a:t> الخطوات ادارة الذات</a:t>
            </a:r>
            <a:endParaRPr lang="en-US" dirty="0"/>
          </a:p>
        </p:txBody>
      </p:sp>
      <p:sp>
        <p:nvSpPr>
          <p:cNvPr id="3" name="Content Placeholder 2"/>
          <p:cNvSpPr>
            <a:spLocks noGrp="1"/>
          </p:cNvSpPr>
          <p:nvPr>
            <p:ph idx="1"/>
          </p:nvPr>
        </p:nvSpPr>
        <p:spPr/>
        <p:txBody>
          <a:bodyPr>
            <a:normAutofit fontScale="92500" lnSpcReduction="20000"/>
          </a:bodyPr>
          <a:lstStyle/>
          <a:p>
            <a:pPr marL="0" indent="0" algn="r" rtl="1">
              <a:buNone/>
            </a:pPr>
            <a:r>
              <a:rPr lang="ar-IQ" dirty="0"/>
              <a:t>1.تحديد الشعور</a:t>
            </a:r>
            <a:endParaRPr lang="en-US" dirty="0"/>
          </a:p>
          <a:p>
            <a:pPr marL="0" indent="0" algn="r">
              <a:buNone/>
            </a:pPr>
            <a:r>
              <a:rPr lang="ar-IQ" dirty="0"/>
              <a:t> اي يتم معرفة المشاعر والاسباب التي تؤدي الى الانفعالات التي تكون ناتجة عن موقف معين وينبغي استعمال تقنيات الوعي الذاتي.</a:t>
            </a:r>
            <a:endParaRPr lang="en-US" dirty="0"/>
          </a:p>
          <a:p>
            <a:pPr marL="0" indent="0" algn="r">
              <a:buNone/>
            </a:pPr>
            <a:r>
              <a:rPr lang="ar-IQ" dirty="0"/>
              <a:t>2.تحديد الاسباب الاساسية</a:t>
            </a:r>
            <a:endParaRPr lang="en-US" dirty="0"/>
          </a:p>
          <a:p>
            <a:pPr marL="0" indent="0" algn="r">
              <a:buNone/>
            </a:pPr>
            <a:r>
              <a:rPr lang="ar-IQ" dirty="0"/>
              <a:t> اي مصدر واسباب المشاعر ماذا ينتج لو التسامح من الاخرين بعد الغضب ماذا ادا غضبنا</a:t>
            </a:r>
            <a:endParaRPr lang="en-US" dirty="0"/>
          </a:p>
          <a:p>
            <a:pPr marL="0" indent="0" algn="r">
              <a:buNone/>
            </a:pPr>
            <a:r>
              <a:rPr lang="ar-IQ" dirty="0"/>
              <a:t>3.اتخاذ اجراءات واضحه</a:t>
            </a:r>
            <a:endParaRPr lang="en-US" dirty="0"/>
          </a:p>
          <a:p>
            <a:pPr marL="0" indent="0" algn="r">
              <a:buNone/>
            </a:pPr>
            <a:r>
              <a:rPr lang="ar-IQ" dirty="0"/>
              <a:t>بعد ان نفهم اسباب شعورنا بموقف معين فبطابع سوف نتخذ القررات الازمه حسب الموقف والاجراء الازم اذا كان سلبي اوايجابي.</a:t>
            </a:r>
            <a:endParaRPr lang="en-US" dirty="0"/>
          </a:p>
          <a:p>
            <a:endParaRPr lang="en-US" dirty="0"/>
          </a:p>
        </p:txBody>
      </p:sp>
    </p:spTree>
    <p:extLst>
      <p:ext uri="{BB962C8B-B14F-4D97-AF65-F5344CB8AC3E}">
        <p14:creationId xmlns:p14="http://schemas.microsoft.com/office/powerpoint/2010/main" val="27436678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خطوات ادارة الذات</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435135" y="2863005"/>
            <a:ext cx="3511730" cy="2000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616804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a:t>ابعاد ادارة الذات</a:t>
            </a:r>
            <a:endParaRPr lang="en-US" dirty="0"/>
          </a:p>
        </p:txBody>
      </p:sp>
      <p:sp>
        <p:nvSpPr>
          <p:cNvPr id="3" name="Content Placeholder 2"/>
          <p:cNvSpPr>
            <a:spLocks noGrp="1"/>
          </p:cNvSpPr>
          <p:nvPr>
            <p:ph idx="1"/>
          </p:nvPr>
        </p:nvSpPr>
        <p:spPr/>
        <p:txBody>
          <a:bodyPr>
            <a:normAutofit fontScale="62500" lnSpcReduction="20000"/>
          </a:bodyPr>
          <a:lstStyle/>
          <a:p>
            <a:pPr marL="0" indent="0" algn="r" rtl="1">
              <a:buNone/>
            </a:pPr>
            <a:r>
              <a:rPr lang="ar-IQ" dirty="0"/>
              <a:t>1.ضبط النفس </a:t>
            </a:r>
            <a:endParaRPr lang="en-US" dirty="0"/>
          </a:p>
          <a:p>
            <a:pPr marL="0" indent="0" algn="r">
              <a:buNone/>
            </a:pPr>
            <a:r>
              <a:rPr lang="ar-IQ" dirty="0"/>
              <a:t>عملية ادارة العواطف والاندفاعات بشكل فعال ل, والسيطرة على الاحازن والمحن, وعدم الانزعاج في المواقف الضاغطة و العدائية, ومعرفة كيفية  التعامل مع الاشخاص والمواقف او الاحداث, كما  ّ يعرف بانه محاولة وضع حد للسلوكيات المعتادة والرغبات التي من شانها ان تتداخل مع السلوك الموجه نحو الهدف, وعندما يمارس الفرد ضبط النفس فان ذلك يعني تعزيز  او تثبيط و الغاء السلوك المعتاد او التلقائي .</a:t>
            </a:r>
            <a:endParaRPr lang="en-US" dirty="0"/>
          </a:p>
          <a:p>
            <a:pPr marL="0" indent="0" algn="r">
              <a:buNone/>
            </a:pPr>
            <a:r>
              <a:rPr lang="ar-IQ" dirty="0"/>
              <a:t>2.الضمير الحي </a:t>
            </a:r>
            <a:endParaRPr lang="en-US" dirty="0"/>
          </a:p>
          <a:p>
            <a:pPr marL="0" indent="0" algn="r">
              <a:buNone/>
            </a:pPr>
            <a:r>
              <a:rPr lang="ar-IQ" dirty="0"/>
              <a:t>قدرة الفرد على الانضباط, اليقظة, الحرص, الدقه في الحضور, القدرة على تحمل المسؤوليات ان الافراد الذين يمتلكون ضمير حي لديهم قوة ا رادة كبيرة, ومستويات انجاز عالية, والسعي, والانضباط الذاتي, والتصرف لتحقيق الاهداف وتحمل المسؤوليات.</a:t>
            </a:r>
            <a:endParaRPr lang="en-US" dirty="0"/>
          </a:p>
          <a:p>
            <a:pPr marL="0" indent="0">
              <a:buNone/>
            </a:pPr>
            <a:r>
              <a:rPr lang="ar-IQ" dirty="0"/>
              <a:t> </a:t>
            </a:r>
            <a:endParaRPr lang="en-US" dirty="0"/>
          </a:p>
          <a:p>
            <a:pPr marL="0" indent="0">
              <a:buNone/>
            </a:pPr>
            <a:r>
              <a:rPr lang="ar-IQ" dirty="0"/>
              <a:t> </a:t>
            </a:r>
            <a:endParaRPr lang="en-US" dirty="0"/>
          </a:p>
          <a:p>
            <a:pPr marL="0" indent="0">
              <a:buNone/>
            </a:pPr>
            <a:r>
              <a:rPr lang="ar-IQ" dirty="0"/>
              <a:t> </a:t>
            </a:r>
            <a:endParaRPr lang="en-US" dirty="0"/>
          </a:p>
          <a:p>
            <a:pPr marL="0" indent="0" algn="r">
              <a:buNone/>
            </a:pPr>
            <a:r>
              <a:rPr lang="ar-IQ" dirty="0" smtClean="0"/>
              <a:t> </a:t>
            </a:r>
            <a:endParaRPr lang="en-US" dirty="0" smtClean="0"/>
          </a:p>
          <a:p>
            <a:endParaRPr lang="en-US" dirty="0"/>
          </a:p>
        </p:txBody>
      </p:sp>
    </p:spTree>
    <p:extLst>
      <p:ext uri="{BB962C8B-B14F-4D97-AF65-F5344CB8AC3E}">
        <p14:creationId xmlns:p14="http://schemas.microsoft.com/office/powerpoint/2010/main" val="197412038"/>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الابعاد</a:t>
            </a:r>
            <a:endParaRPr lang="en-US" dirty="0"/>
          </a:p>
        </p:txBody>
      </p:sp>
      <p:sp>
        <p:nvSpPr>
          <p:cNvPr id="3" name="Content Placeholder 2"/>
          <p:cNvSpPr>
            <a:spLocks noGrp="1"/>
          </p:cNvSpPr>
          <p:nvPr>
            <p:ph idx="1"/>
          </p:nvPr>
        </p:nvSpPr>
        <p:spPr>
          <a:xfrm>
            <a:off x="457200" y="1676400"/>
            <a:ext cx="7467600" cy="4525963"/>
          </a:xfrm>
        </p:spPr>
        <p:txBody>
          <a:bodyPr>
            <a:normAutofit fontScale="62500" lnSpcReduction="20000"/>
          </a:bodyPr>
          <a:lstStyle/>
          <a:p>
            <a:pPr marL="36576" indent="0" algn="r">
              <a:buNone/>
            </a:pPr>
            <a:r>
              <a:rPr lang="ar-IQ" dirty="0" smtClean="0"/>
              <a:t>3 الجدارة بلثقه</a:t>
            </a:r>
            <a:endParaRPr lang="en-US" dirty="0" smtClean="0"/>
          </a:p>
          <a:p>
            <a:pPr marL="36576" indent="0" algn="r">
              <a:buNone/>
            </a:pPr>
            <a:r>
              <a:rPr lang="ar-IQ" dirty="0" smtClean="0"/>
              <a:t>الصراحه والصدق والتوافق بين الافعال والكلمات وعدم التناقض كما تعني ابداء   فالثقة حالة نفسية تتضمن معتقدات الفرد وتوقعاته والنازهة في القول والفعل الصدق حول كيفية التصرف في المواقف المختلفة مع الاخرين .</a:t>
            </a:r>
            <a:endParaRPr lang="en-US" dirty="0" smtClean="0"/>
          </a:p>
          <a:p>
            <a:pPr marL="36576" indent="0">
              <a:buNone/>
            </a:pPr>
            <a:r>
              <a:rPr lang="ar-IQ" dirty="0" smtClean="0"/>
              <a:t> </a:t>
            </a:r>
            <a:endParaRPr lang="en-US" dirty="0" smtClean="0"/>
          </a:p>
          <a:p>
            <a:pPr marL="0" indent="0" algn="r">
              <a:buNone/>
            </a:pPr>
            <a:endParaRPr lang="ar-IQ" dirty="0" smtClean="0"/>
          </a:p>
          <a:p>
            <a:pPr marL="0" indent="0" algn="r">
              <a:buNone/>
            </a:pPr>
            <a:r>
              <a:rPr lang="ar-IQ" dirty="0" smtClean="0"/>
              <a:t>4. التكيف</a:t>
            </a:r>
            <a:endParaRPr lang="en-US" dirty="0" smtClean="0"/>
          </a:p>
          <a:p>
            <a:pPr marL="0" indent="0" algn="r">
              <a:buNone/>
            </a:pPr>
            <a:r>
              <a:rPr lang="ar-IQ" dirty="0" smtClean="0"/>
              <a:t>يمثل التكيف الانفتاح على الجديد من المعلومات والابتعاد عن الافتراضات القديمه وذالك من خلال المرونه في الموقف والاحداث والمتغيرة والتخلي عن الاستنتاجات القديمه والسماح للافكار الجديده بظهور.</a:t>
            </a:r>
            <a:endParaRPr lang="en-US" dirty="0" smtClean="0"/>
          </a:p>
          <a:p>
            <a:pPr marL="0" indent="0" algn="r">
              <a:buNone/>
            </a:pPr>
            <a:r>
              <a:rPr lang="ar-IQ" dirty="0" smtClean="0"/>
              <a:t>5. المبادره </a:t>
            </a:r>
            <a:endParaRPr lang="en-US" dirty="0" smtClean="0"/>
          </a:p>
          <a:p>
            <a:pPr marL="0" indent="0" algn="r">
              <a:buNone/>
            </a:pPr>
            <a:r>
              <a:rPr lang="ar-IQ" dirty="0" smtClean="0"/>
              <a:t>وتعني تكوين الفرصه وتفعيل الافكار الجديده وترجمتها ويعد التفاءل عنصر مهم من المبادرة يعني اجراء استباقيه قبل الوقوع في المشكلات واستفاده من الفرص  اي استقراء الفرص واغتنامها قبل ان يغتنمها شخص اخر</a:t>
            </a:r>
            <a:endParaRPr lang="en-US" dirty="0" smtClean="0"/>
          </a:p>
          <a:p>
            <a:endParaRPr lang="en-US" dirty="0"/>
          </a:p>
        </p:txBody>
      </p:sp>
    </p:spTree>
    <p:extLst>
      <p:ext uri="{BB962C8B-B14F-4D97-AF65-F5344CB8AC3E}">
        <p14:creationId xmlns:p14="http://schemas.microsoft.com/office/powerpoint/2010/main" val="2989190165"/>
      </p:ext>
    </p:extLst>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الابعاد</a:t>
            </a:r>
            <a:endParaRPr lang="en-US"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094339" y="1524000"/>
            <a:ext cx="1371600" cy="13290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2761450"/>
            <a:ext cx="1143000" cy="11190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5411" y="3236367"/>
            <a:ext cx="1333500" cy="11470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81200" y="2681796"/>
            <a:ext cx="1146687" cy="1182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56089" y="4871801"/>
            <a:ext cx="1238250" cy="1085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5"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06344" y="4896653"/>
            <a:ext cx="1219200" cy="1074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376731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المفهوم</a:t>
            </a:r>
            <a:endParaRPr lang="en-US" dirty="0"/>
          </a:p>
        </p:txBody>
      </p:sp>
      <p:sp>
        <p:nvSpPr>
          <p:cNvPr id="3" name="Content Placeholder 2"/>
          <p:cNvSpPr>
            <a:spLocks noGrp="1"/>
          </p:cNvSpPr>
          <p:nvPr>
            <p:ph idx="1"/>
          </p:nvPr>
        </p:nvSpPr>
        <p:spPr/>
        <p:txBody>
          <a:bodyPr>
            <a:noAutofit/>
          </a:bodyPr>
          <a:lstStyle/>
          <a:p>
            <a:pPr marL="0" indent="0" algn="r">
              <a:buNone/>
            </a:pPr>
            <a:r>
              <a:rPr lang="ar-SA" sz="2400" dirty="0"/>
              <a:t>تعد حسن إدارة الانسان لذاته وقدرته في التعامل معها بشكل كفوء من علامات النجاح في الحياة، وفي مقابل ذلك فان فشله مع ذاته يعني فشله في حياته, فادارة الذات يمكن لها ان تعزز الاداء و الثقة بالنفس و تساعد المنظمة على الاحتفاظ بمواردها البشرية الكفوءة</a:t>
            </a:r>
            <a:r>
              <a:rPr lang="ar-SA" sz="2400" dirty="0" smtClean="0"/>
              <a:t>.</a:t>
            </a:r>
            <a:endParaRPr lang="en-US" sz="2400" dirty="0"/>
          </a:p>
        </p:txBody>
      </p:sp>
    </p:spTree>
    <p:extLst>
      <p:ext uri="{BB962C8B-B14F-4D97-AF65-F5344CB8AC3E}">
        <p14:creationId xmlns:p14="http://schemas.microsoft.com/office/powerpoint/2010/main" val="2723717639"/>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ar-IQ" dirty="0" smtClean="0"/>
              <a:t>مفهوم</a:t>
            </a:r>
            <a:endParaRPr lang="en-US" dirty="0"/>
          </a:p>
        </p:txBody>
      </p:sp>
      <p:sp>
        <p:nvSpPr>
          <p:cNvPr id="2" name="Content Placeholder 1"/>
          <p:cNvSpPr>
            <a:spLocks noGrp="1"/>
          </p:cNvSpPr>
          <p:nvPr>
            <p:ph idx="1"/>
          </p:nvPr>
        </p:nvSpPr>
        <p:spPr>
          <a:xfrm>
            <a:off x="381000" y="1524000"/>
            <a:ext cx="8229600" cy="4525963"/>
          </a:xfrm>
        </p:spPr>
        <p:txBody>
          <a:bodyPr/>
          <a:lstStyle/>
          <a:p>
            <a:pPr marL="109728" indent="0" algn="r">
              <a:buNone/>
            </a:pPr>
            <a:r>
              <a:rPr lang="en-US" sz="2800" dirty="0"/>
              <a:t>يقصد بأدارة الذات أن يقوم الإنسان بألزام نفسه بعدة قواعد ،و مخططات ،و كذلك لابد أن يراقب الإنسان نفسه و أن يتحكم جيداً الإنسان بنفسه جيداً و تعتبر الادارة من أهم الوسائل التي تعين الإنسان على تحقيق أهدافه بشكل سريع و ذلك لأنها تعلمه العديد من المهارات التي تساعده على ذلك مثلاً كادارة الوقت ،و تمنح ادارة الذات الإنسان الثقة التي تعينه على استغلال الفرص و عدم الشعور بأن هناك فرص ضائعة بل تعينه على حسن استغلال الفرص</a:t>
            </a:r>
          </a:p>
          <a:p>
            <a:pPr algn="r"/>
            <a:endParaRPr lang="en-US" dirty="0"/>
          </a:p>
        </p:txBody>
      </p:sp>
    </p:spTree>
    <p:extLst>
      <p:ext uri="{BB962C8B-B14F-4D97-AF65-F5344CB8AC3E}">
        <p14:creationId xmlns:p14="http://schemas.microsoft.com/office/powerpoint/2010/main" val="703952418"/>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ar-IQ" dirty="0"/>
              <a:t>تعريف ادارة الذات</a:t>
            </a:r>
            <a:endParaRPr lang="en-US" dirty="0"/>
          </a:p>
        </p:txBody>
      </p:sp>
      <p:sp>
        <p:nvSpPr>
          <p:cNvPr id="3" name="Content Placeholder 2"/>
          <p:cNvSpPr>
            <a:spLocks noGrp="1"/>
          </p:cNvSpPr>
          <p:nvPr>
            <p:ph idx="1"/>
          </p:nvPr>
        </p:nvSpPr>
        <p:spPr/>
        <p:txBody>
          <a:bodyPr>
            <a:normAutofit fontScale="55000" lnSpcReduction="20000"/>
          </a:bodyPr>
          <a:lstStyle/>
          <a:p>
            <a:r>
              <a:rPr lang="ar-IQ" dirty="0"/>
              <a:t> </a:t>
            </a:r>
            <a:endParaRPr lang="en-US" dirty="0"/>
          </a:p>
          <a:p>
            <a:pPr marL="0" indent="0" algn="r">
              <a:buNone/>
            </a:pPr>
            <a:r>
              <a:rPr lang="ar-IQ" dirty="0"/>
              <a:t>إدارة الاندفاع و المشاعر المؤلمة و التعامل مع </a:t>
            </a:r>
            <a:r>
              <a:rPr lang="ar-IQ" dirty="0" smtClean="0"/>
              <a:t>الاضطرابات  </a:t>
            </a:r>
            <a:r>
              <a:rPr lang="ar-IQ" dirty="0"/>
              <a:t>من خلال عمل </a:t>
            </a:r>
            <a:r>
              <a:rPr lang="ar-IQ" dirty="0" smtClean="0"/>
              <a:t>المراكز </a:t>
            </a:r>
            <a:r>
              <a:rPr lang="ar-IQ" dirty="0"/>
              <a:t>العاطفية جنبا الى جنب مع </a:t>
            </a:r>
            <a:r>
              <a:rPr lang="ar-IQ" dirty="0" smtClean="0"/>
              <a:t>المراكز </a:t>
            </a:r>
            <a:r>
              <a:rPr lang="ar-IQ" dirty="0"/>
              <a:t>التنفيذية في الدماغ في منطقة ما قبل الفص الجبهي و الكفايات الخمسة لادارة الذات.</a:t>
            </a:r>
            <a:endParaRPr lang="en-US" dirty="0"/>
          </a:p>
          <a:p>
            <a:pPr marL="0" indent="0" algn="r">
              <a:buNone/>
            </a:pPr>
            <a:r>
              <a:rPr lang="ar-IQ" dirty="0"/>
              <a:t>                                                                                             </a:t>
            </a:r>
            <a:r>
              <a:rPr lang="en-US" dirty="0"/>
              <a:t>Festa,2001: </a:t>
            </a:r>
          </a:p>
          <a:p>
            <a:pPr marL="0" indent="0" algn="r">
              <a:buNone/>
            </a:pPr>
            <a:r>
              <a:rPr lang="ar-IQ" dirty="0"/>
              <a:t>القدرة على ادارة العواطف والتعامل مع المشاعر بشكل مناسب والتفكير قبل التمثل</a:t>
            </a:r>
            <a:endParaRPr lang="en-US" dirty="0"/>
          </a:p>
          <a:p>
            <a:pPr marL="0" indent="0" algn="r">
              <a:buNone/>
            </a:pPr>
            <a:r>
              <a:rPr lang="en-US" dirty="0"/>
              <a:t> Miranda,2011</a:t>
            </a:r>
          </a:p>
          <a:p>
            <a:pPr marL="0" indent="0" algn="r">
              <a:buNone/>
            </a:pPr>
            <a:r>
              <a:rPr lang="ar-IQ" dirty="0"/>
              <a:t>المهارة التي يمتلكها الافرد للسيطرة على المشاعر السلبية وتحويلها الى ايجابيه وادارتها بصوره متوازنه وتقبل الانفعالات المزعجه.</a:t>
            </a:r>
            <a:endParaRPr lang="en-US" dirty="0"/>
          </a:p>
          <a:p>
            <a:pPr marL="0" indent="0" algn="r">
              <a:buNone/>
            </a:pPr>
            <a:r>
              <a:rPr lang="ar-IQ" dirty="0"/>
              <a:t>)</a:t>
            </a:r>
            <a:r>
              <a:rPr lang="en-US" dirty="0"/>
              <a:t>McGrath</a:t>
            </a:r>
            <a:r>
              <a:rPr lang="ar-IQ" dirty="0"/>
              <a:t>2013</a:t>
            </a:r>
            <a:r>
              <a:rPr lang="en-US" dirty="0"/>
              <a:t>) </a:t>
            </a:r>
          </a:p>
          <a:p>
            <a:pPr marL="0" indent="0" algn="r">
              <a:buNone/>
            </a:pPr>
            <a:r>
              <a:rPr lang="ar-IQ" dirty="0"/>
              <a:t>التحكم في المشاعر والعواطف وادارتها والتكيف مع الظروف المتغير               </a:t>
            </a:r>
            <a:endParaRPr lang="en-US" dirty="0"/>
          </a:p>
          <a:p>
            <a:pPr marL="0" indent="0" algn="r">
              <a:buNone/>
            </a:pPr>
            <a:r>
              <a:rPr lang="ar-IQ" dirty="0"/>
              <a:t>)</a:t>
            </a:r>
            <a:r>
              <a:rPr lang="en-US" dirty="0"/>
              <a:t>others &amp; </a:t>
            </a:r>
            <a:r>
              <a:rPr lang="en-US" dirty="0" err="1"/>
              <a:t>Pattni</a:t>
            </a:r>
            <a:r>
              <a:rPr lang="ar-IQ" dirty="0"/>
              <a:t> 2007</a:t>
            </a:r>
            <a:r>
              <a:rPr lang="en-US" dirty="0"/>
              <a:t>) </a:t>
            </a:r>
          </a:p>
          <a:p>
            <a:pPr marL="0" indent="0" algn="r">
              <a:buNone/>
            </a:pPr>
            <a:r>
              <a:rPr lang="ar-IQ" dirty="0"/>
              <a:t>مجموعة المهارت التي يمكن ان تساعد الفرد على مواجهة  والتغلب على العقبات في حياته ومنع السلوكيات غير المرغوب بها.</a:t>
            </a:r>
            <a:endParaRPr lang="en-US" dirty="0"/>
          </a:p>
        </p:txBody>
      </p:sp>
    </p:spTree>
    <p:extLst>
      <p:ext uri="{BB962C8B-B14F-4D97-AF65-F5344CB8AC3E}">
        <p14:creationId xmlns:p14="http://schemas.microsoft.com/office/powerpoint/2010/main" val="2018187927"/>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تعريفات</a:t>
            </a:r>
            <a:endParaRPr lang="en-US" dirty="0"/>
          </a:p>
        </p:txBody>
      </p:sp>
      <p:sp>
        <p:nvSpPr>
          <p:cNvPr id="3" name="Content Placeholder 2"/>
          <p:cNvSpPr>
            <a:spLocks noGrp="1"/>
          </p:cNvSpPr>
          <p:nvPr>
            <p:ph idx="1"/>
          </p:nvPr>
        </p:nvSpPr>
        <p:spPr/>
        <p:txBody>
          <a:bodyPr/>
          <a:lstStyle/>
          <a:p>
            <a:pPr marL="0" indent="0" algn="r">
              <a:buNone/>
            </a:pPr>
            <a:r>
              <a:rPr lang="en-US" dirty="0" smtClean="0"/>
              <a:t>تعريف ادارة الذات على أنها القدرة على توجيه المشاعر و الأفكار بشكل صحيح يصل به في نهاية الأمر إلى تحقيق مايسعى إليه و وموا</a:t>
            </a:r>
            <a:r>
              <a:rPr lang="ar-IQ" dirty="0" smtClean="0"/>
              <a:t>هب</a:t>
            </a:r>
            <a:r>
              <a:rPr lang="en-US" dirty="0" smtClean="0"/>
              <a:t>.</a:t>
            </a:r>
            <a:r>
              <a:rPr lang="en-US" dirty="0" err="1" smtClean="0"/>
              <a:t>أعظم</a:t>
            </a:r>
            <a:r>
              <a:rPr lang="en-US" dirty="0" smtClean="0"/>
              <a:t> ما يقود الفرد لإستغلال ما يملكه من طاقات</a:t>
            </a:r>
            <a:endParaRPr lang="ar-IQ" dirty="0" smtClean="0"/>
          </a:p>
          <a:p>
            <a:pPr marL="0" indent="0" algn="r">
              <a:buNone/>
            </a:pPr>
            <a:r>
              <a:rPr lang="ar-IQ" dirty="0" smtClean="0"/>
              <a:t>اما </a:t>
            </a:r>
            <a:r>
              <a:rPr lang="ar-IQ" dirty="0"/>
              <a:t>الباحث: فيرى  انها قدرة الفرد على التحكم والسيطره على انفعالاته الداخليه وتوجيهها بشكل ايجابي مهما كان الموقف الذي يتعرض له اي قدره على التكيف مهما كانت الضروف. </a:t>
            </a:r>
            <a:endParaRPr lang="en-US" dirty="0"/>
          </a:p>
          <a:p>
            <a:endParaRPr lang="en-US" dirty="0"/>
          </a:p>
        </p:txBody>
      </p:sp>
    </p:spTree>
    <p:extLst>
      <p:ext uri="{BB962C8B-B14F-4D97-AF65-F5344CB8AC3E}">
        <p14:creationId xmlns:p14="http://schemas.microsoft.com/office/powerpoint/2010/main" val="2659280269"/>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a:t>اهميه ادارة الذات</a:t>
            </a:r>
            <a:endParaRPr lang="en-US" dirty="0"/>
          </a:p>
        </p:txBody>
      </p:sp>
      <p:sp>
        <p:nvSpPr>
          <p:cNvPr id="3" name="Content Placeholder 2"/>
          <p:cNvSpPr>
            <a:spLocks noGrp="1"/>
          </p:cNvSpPr>
          <p:nvPr>
            <p:ph idx="1"/>
          </p:nvPr>
        </p:nvSpPr>
        <p:spPr/>
        <p:txBody>
          <a:bodyPr>
            <a:normAutofit fontScale="92500" lnSpcReduction="10000"/>
          </a:bodyPr>
          <a:lstStyle/>
          <a:p>
            <a:pPr marL="0" indent="0" algn="r">
              <a:buNone/>
            </a:pPr>
            <a:r>
              <a:rPr lang="ar-IQ" dirty="0"/>
              <a:t>تكمن اهميه ادارة الذات في تاثيرها على شخصية </a:t>
            </a:r>
            <a:r>
              <a:rPr lang="ar-IQ" dirty="0" smtClean="0"/>
              <a:t>العامل </a:t>
            </a:r>
            <a:r>
              <a:rPr lang="ar-IQ" dirty="0"/>
              <a:t>وتهذيبه لي نفسه وحسن قيادة </a:t>
            </a:r>
            <a:r>
              <a:rPr lang="ar-IQ" smtClean="0"/>
              <a:t>لشخصيةوالتنظيمه </a:t>
            </a:r>
            <a:r>
              <a:rPr lang="ar-IQ" dirty="0"/>
              <a:t>فهي الوسيله التي يدير بها يومه وقيادة حياته لتحقيق النجاح من خلال ان يجعلها شخصية قويه وذات صفات ايجابيه وسنوضح النواحي التي تظهر بها ادارة الذات اهميتها</a:t>
            </a:r>
            <a:endParaRPr lang="en-US" dirty="0"/>
          </a:p>
          <a:p>
            <a:pPr marL="0" indent="0" algn="r">
              <a:buNone/>
            </a:pPr>
            <a:r>
              <a:rPr lang="ar-IQ" dirty="0"/>
              <a:t>القيادة:اذا كنت قائد كن واثق بنفسك لان هذا الثقه تعمق ثقه الاخرين اوالعاملين بك وبي اهدافك وبتالي باهداف المنشاء .</a:t>
            </a:r>
            <a:endParaRPr lang="en-US" dirty="0"/>
          </a:p>
          <a:p>
            <a:pPr marL="0" indent="0" algn="r">
              <a:buNone/>
            </a:pPr>
            <a:r>
              <a:rPr lang="ar-IQ" dirty="0"/>
              <a:t> </a:t>
            </a:r>
            <a:endParaRPr lang="en-US" dirty="0"/>
          </a:p>
          <a:p>
            <a:endParaRPr lang="en-US" dirty="0"/>
          </a:p>
        </p:txBody>
      </p:sp>
    </p:spTree>
    <p:extLst>
      <p:ext uri="{BB962C8B-B14F-4D97-AF65-F5344CB8AC3E}">
        <p14:creationId xmlns:p14="http://schemas.microsoft.com/office/powerpoint/2010/main" val="1928191222"/>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الاهمية</a:t>
            </a:r>
            <a:endParaRPr lang="en-US" dirty="0"/>
          </a:p>
        </p:txBody>
      </p:sp>
      <p:sp>
        <p:nvSpPr>
          <p:cNvPr id="3" name="Content Placeholder 2"/>
          <p:cNvSpPr>
            <a:spLocks noGrp="1"/>
          </p:cNvSpPr>
          <p:nvPr>
            <p:ph idx="1"/>
          </p:nvPr>
        </p:nvSpPr>
        <p:spPr/>
        <p:txBody>
          <a:bodyPr>
            <a:normAutofit fontScale="92500" lnSpcReduction="10000"/>
          </a:bodyPr>
          <a:lstStyle/>
          <a:p>
            <a:pPr marL="0" indent="0" algn="r">
              <a:buNone/>
            </a:pPr>
            <a:r>
              <a:rPr lang="ar-IQ" dirty="0"/>
              <a:t>2.متخذي القرارات: اذا كانت ثقة لديك عاليه فستكون قراراتك اكثر دقه وموضوعيه وتعطي ثمارها وسينعكس على المنشاء ككل وتكون له القدره على تصدي المعوقات وتغلب على الصعوبات وحتى على القرارات ذات المخرجات السلبيه.</a:t>
            </a:r>
            <a:endParaRPr lang="en-US" dirty="0"/>
          </a:p>
          <a:p>
            <a:pPr marL="0" indent="0" algn="r">
              <a:buNone/>
            </a:pPr>
            <a:r>
              <a:rPr lang="ar-IQ" dirty="0"/>
              <a:t>3. ادارة الوقت لهذا الادارة ارتباط كبير بادارة الوقت اذ تمكن ادارة الذات العامل او الانسان من ادارة وقته بنجاح عندما تعرف ذاتك تستطيع ان تتعرف على (اين ومتى وكيف سيحدث)</a:t>
            </a:r>
            <a:endParaRPr lang="en-US" dirty="0"/>
          </a:p>
          <a:p>
            <a:pPr marL="0" indent="0" algn="r">
              <a:buNone/>
            </a:pPr>
            <a:r>
              <a:rPr lang="ar-IQ" dirty="0"/>
              <a:t> (ونستنبط من اهميه الذات اعرف ذاتك وتغلب على الصعاب)  </a:t>
            </a:r>
            <a:endParaRPr lang="en-US" dirty="0"/>
          </a:p>
          <a:p>
            <a:endParaRPr lang="en-US" dirty="0"/>
          </a:p>
        </p:txBody>
      </p:sp>
    </p:spTree>
    <p:extLst>
      <p:ext uri="{BB962C8B-B14F-4D97-AF65-F5344CB8AC3E}">
        <p14:creationId xmlns:p14="http://schemas.microsoft.com/office/powerpoint/2010/main" val="2840865972"/>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a:t>خصائص ادارة الذات</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marL="0" indent="0" algn="r">
              <a:buNone/>
            </a:pPr>
            <a:r>
              <a:rPr lang="ar-IQ" dirty="0"/>
              <a:t> </a:t>
            </a:r>
            <a:endParaRPr lang="en-US" dirty="0"/>
          </a:p>
          <a:p>
            <a:pPr marL="0" indent="0" algn="r">
              <a:buNone/>
            </a:pPr>
            <a:r>
              <a:rPr lang="ar-IQ" dirty="0"/>
              <a:t>تتسم ادارة الذات بعدة خصائص أبرزها ما يلي</a:t>
            </a:r>
            <a:endParaRPr lang="en-US" dirty="0"/>
          </a:p>
          <a:p>
            <a:pPr marL="0" indent="0" algn="r">
              <a:buNone/>
            </a:pPr>
            <a:r>
              <a:rPr lang="ar-IQ" dirty="0"/>
              <a:t>الفهم الجيد للصعوبات و محاولة التغلب عليها</a:t>
            </a:r>
            <a:r>
              <a:rPr lang="en-US" dirty="0"/>
              <a:t> .</a:t>
            </a:r>
          </a:p>
          <a:p>
            <a:pPr marL="0" indent="0" algn="r">
              <a:buNone/>
            </a:pPr>
            <a:r>
              <a:rPr lang="ar-IQ" dirty="0"/>
              <a:t>تحسين و تطوير حياة الفرد</a:t>
            </a:r>
            <a:r>
              <a:rPr lang="en-US" dirty="0"/>
              <a:t> .</a:t>
            </a:r>
          </a:p>
          <a:p>
            <a:pPr marL="0" indent="0" algn="r">
              <a:buNone/>
            </a:pPr>
            <a:r>
              <a:rPr lang="ar-IQ" dirty="0"/>
              <a:t>المشاركة بشكل كامل في صنع ،و اتخاذ القرارات</a:t>
            </a:r>
            <a:r>
              <a:rPr lang="en-US" dirty="0"/>
              <a:t> .</a:t>
            </a:r>
          </a:p>
          <a:p>
            <a:pPr marL="0" indent="0" algn="r">
              <a:buNone/>
            </a:pPr>
            <a:r>
              <a:rPr lang="ar-IQ" dirty="0"/>
              <a:t>التعرف و التوصل للطرق المناسبة لحل المشكلات</a:t>
            </a:r>
            <a:r>
              <a:rPr lang="en-US" dirty="0"/>
              <a:t> .</a:t>
            </a:r>
          </a:p>
          <a:p>
            <a:pPr marL="0" indent="0" algn="r">
              <a:buNone/>
            </a:pPr>
            <a:r>
              <a:rPr lang="ar-IQ" dirty="0"/>
              <a:t>الإعتماد على الأسلوب المناسب للحياة</a:t>
            </a:r>
            <a:r>
              <a:rPr lang="en-US" dirty="0"/>
              <a:t> .</a:t>
            </a:r>
          </a:p>
          <a:p>
            <a:pPr marL="0" indent="0" algn="r">
              <a:buNone/>
            </a:pPr>
            <a:r>
              <a:rPr lang="ar-IQ" dirty="0"/>
              <a:t>الحصول على الخدمات الخاصة بالدعم و استغلالها بالشكل المناسب</a:t>
            </a:r>
            <a:endParaRPr lang="en-US" dirty="0"/>
          </a:p>
          <a:p>
            <a:pPr marL="0" indent="0" algn="r">
              <a:buNone/>
            </a:pPr>
            <a:endParaRPr lang="en-US" dirty="0"/>
          </a:p>
        </p:txBody>
      </p:sp>
    </p:spTree>
    <p:extLst>
      <p:ext uri="{BB962C8B-B14F-4D97-AF65-F5344CB8AC3E}">
        <p14:creationId xmlns:p14="http://schemas.microsoft.com/office/powerpoint/2010/main" val="19471150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a:t>مداخل دراسة ادارة الذات</a:t>
            </a:r>
            <a:r>
              <a:rPr lang="en-US" dirty="0"/>
              <a:t/>
            </a:r>
            <a:br>
              <a:rPr lang="en-US" dirty="0"/>
            </a:br>
            <a:endParaRPr lang="en-US" dirty="0"/>
          </a:p>
        </p:txBody>
      </p:sp>
      <p:sp>
        <p:nvSpPr>
          <p:cNvPr id="3" name="Content Placeholder 2"/>
          <p:cNvSpPr>
            <a:spLocks noGrp="1"/>
          </p:cNvSpPr>
          <p:nvPr>
            <p:ph idx="1"/>
          </p:nvPr>
        </p:nvSpPr>
        <p:spPr>
          <a:xfrm>
            <a:off x="457200" y="1524000"/>
            <a:ext cx="8229600" cy="4525963"/>
          </a:xfrm>
        </p:spPr>
        <p:txBody>
          <a:bodyPr>
            <a:normAutofit fontScale="40000" lnSpcReduction="20000"/>
          </a:bodyPr>
          <a:lstStyle/>
          <a:p>
            <a:pPr marL="0" indent="0" algn="r">
              <a:buNone/>
            </a:pPr>
            <a:r>
              <a:rPr lang="ar-IQ" sz="5100" dirty="0"/>
              <a:t>هناك عدة مداخل لادارة الذات وذالك لانها تجمع بين الجوانب النفسيه والسلوكيه والتنظيميه والمداخل كا الآتي </a:t>
            </a:r>
            <a:endParaRPr lang="en-US" sz="5100" dirty="0"/>
          </a:p>
          <a:p>
            <a:pPr marL="0" indent="0" algn="r">
              <a:buNone/>
            </a:pPr>
            <a:r>
              <a:rPr lang="ar-IQ" sz="5100" dirty="0"/>
              <a:t>1.المدخل التحفيزي اذ يقوم الشخص بتحفيز نفسه من خلال السيطره على سلوكهم الشخصيه وتعزيزها ومن  ثم يستطيع تحفيز الاشخاص الذين حوله على سبيل المثال يستطيع المرؤسين تحفيز رؤساهم وتقديم الدعم لهم والعكس صحيح </a:t>
            </a:r>
            <a:r>
              <a:rPr lang="ar-IQ" sz="5100" dirty="0" smtClean="0"/>
              <a:t>ايقوم </a:t>
            </a:r>
            <a:r>
              <a:rPr lang="ar-IQ" sz="5100" dirty="0"/>
              <a:t>الرؤساء بتحفيز المرؤسين .</a:t>
            </a:r>
            <a:endParaRPr lang="en-US" sz="5100" dirty="0"/>
          </a:p>
          <a:p>
            <a:pPr marL="0" indent="0" algn="r">
              <a:buNone/>
            </a:pPr>
            <a:r>
              <a:rPr lang="ar-IQ" sz="5100" dirty="0"/>
              <a:t> </a:t>
            </a:r>
            <a:endParaRPr lang="en-US" sz="5100" dirty="0"/>
          </a:p>
          <a:p>
            <a:pPr marL="0" indent="0" algn="r">
              <a:buNone/>
            </a:pPr>
            <a:r>
              <a:rPr lang="ar-IQ" sz="5100" dirty="0"/>
              <a:t>2. المدخل الاعتقادي: ان تطوير ادارة الذات يعتمد على اربع مصادر تجريبيه ضمن هذا المدخل (الانجازالشخصي،والتعلم او النمذجه والتشجيع والاثار العاطفيه) وتشكل هذه المصادر الدور الرئيس في تعزيز مفاهيم ادارة الذات, كما يشير هذا المدخل الى ان الفعالية الذاتية تعتمد على قدرة الفرد في الانخارط في المهام الاجتماعية .</a:t>
            </a:r>
            <a:endParaRPr lang="en-US" sz="5100" dirty="0"/>
          </a:p>
          <a:p>
            <a:pPr marL="0" indent="0" algn="r">
              <a:buNone/>
            </a:pPr>
            <a:r>
              <a:rPr lang="ar-IQ" sz="4000" dirty="0"/>
              <a:t> </a:t>
            </a:r>
            <a:endParaRPr lang="en-US" sz="4000" dirty="0"/>
          </a:p>
          <a:p>
            <a:pPr marL="0" indent="0">
              <a:buNone/>
            </a:pPr>
            <a:r>
              <a:rPr lang="ar-IQ" dirty="0"/>
              <a:t> </a:t>
            </a:r>
            <a:endParaRPr lang="en-US" dirty="0"/>
          </a:p>
          <a:p>
            <a:pPr marL="0" indent="0">
              <a:buNone/>
            </a:pPr>
            <a:r>
              <a:rPr lang="ar-IQ" dirty="0"/>
              <a:t> </a:t>
            </a:r>
            <a:endParaRPr lang="en-US" dirty="0"/>
          </a:p>
          <a:p>
            <a:endParaRPr lang="en-US" dirty="0"/>
          </a:p>
        </p:txBody>
      </p:sp>
    </p:spTree>
    <p:extLst>
      <p:ext uri="{BB962C8B-B14F-4D97-AF65-F5344CB8AC3E}">
        <p14:creationId xmlns:p14="http://schemas.microsoft.com/office/powerpoint/2010/main" val="266218792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87</TotalTime>
  <Words>1205</Words>
  <Application>Microsoft Office PowerPoint</Application>
  <PresentationFormat>On-screen Show (4:3)</PresentationFormat>
  <Paragraphs>108</Paragraphs>
  <Slides>19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Franklin Gothic Book</vt:lpstr>
      <vt:lpstr>Tahoma</vt:lpstr>
      <vt:lpstr>Wingdings 2</vt:lpstr>
      <vt:lpstr>Technic</vt:lpstr>
      <vt:lpstr>إدارة الذات Self MANGEMANT نبذه تاريخيه عن ادارة الذات </vt:lpstr>
      <vt:lpstr>المفهوم</vt:lpstr>
      <vt:lpstr>مفهوم</vt:lpstr>
      <vt:lpstr> تعريف ادارة الذات</vt:lpstr>
      <vt:lpstr>تعريفات</vt:lpstr>
      <vt:lpstr>اهميه ادارة الذات</vt:lpstr>
      <vt:lpstr>الاهمية</vt:lpstr>
      <vt:lpstr>خصائص ادارة الذات </vt:lpstr>
      <vt:lpstr>مداخل دراسة ادارة الذات </vt:lpstr>
      <vt:lpstr>المداخل</vt:lpstr>
      <vt:lpstr>اهداف الادارة الذات </vt:lpstr>
      <vt:lpstr>الاهداف</vt:lpstr>
      <vt:lpstr>معوقات تطبيق ادارة الذات</vt:lpstr>
      <vt:lpstr>: اسس إدارة الـذات</vt:lpstr>
      <vt:lpstr> الخطوات ادارة الذات</vt:lpstr>
      <vt:lpstr>خطوات ادارة الذات</vt:lpstr>
      <vt:lpstr>ابعاد ادارة الذات</vt:lpstr>
      <vt:lpstr>الابعاد</vt:lpstr>
      <vt:lpstr>الابعاد</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إدارة الذات Self MANGEMANT نبذه تاريخيه عن ادارة الذات </dc:title>
  <dc:creator>lenovo</dc:creator>
  <cp:lastModifiedBy>Maher Fattouh</cp:lastModifiedBy>
  <cp:revision>18</cp:revision>
  <dcterms:created xsi:type="dcterms:W3CDTF">2018-11-06T19:56:41Z</dcterms:created>
  <dcterms:modified xsi:type="dcterms:W3CDTF">2018-11-13T20:42:02Z</dcterms:modified>
</cp:coreProperties>
</file>