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08" r:id="rId1"/>
  </p:sldMasterIdLst>
  <p:notesMasterIdLst>
    <p:notesMasterId r:id="rId19"/>
  </p:notesMasterIdLst>
  <p:sldIdLst>
    <p:sldId id="262" r:id="rId2"/>
    <p:sldId id="263" r:id="rId3"/>
    <p:sldId id="283" r:id="rId4"/>
    <p:sldId id="274" r:id="rId5"/>
    <p:sldId id="308" r:id="rId6"/>
    <p:sldId id="258" r:id="rId7"/>
    <p:sldId id="305" r:id="rId8"/>
    <p:sldId id="303" r:id="rId9"/>
    <p:sldId id="284" r:id="rId10"/>
    <p:sldId id="285" r:id="rId11"/>
    <p:sldId id="267" r:id="rId12"/>
    <p:sldId id="281" r:id="rId13"/>
    <p:sldId id="286" r:id="rId14"/>
    <p:sldId id="264" r:id="rId15"/>
    <p:sldId id="275" r:id="rId16"/>
    <p:sldId id="302" r:id="rId17"/>
    <p:sldId id="307"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894C4"/>
    <a:srgbClr val="808080"/>
    <a:srgbClr val="EBF7F9"/>
    <a:srgbClr val="F6FB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74" autoAdjust="0"/>
    <p:restoredTop sz="96512" autoAdjust="0"/>
  </p:normalViewPr>
  <p:slideViewPr>
    <p:cSldViewPr>
      <p:cViewPr varScale="1">
        <p:scale>
          <a:sx n="83" d="100"/>
          <a:sy n="83" d="100"/>
        </p:scale>
        <p:origin x="1502" y="8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AF950D-46EB-4C8C-8617-1BE608E5A138}"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25140BA4-42C3-4FE6-B5CF-922312BA9E9B}">
      <dgm:prSet phldrT="[Text]"/>
      <dgm:spPr/>
      <dgm:t>
        <a:bodyPr/>
        <a:lstStyle/>
        <a:p>
          <a:pPr rtl="1"/>
          <a:r>
            <a:rPr lang="ar-IQ" dirty="0" smtClean="0"/>
            <a:t>اولا</a:t>
          </a:r>
          <a:endParaRPr lang="en-US" dirty="0"/>
        </a:p>
      </dgm:t>
    </dgm:pt>
    <dgm:pt modelId="{09D4CDD7-5DC5-4CAA-88CC-579EC1D333E1}" type="parTrans" cxnId="{3BD48086-447E-4D8E-BF9D-D71CD639226A}">
      <dgm:prSet/>
      <dgm:spPr/>
      <dgm:t>
        <a:bodyPr/>
        <a:lstStyle/>
        <a:p>
          <a:endParaRPr lang="en-US"/>
        </a:p>
      </dgm:t>
    </dgm:pt>
    <dgm:pt modelId="{9351B36B-00AA-4543-B730-E08EE86A0838}" type="sibTrans" cxnId="{3BD48086-447E-4D8E-BF9D-D71CD639226A}">
      <dgm:prSet/>
      <dgm:spPr/>
      <dgm:t>
        <a:bodyPr/>
        <a:lstStyle/>
        <a:p>
          <a:endParaRPr lang="en-US"/>
        </a:p>
      </dgm:t>
    </dgm:pt>
    <dgm:pt modelId="{C64BA898-77E6-4D60-B57A-201E1AF0228C}">
      <dgm:prSet phldrT="[Text]"/>
      <dgm:spPr/>
      <dgm:t>
        <a:bodyPr/>
        <a:lstStyle/>
        <a:p>
          <a:pPr rtl="1"/>
          <a:r>
            <a:rPr lang="ar-IQ" dirty="0" smtClean="0"/>
            <a:t>ان الازمة حين تقع فان نتائجها السلبية تنعكس على جميع الافراد و على جميع المستويات الادارية في المنظمة وكذلك تنعكس على البيئة الداخلية و على البيئة الخارجية</a:t>
          </a:r>
          <a:endParaRPr lang="en-US" dirty="0"/>
        </a:p>
      </dgm:t>
    </dgm:pt>
    <dgm:pt modelId="{BE8BBB76-A871-4C43-A64C-7FA028A9AFBE}" type="parTrans" cxnId="{C8EC16B4-1A18-4F78-A579-94283DC51DD1}">
      <dgm:prSet/>
      <dgm:spPr/>
      <dgm:t>
        <a:bodyPr/>
        <a:lstStyle/>
        <a:p>
          <a:endParaRPr lang="en-US"/>
        </a:p>
      </dgm:t>
    </dgm:pt>
    <dgm:pt modelId="{C1BBA495-A1C4-4E24-A14F-18CF1C40EC8E}" type="sibTrans" cxnId="{C8EC16B4-1A18-4F78-A579-94283DC51DD1}">
      <dgm:prSet/>
      <dgm:spPr/>
      <dgm:t>
        <a:bodyPr/>
        <a:lstStyle/>
        <a:p>
          <a:endParaRPr lang="en-US"/>
        </a:p>
      </dgm:t>
    </dgm:pt>
    <dgm:pt modelId="{4F0ECAD0-20D8-45D6-85CD-D5D5F946B6F2}">
      <dgm:prSet phldrT="[Text]"/>
      <dgm:spPr/>
      <dgm:t>
        <a:bodyPr/>
        <a:lstStyle/>
        <a:p>
          <a:r>
            <a:rPr lang="ar-IQ" dirty="0" smtClean="0"/>
            <a:t>ثانيا</a:t>
          </a:r>
          <a:endParaRPr lang="en-US" dirty="0"/>
        </a:p>
      </dgm:t>
    </dgm:pt>
    <dgm:pt modelId="{9080C7F9-E327-429C-B74A-7B8BDDF8001B}" type="parTrans" cxnId="{31BEB5DE-8040-43D0-B088-A1F7A1A5AB26}">
      <dgm:prSet/>
      <dgm:spPr/>
      <dgm:t>
        <a:bodyPr/>
        <a:lstStyle/>
        <a:p>
          <a:endParaRPr lang="en-US"/>
        </a:p>
      </dgm:t>
    </dgm:pt>
    <dgm:pt modelId="{0EC2652F-38AF-47E1-B801-A6A039549A0E}" type="sibTrans" cxnId="{31BEB5DE-8040-43D0-B088-A1F7A1A5AB26}">
      <dgm:prSet/>
      <dgm:spPr/>
      <dgm:t>
        <a:bodyPr/>
        <a:lstStyle/>
        <a:p>
          <a:endParaRPr lang="en-US"/>
        </a:p>
      </dgm:t>
    </dgm:pt>
    <dgm:pt modelId="{5443CAD9-24D0-4044-BE45-DAAE7E3AB4BA}">
      <dgm:prSet phldrT="[Text]"/>
      <dgm:spPr/>
      <dgm:t>
        <a:bodyPr/>
        <a:lstStyle/>
        <a:p>
          <a:pPr rtl="1"/>
          <a:r>
            <a:rPr lang="ar-IQ" dirty="0" smtClean="0"/>
            <a:t>ان استخدام منهج ادارة الازمات يعزز  مبدأ المسالة و المحاسبة اذ ان الازمات تؤدي الى كشف المقصرين و المتسببين في الخسائر البشرية والمالية والإدارية </a:t>
          </a:r>
          <a:endParaRPr lang="en-US" dirty="0"/>
        </a:p>
      </dgm:t>
    </dgm:pt>
    <dgm:pt modelId="{3D5FECA5-E09F-43EB-A8D8-37BC59BFA427}" type="parTrans" cxnId="{109B8E45-4936-4C06-8B0D-E400B15725F6}">
      <dgm:prSet/>
      <dgm:spPr/>
      <dgm:t>
        <a:bodyPr/>
        <a:lstStyle/>
        <a:p>
          <a:endParaRPr lang="en-US"/>
        </a:p>
      </dgm:t>
    </dgm:pt>
    <dgm:pt modelId="{AE49837F-A53C-4BAA-8D5D-AD86011FF49B}" type="sibTrans" cxnId="{109B8E45-4936-4C06-8B0D-E400B15725F6}">
      <dgm:prSet/>
      <dgm:spPr/>
      <dgm:t>
        <a:bodyPr/>
        <a:lstStyle/>
        <a:p>
          <a:endParaRPr lang="en-US"/>
        </a:p>
      </dgm:t>
    </dgm:pt>
    <dgm:pt modelId="{362C9681-FBE7-4433-AF91-EF568AF6644A}">
      <dgm:prSet phldrT="[Text]"/>
      <dgm:spPr/>
      <dgm:t>
        <a:bodyPr/>
        <a:lstStyle/>
        <a:p>
          <a:r>
            <a:rPr lang="ar-IQ" dirty="0" smtClean="0"/>
            <a:t>ثالثا</a:t>
          </a:r>
          <a:endParaRPr lang="en-US" dirty="0"/>
        </a:p>
      </dgm:t>
    </dgm:pt>
    <dgm:pt modelId="{CC59E803-1188-467F-B9DA-FD68DB8B8D4D}" type="parTrans" cxnId="{739A56D3-EF85-416C-BC5A-4A2B7E946394}">
      <dgm:prSet/>
      <dgm:spPr/>
      <dgm:t>
        <a:bodyPr/>
        <a:lstStyle/>
        <a:p>
          <a:endParaRPr lang="en-US"/>
        </a:p>
      </dgm:t>
    </dgm:pt>
    <dgm:pt modelId="{AB6F1241-14DD-4B27-9FA4-2EF820399B59}" type="sibTrans" cxnId="{739A56D3-EF85-416C-BC5A-4A2B7E946394}">
      <dgm:prSet/>
      <dgm:spPr/>
      <dgm:t>
        <a:bodyPr/>
        <a:lstStyle/>
        <a:p>
          <a:endParaRPr lang="en-US"/>
        </a:p>
      </dgm:t>
    </dgm:pt>
    <dgm:pt modelId="{7EFDBF42-ACEE-42FC-A85C-113FC740FBC1}">
      <dgm:prSet phldrT="[Text]"/>
      <dgm:spPr/>
      <dgm:t>
        <a:bodyPr/>
        <a:lstStyle/>
        <a:p>
          <a:pPr rtl="1"/>
          <a:r>
            <a:rPr lang="ar-IQ" dirty="0" smtClean="0"/>
            <a:t>هناك تجارب كثيرة تظهر وتوضح فشل المنضمات في مواجه الازمات التي تعرضت لها وقد كان السبب الرئيس في ذلك هو عدم استخدام سيناريوهات اداره الازمات في مواجه هذه الازمات والتصدي لها والقضاء عليها وعلى اثارها ومن هنا فقد ادركت المنضمات اهميه هذا الحقل في حمايتها من الازمات المحتملة</a:t>
          </a:r>
          <a:endParaRPr lang="en-US" dirty="0"/>
        </a:p>
      </dgm:t>
    </dgm:pt>
    <dgm:pt modelId="{6C8DF9E3-FC9A-4697-9D65-D9BD7E3E906B}" type="parTrans" cxnId="{1B930337-637A-48C4-A910-F326EFAF94E9}">
      <dgm:prSet/>
      <dgm:spPr/>
      <dgm:t>
        <a:bodyPr/>
        <a:lstStyle/>
        <a:p>
          <a:endParaRPr lang="en-US"/>
        </a:p>
      </dgm:t>
    </dgm:pt>
    <dgm:pt modelId="{DDA1F03B-4E36-4561-BC70-3EE5040D700A}" type="sibTrans" cxnId="{1B930337-637A-48C4-A910-F326EFAF94E9}">
      <dgm:prSet/>
      <dgm:spPr/>
      <dgm:t>
        <a:bodyPr/>
        <a:lstStyle/>
        <a:p>
          <a:endParaRPr lang="en-US"/>
        </a:p>
      </dgm:t>
    </dgm:pt>
    <dgm:pt modelId="{714964E4-D517-4DFD-9C38-AFA62A6B9782}">
      <dgm:prSet phldrT="[Text]"/>
      <dgm:spPr/>
      <dgm:t>
        <a:bodyPr/>
        <a:lstStyle/>
        <a:p>
          <a:pPr rtl="1"/>
          <a:endParaRPr lang="en-US" dirty="0"/>
        </a:p>
      </dgm:t>
    </dgm:pt>
    <dgm:pt modelId="{D7E27983-4D73-4A44-8C33-96BDFF1B2E60}" type="parTrans" cxnId="{14A9B4C3-3464-4ED9-A18C-1F9F626DF4E5}">
      <dgm:prSet/>
      <dgm:spPr/>
      <dgm:t>
        <a:bodyPr/>
        <a:lstStyle/>
        <a:p>
          <a:endParaRPr lang="en-US"/>
        </a:p>
      </dgm:t>
    </dgm:pt>
    <dgm:pt modelId="{85C2C11E-C1AD-4010-B83B-EE5C0FCF6A97}" type="sibTrans" cxnId="{14A9B4C3-3464-4ED9-A18C-1F9F626DF4E5}">
      <dgm:prSet/>
      <dgm:spPr/>
      <dgm:t>
        <a:bodyPr/>
        <a:lstStyle/>
        <a:p>
          <a:endParaRPr lang="en-US"/>
        </a:p>
      </dgm:t>
    </dgm:pt>
    <dgm:pt modelId="{EB2A08B4-694B-4A3A-B836-29AE2EAE4E0C}" type="pres">
      <dgm:prSet presAssocID="{CFAF950D-46EB-4C8C-8617-1BE608E5A138}" presName="linearFlow" presStyleCnt="0">
        <dgm:presLayoutVars>
          <dgm:dir/>
          <dgm:animLvl val="lvl"/>
          <dgm:resizeHandles val="exact"/>
        </dgm:presLayoutVars>
      </dgm:prSet>
      <dgm:spPr/>
      <dgm:t>
        <a:bodyPr/>
        <a:lstStyle/>
        <a:p>
          <a:pPr rtl="1"/>
          <a:endParaRPr lang="ar-IQ"/>
        </a:p>
      </dgm:t>
    </dgm:pt>
    <dgm:pt modelId="{B25A7403-FE87-47BA-97EC-9764F7130B06}" type="pres">
      <dgm:prSet presAssocID="{25140BA4-42C3-4FE6-B5CF-922312BA9E9B}" presName="composite" presStyleCnt="0"/>
      <dgm:spPr/>
    </dgm:pt>
    <dgm:pt modelId="{6A628B76-1B92-4F16-B981-72BF9539B83D}" type="pres">
      <dgm:prSet presAssocID="{25140BA4-42C3-4FE6-B5CF-922312BA9E9B}" presName="parentText" presStyleLbl="alignNode1" presStyleIdx="0" presStyleCnt="3">
        <dgm:presLayoutVars>
          <dgm:chMax val="1"/>
          <dgm:bulletEnabled val="1"/>
        </dgm:presLayoutVars>
      </dgm:prSet>
      <dgm:spPr/>
      <dgm:t>
        <a:bodyPr/>
        <a:lstStyle/>
        <a:p>
          <a:pPr rtl="1"/>
          <a:endParaRPr lang="ar-IQ"/>
        </a:p>
      </dgm:t>
    </dgm:pt>
    <dgm:pt modelId="{2B8A9C8D-B256-414E-8C06-2E7EE8F9334B}" type="pres">
      <dgm:prSet presAssocID="{25140BA4-42C3-4FE6-B5CF-922312BA9E9B}" presName="descendantText" presStyleLbl="alignAcc1" presStyleIdx="0" presStyleCnt="3">
        <dgm:presLayoutVars>
          <dgm:bulletEnabled val="1"/>
        </dgm:presLayoutVars>
      </dgm:prSet>
      <dgm:spPr/>
      <dgm:t>
        <a:bodyPr/>
        <a:lstStyle/>
        <a:p>
          <a:endParaRPr lang="en-US"/>
        </a:p>
      </dgm:t>
    </dgm:pt>
    <dgm:pt modelId="{AD2457AA-D49A-471A-9385-F9BAC7B5E0B6}" type="pres">
      <dgm:prSet presAssocID="{9351B36B-00AA-4543-B730-E08EE86A0838}" presName="sp" presStyleCnt="0"/>
      <dgm:spPr/>
    </dgm:pt>
    <dgm:pt modelId="{BF930AF8-999E-4967-814F-0AC854F35D4B}" type="pres">
      <dgm:prSet presAssocID="{4F0ECAD0-20D8-45D6-85CD-D5D5F946B6F2}" presName="composite" presStyleCnt="0"/>
      <dgm:spPr/>
    </dgm:pt>
    <dgm:pt modelId="{2E584785-BC32-44CD-9D9B-37C2A4054320}" type="pres">
      <dgm:prSet presAssocID="{4F0ECAD0-20D8-45D6-85CD-D5D5F946B6F2}" presName="parentText" presStyleLbl="alignNode1" presStyleIdx="1" presStyleCnt="3">
        <dgm:presLayoutVars>
          <dgm:chMax val="1"/>
          <dgm:bulletEnabled val="1"/>
        </dgm:presLayoutVars>
      </dgm:prSet>
      <dgm:spPr/>
      <dgm:t>
        <a:bodyPr/>
        <a:lstStyle/>
        <a:p>
          <a:endParaRPr lang="en-US"/>
        </a:p>
      </dgm:t>
    </dgm:pt>
    <dgm:pt modelId="{8BDF11E4-9221-4BEF-BA36-C0E655A2C18D}" type="pres">
      <dgm:prSet presAssocID="{4F0ECAD0-20D8-45D6-85CD-D5D5F946B6F2}" presName="descendantText" presStyleLbl="alignAcc1" presStyleIdx="1" presStyleCnt="3">
        <dgm:presLayoutVars>
          <dgm:bulletEnabled val="1"/>
        </dgm:presLayoutVars>
      </dgm:prSet>
      <dgm:spPr/>
      <dgm:t>
        <a:bodyPr/>
        <a:lstStyle/>
        <a:p>
          <a:endParaRPr lang="en-US"/>
        </a:p>
      </dgm:t>
    </dgm:pt>
    <dgm:pt modelId="{FAB1D420-7550-4CA4-81C1-07271FE73993}" type="pres">
      <dgm:prSet presAssocID="{0EC2652F-38AF-47E1-B801-A6A039549A0E}" presName="sp" presStyleCnt="0"/>
      <dgm:spPr/>
    </dgm:pt>
    <dgm:pt modelId="{B5E106B7-7B2B-48A0-B262-AB577ECC928B}" type="pres">
      <dgm:prSet presAssocID="{362C9681-FBE7-4433-AF91-EF568AF6644A}" presName="composite" presStyleCnt="0"/>
      <dgm:spPr/>
    </dgm:pt>
    <dgm:pt modelId="{F1A8EFBF-7A89-4201-AC13-C8C6A023057B}" type="pres">
      <dgm:prSet presAssocID="{362C9681-FBE7-4433-AF91-EF568AF6644A}" presName="parentText" presStyleLbl="alignNode1" presStyleIdx="2" presStyleCnt="3">
        <dgm:presLayoutVars>
          <dgm:chMax val="1"/>
          <dgm:bulletEnabled val="1"/>
        </dgm:presLayoutVars>
      </dgm:prSet>
      <dgm:spPr/>
      <dgm:t>
        <a:bodyPr/>
        <a:lstStyle/>
        <a:p>
          <a:pPr rtl="1"/>
          <a:endParaRPr lang="ar-IQ"/>
        </a:p>
      </dgm:t>
    </dgm:pt>
    <dgm:pt modelId="{647F6763-143A-4D14-8568-E569F398830F}" type="pres">
      <dgm:prSet presAssocID="{362C9681-FBE7-4433-AF91-EF568AF6644A}" presName="descendantText" presStyleLbl="alignAcc1" presStyleIdx="2" presStyleCnt="3">
        <dgm:presLayoutVars>
          <dgm:bulletEnabled val="1"/>
        </dgm:presLayoutVars>
      </dgm:prSet>
      <dgm:spPr/>
      <dgm:t>
        <a:bodyPr/>
        <a:lstStyle/>
        <a:p>
          <a:endParaRPr lang="en-US"/>
        </a:p>
      </dgm:t>
    </dgm:pt>
  </dgm:ptLst>
  <dgm:cxnLst>
    <dgm:cxn modelId="{1691C2C8-0AC1-41E2-B9D3-19DBE13ADFBD}" type="presOf" srcId="{25140BA4-42C3-4FE6-B5CF-922312BA9E9B}" destId="{6A628B76-1B92-4F16-B981-72BF9539B83D}" srcOrd="0" destOrd="0" presId="urn:microsoft.com/office/officeart/2005/8/layout/chevron2"/>
    <dgm:cxn modelId="{14A9B4C3-3464-4ED9-A18C-1F9F626DF4E5}" srcId="{25140BA4-42C3-4FE6-B5CF-922312BA9E9B}" destId="{714964E4-D517-4DFD-9C38-AFA62A6B9782}" srcOrd="1" destOrd="0" parTransId="{D7E27983-4D73-4A44-8C33-96BDFF1B2E60}" sibTransId="{85C2C11E-C1AD-4010-B83B-EE5C0FCF6A97}"/>
    <dgm:cxn modelId="{F16655EC-23D9-483A-A9AF-D0269125DFA8}" type="presOf" srcId="{5443CAD9-24D0-4044-BE45-DAAE7E3AB4BA}" destId="{8BDF11E4-9221-4BEF-BA36-C0E655A2C18D}" srcOrd="0" destOrd="0" presId="urn:microsoft.com/office/officeart/2005/8/layout/chevron2"/>
    <dgm:cxn modelId="{55E0F090-1583-4E4A-B50F-A1EFE6589AAA}" type="presOf" srcId="{714964E4-D517-4DFD-9C38-AFA62A6B9782}" destId="{2B8A9C8D-B256-414E-8C06-2E7EE8F9334B}" srcOrd="0" destOrd="1" presId="urn:microsoft.com/office/officeart/2005/8/layout/chevron2"/>
    <dgm:cxn modelId="{B368CC92-6BF3-4F20-BAB9-42AE5F52BD20}" type="presOf" srcId="{4F0ECAD0-20D8-45D6-85CD-D5D5F946B6F2}" destId="{2E584785-BC32-44CD-9D9B-37C2A4054320}" srcOrd="0" destOrd="0" presId="urn:microsoft.com/office/officeart/2005/8/layout/chevron2"/>
    <dgm:cxn modelId="{31BEB5DE-8040-43D0-B088-A1F7A1A5AB26}" srcId="{CFAF950D-46EB-4C8C-8617-1BE608E5A138}" destId="{4F0ECAD0-20D8-45D6-85CD-D5D5F946B6F2}" srcOrd="1" destOrd="0" parTransId="{9080C7F9-E327-429C-B74A-7B8BDDF8001B}" sibTransId="{0EC2652F-38AF-47E1-B801-A6A039549A0E}"/>
    <dgm:cxn modelId="{109B8E45-4936-4C06-8B0D-E400B15725F6}" srcId="{4F0ECAD0-20D8-45D6-85CD-D5D5F946B6F2}" destId="{5443CAD9-24D0-4044-BE45-DAAE7E3AB4BA}" srcOrd="0" destOrd="0" parTransId="{3D5FECA5-E09F-43EB-A8D8-37BC59BFA427}" sibTransId="{AE49837F-A53C-4BAA-8D5D-AD86011FF49B}"/>
    <dgm:cxn modelId="{924CC11D-3C95-452A-A65D-8AC70EF32334}" type="presOf" srcId="{C64BA898-77E6-4D60-B57A-201E1AF0228C}" destId="{2B8A9C8D-B256-414E-8C06-2E7EE8F9334B}" srcOrd="0" destOrd="0" presId="urn:microsoft.com/office/officeart/2005/8/layout/chevron2"/>
    <dgm:cxn modelId="{99992340-86DB-48CF-A13D-E11368DB9E3F}" type="presOf" srcId="{362C9681-FBE7-4433-AF91-EF568AF6644A}" destId="{F1A8EFBF-7A89-4201-AC13-C8C6A023057B}" srcOrd="0" destOrd="0" presId="urn:microsoft.com/office/officeart/2005/8/layout/chevron2"/>
    <dgm:cxn modelId="{0B0A0C3B-CF01-4E1F-86EF-89F35FF1DFA3}" type="presOf" srcId="{7EFDBF42-ACEE-42FC-A85C-113FC740FBC1}" destId="{647F6763-143A-4D14-8568-E569F398830F}" srcOrd="0" destOrd="0" presId="urn:microsoft.com/office/officeart/2005/8/layout/chevron2"/>
    <dgm:cxn modelId="{1B930337-637A-48C4-A910-F326EFAF94E9}" srcId="{362C9681-FBE7-4433-AF91-EF568AF6644A}" destId="{7EFDBF42-ACEE-42FC-A85C-113FC740FBC1}" srcOrd="0" destOrd="0" parTransId="{6C8DF9E3-FC9A-4697-9D65-D9BD7E3E906B}" sibTransId="{DDA1F03B-4E36-4561-BC70-3EE5040D700A}"/>
    <dgm:cxn modelId="{739A56D3-EF85-416C-BC5A-4A2B7E946394}" srcId="{CFAF950D-46EB-4C8C-8617-1BE608E5A138}" destId="{362C9681-FBE7-4433-AF91-EF568AF6644A}" srcOrd="2" destOrd="0" parTransId="{CC59E803-1188-467F-B9DA-FD68DB8B8D4D}" sibTransId="{AB6F1241-14DD-4B27-9FA4-2EF820399B59}"/>
    <dgm:cxn modelId="{3BD48086-447E-4D8E-BF9D-D71CD639226A}" srcId="{CFAF950D-46EB-4C8C-8617-1BE608E5A138}" destId="{25140BA4-42C3-4FE6-B5CF-922312BA9E9B}" srcOrd="0" destOrd="0" parTransId="{09D4CDD7-5DC5-4CAA-88CC-579EC1D333E1}" sibTransId="{9351B36B-00AA-4543-B730-E08EE86A0838}"/>
    <dgm:cxn modelId="{C8EC16B4-1A18-4F78-A579-94283DC51DD1}" srcId="{25140BA4-42C3-4FE6-B5CF-922312BA9E9B}" destId="{C64BA898-77E6-4D60-B57A-201E1AF0228C}" srcOrd="0" destOrd="0" parTransId="{BE8BBB76-A871-4C43-A64C-7FA028A9AFBE}" sibTransId="{C1BBA495-A1C4-4E24-A14F-18CF1C40EC8E}"/>
    <dgm:cxn modelId="{CAC0C6A5-C140-460A-8DFE-5CD6079AD73E}" type="presOf" srcId="{CFAF950D-46EB-4C8C-8617-1BE608E5A138}" destId="{EB2A08B4-694B-4A3A-B836-29AE2EAE4E0C}" srcOrd="0" destOrd="0" presId="urn:microsoft.com/office/officeart/2005/8/layout/chevron2"/>
    <dgm:cxn modelId="{3D67A0E6-E710-44DE-8C19-7AA0D25DED43}" type="presParOf" srcId="{EB2A08B4-694B-4A3A-B836-29AE2EAE4E0C}" destId="{B25A7403-FE87-47BA-97EC-9764F7130B06}" srcOrd="0" destOrd="0" presId="urn:microsoft.com/office/officeart/2005/8/layout/chevron2"/>
    <dgm:cxn modelId="{25EC8FDB-97B5-4B05-BF52-D1D253772B00}" type="presParOf" srcId="{B25A7403-FE87-47BA-97EC-9764F7130B06}" destId="{6A628B76-1B92-4F16-B981-72BF9539B83D}" srcOrd="0" destOrd="0" presId="urn:microsoft.com/office/officeart/2005/8/layout/chevron2"/>
    <dgm:cxn modelId="{7137E450-39D0-4F47-9E97-F71F6B1ACCD4}" type="presParOf" srcId="{B25A7403-FE87-47BA-97EC-9764F7130B06}" destId="{2B8A9C8D-B256-414E-8C06-2E7EE8F9334B}" srcOrd="1" destOrd="0" presId="urn:microsoft.com/office/officeart/2005/8/layout/chevron2"/>
    <dgm:cxn modelId="{29553BC4-1235-4CAC-A9A4-4767D5BB9F6B}" type="presParOf" srcId="{EB2A08B4-694B-4A3A-B836-29AE2EAE4E0C}" destId="{AD2457AA-D49A-471A-9385-F9BAC7B5E0B6}" srcOrd="1" destOrd="0" presId="urn:microsoft.com/office/officeart/2005/8/layout/chevron2"/>
    <dgm:cxn modelId="{9CF551F4-907E-4DFD-80F1-AD604E760B5F}" type="presParOf" srcId="{EB2A08B4-694B-4A3A-B836-29AE2EAE4E0C}" destId="{BF930AF8-999E-4967-814F-0AC854F35D4B}" srcOrd="2" destOrd="0" presId="urn:microsoft.com/office/officeart/2005/8/layout/chevron2"/>
    <dgm:cxn modelId="{E7EF0191-9FFE-42EC-BA3A-BB85E7F0F050}" type="presParOf" srcId="{BF930AF8-999E-4967-814F-0AC854F35D4B}" destId="{2E584785-BC32-44CD-9D9B-37C2A4054320}" srcOrd="0" destOrd="0" presId="urn:microsoft.com/office/officeart/2005/8/layout/chevron2"/>
    <dgm:cxn modelId="{B3912026-17C0-4440-9C8D-9AE4695B8227}" type="presParOf" srcId="{BF930AF8-999E-4967-814F-0AC854F35D4B}" destId="{8BDF11E4-9221-4BEF-BA36-C0E655A2C18D}" srcOrd="1" destOrd="0" presId="urn:microsoft.com/office/officeart/2005/8/layout/chevron2"/>
    <dgm:cxn modelId="{48E6B6DC-0105-4E68-8530-1A8CB9EB737B}" type="presParOf" srcId="{EB2A08B4-694B-4A3A-B836-29AE2EAE4E0C}" destId="{FAB1D420-7550-4CA4-81C1-07271FE73993}" srcOrd="3" destOrd="0" presId="urn:microsoft.com/office/officeart/2005/8/layout/chevron2"/>
    <dgm:cxn modelId="{74D205EE-43FC-4941-980F-7FDB2D2D3B2F}" type="presParOf" srcId="{EB2A08B4-694B-4A3A-B836-29AE2EAE4E0C}" destId="{B5E106B7-7B2B-48A0-B262-AB577ECC928B}" srcOrd="4" destOrd="0" presId="urn:microsoft.com/office/officeart/2005/8/layout/chevron2"/>
    <dgm:cxn modelId="{6FAB2B9C-92CA-4C72-8C3D-D06A823B93B3}" type="presParOf" srcId="{B5E106B7-7B2B-48A0-B262-AB577ECC928B}" destId="{F1A8EFBF-7A89-4201-AC13-C8C6A023057B}" srcOrd="0" destOrd="0" presId="urn:microsoft.com/office/officeart/2005/8/layout/chevron2"/>
    <dgm:cxn modelId="{E3050A0F-5C16-4515-8BFB-E8E32A5AD74A}" type="presParOf" srcId="{B5E106B7-7B2B-48A0-B262-AB577ECC928B}" destId="{647F6763-143A-4D14-8568-E569F398830F}"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787B027-467A-4CEB-8C15-A286583A114A}" type="doc">
      <dgm:prSet loTypeId="urn:microsoft.com/office/officeart/2005/8/layout/bProcess2" loCatId="process" qsTypeId="urn:microsoft.com/office/officeart/2005/8/quickstyle/3d3" qsCatId="3D" csTypeId="urn:microsoft.com/office/officeart/2005/8/colors/accent3_1" csCatId="accent3" phldr="1"/>
      <dgm:spPr/>
      <dgm:t>
        <a:bodyPr/>
        <a:lstStyle/>
        <a:p>
          <a:pPr rtl="1"/>
          <a:endParaRPr lang="ar-IQ"/>
        </a:p>
      </dgm:t>
    </dgm:pt>
    <dgm:pt modelId="{911C99A6-8922-43D5-B94D-D260487A6A7D}">
      <dgm:prSet phldrT="[Text]" custT="1"/>
      <dgm:spPr/>
      <dgm:t>
        <a:bodyPr/>
        <a:lstStyle/>
        <a:p>
          <a:pPr algn="ctr"/>
          <a:r>
            <a:rPr lang="ar-IQ" sz="3600" b="1" dirty="0" smtClean="0">
              <a:effectLst>
                <a:outerShdw blurRad="38100" dist="38100" dir="2700000" algn="tl">
                  <a:srgbClr val="000000">
                    <a:alpha val="43137"/>
                  </a:srgbClr>
                </a:outerShdw>
              </a:effectLst>
              <a:latin typeface="Simplified Arabic" pitchFamily="18" charset="-78"/>
              <a:cs typeface="Simplified Arabic" pitchFamily="18" charset="-78"/>
            </a:rPr>
            <a:t>تاثير البيئة على الازمة </a:t>
          </a:r>
        </a:p>
      </dgm:t>
    </dgm:pt>
    <dgm:pt modelId="{51730B1B-CB51-456A-8981-E9F400D54BC2}" type="parTrans" cxnId="{E07749B6-6C4F-42ED-BB1C-2DEAC9EA3FA0}">
      <dgm:prSet/>
      <dgm:spPr/>
      <dgm:t>
        <a:bodyPr/>
        <a:lstStyle/>
        <a:p>
          <a:endParaRPr lang="en-US"/>
        </a:p>
      </dgm:t>
    </dgm:pt>
    <dgm:pt modelId="{91355C87-2052-45B0-B697-61DEAC201C52}" type="sibTrans" cxnId="{E07749B6-6C4F-42ED-BB1C-2DEAC9EA3FA0}">
      <dgm:prSet/>
      <dgm:spPr/>
      <dgm:t>
        <a:bodyPr/>
        <a:lstStyle/>
        <a:p>
          <a:endParaRPr lang="en-US"/>
        </a:p>
      </dgm:t>
    </dgm:pt>
    <dgm:pt modelId="{644CC932-D86C-4F31-BFB7-9BB2D854E1A1}">
      <dgm:prSet phldrT="[Text]"/>
      <dgm:spPr/>
      <dgm:t>
        <a:bodyPr/>
        <a:lstStyle/>
        <a:p>
          <a:r>
            <a:rPr lang="ar-IQ" b="1" dirty="0" smtClean="0">
              <a:effectLst>
                <a:outerShdw blurRad="38100" dist="38100" dir="2700000" algn="tl">
                  <a:srgbClr val="000000">
                    <a:alpha val="43137"/>
                  </a:srgbClr>
                </a:outerShdw>
              </a:effectLst>
              <a:latin typeface="Simplified Arabic" pitchFamily="18" charset="-78"/>
              <a:cs typeface="Simplified Arabic" pitchFamily="18" charset="-78"/>
            </a:rPr>
            <a:t>بيئة سياسية وقانونية</a:t>
          </a:r>
        </a:p>
      </dgm:t>
    </dgm:pt>
    <dgm:pt modelId="{90560A82-98B4-4738-A4BD-AEDEF323D220}" type="parTrans" cxnId="{92026A52-9243-41CF-B217-B6D90D47EDA2}">
      <dgm:prSet/>
      <dgm:spPr/>
      <dgm:t>
        <a:bodyPr/>
        <a:lstStyle/>
        <a:p>
          <a:pPr rtl="1"/>
          <a:endParaRPr lang="ar-IQ"/>
        </a:p>
      </dgm:t>
    </dgm:pt>
    <dgm:pt modelId="{4C38EF9F-DBC6-4A44-A029-711E4114F5FD}" type="sibTrans" cxnId="{92026A52-9243-41CF-B217-B6D90D47EDA2}">
      <dgm:prSet/>
      <dgm:spPr/>
      <dgm:t>
        <a:bodyPr/>
        <a:lstStyle/>
        <a:p>
          <a:pPr rtl="1"/>
          <a:endParaRPr lang="ar-IQ"/>
        </a:p>
      </dgm:t>
    </dgm:pt>
    <dgm:pt modelId="{50F53697-36B3-4474-AE5E-45DF2EECC4A8}">
      <dgm:prSet phldrT="[Text]"/>
      <dgm:spPr/>
      <dgm:t>
        <a:bodyPr/>
        <a:lstStyle/>
        <a:p>
          <a:r>
            <a:rPr lang="ar-IQ" b="1" dirty="0" smtClean="0">
              <a:effectLst>
                <a:outerShdw blurRad="38100" dist="38100" dir="2700000" algn="tl">
                  <a:srgbClr val="000000">
                    <a:alpha val="43137"/>
                  </a:srgbClr>
                </a:outerShdw>
              </a:effectLst>
              <a:latin typeface="Simplified Arabic" pitchFamily="18" charset="-78"/>
              <a:cs typeface="Simplified Arabic" pitchFamily="18" charset="-78"/>
            </a:rPr>
            <a:t>بيئة اجتماعية وثقافية</a:t>
          </a:r>
        </a:p>
      </dgm:t>
    </dgm:pt>
    <dgm:pt modelId="{016EF770-A34A-488D-B928-6AF14C6796DA}" type="parTrans" cxnId="{DCB95A1A-471E-438A-A505-40F2890FBE05}">
      <dgm:prSet/>
      <dgm:spPr/>
      <dgm:t>
        <a:bodyPr/>
        <a:lstStyle/>
        <a:p>
          <a:pPr rtl="1"/>
          <a:endParaRPr lang="ar-IQ"/>
        </a:p>
      </dgm:t>
    </dgm:pt>
    <dgm:pt modelId="{45AB2FC9-A963-49B0-8DEF-AADB85E1FAC0}" type="sibTrans" cxnId="{DCB95A1A-471E-438A-A505-40F2890FBE05}">
      <dgm:prSet/>
      <dgm:spPr/>
      <dgm:t>
        <a:bodyPr/>
        <a:lstStyle/>
        <a:p>
          <a:pPr rtl="1"/>
          <a:endParaRPr lang="ar-IQ"/>
        </a:p>
      </dgm:t>
    </dgm:pt>
    <dgm:pt modelId="{57740596-6DF7-4037-97B8-07329FE11EF4}">
      <dgm:prSet phldrT="[Text]"/>
      <dgm:spPr/>
      <dgm:t>
        <a:bodyPr/>
        <a:lstStyle/>
        <a:p>
          <a:r>
            <a:rPr lang="ar-IQ" b="1" dirty="0" smtClean="0">
              <a:effectLst>
                <a:outerShdw blurRad="38100" dist="38100" dir="2700000" algn="tl">
                  <a:srgbClr val="000000">
                    <a:alpha val="43137"/>
                  </a:srgbClr>
                </a:outerShdw>
              </a:effectLst>
              <a:latin typeface="Simplified Arabic" pitchFamily="18" charset="-78"/>
              <a:cs typeface="Simplified Arabic" pitchFamily="18" charset="-78"/>
            </a:rPr>
            <a:t>بيئة اقتصادية (عامة وتنافسية)</a:t>
          </a:r>
        </a:p>
      </dgm:t>
    </dgm:pt>
    <dgm:pt modelId="{DA87EB7E-5E51-48FD-B647-EC1963FB1EED}" type="parTrans" cxnId="{DEEB7D05-BBA0-408F-BA8D-C43DF04D6F46}">
      <dgm:prSet/>
      <dgm:spPr/>
      <dgm:t>
        <a:bodyPr/>
        <a:lstStyle/>
        <a:p>
          <a:pPr rtl="1"/>
          <a:endParaRPr lang="ar-IQ"/>
        </a:p>
      </dgm:t>
    </dgm:pt>
    <dgm:pt modelId="{0C155D33-BD13-4916-A256-ACC7EA01E205}" type="sibTrans" cxnId="{DEEB7D05-BBA0-408F-BA8D-C43DF04D6F46}">
      <dgm:prSet/>
      <dgm:spPr/>
      <dgm:t>
        <a:bodyPr/>
        <a:lstStyle/>
        <a:p>
          <a:pPr rtl="1"/>
          <a:endParaRPr lang="ar-IQ"/>
        </a:p>
      </dgm:t>
    </dgm:pt>
    <dgm:pt modelId="{A75D2C93-532F-4FAB-B31E-3266B35AAB7F}" type="pres">
      <dgm:prSet presAssocID="{3787B027-467A-4CEB-8C15-A286583A114A}" presName="diagram" presStyleCnt="0">
        <dgm:presLayoutVars>
          <dgm:dir/>
          <dgm:resizeHandles/>
        </dgm:presLayoutVars>
      </dgm:prSet>
      <dgm:spPr/>
      <dgm:t>
        <a:bodyPr/>
        <a:lstStyle/>
        <a:p>
          <a:pPr rtl="1"/>
          <a:endParaRPr lang="ar-IQ"/>
        </a:p>
      </dgm:t>
    </dgm:pt>
    <dgm:pt modelId="{85A16D22-8931-4FD7-B8C1-4D69F12202F6}" type="pres">
      <dgm:prSet presAssocID="{911C99A6-8922-43D5-B94D-D260487A6A7D}" presName="firstNode" presStyleLbl="node1" presStyleIdx="0" presStyleCnt="4" custScaleX="132138" custScaleY="140176" custLinFactX="100000" custLinFactNeighborX="173574" custLinFactNeighborY="45048">
        <dgm:presLayoutVars>
          <dgm:bulletEnabled val="1"/>
        </dgm:presLayoutVars>
      </dgm:prSet>
      <dgm:spPr/>
      <dgm:t>
        <a:bodyPr/>
        <a:lstStyle/>
        <a:p>
          <a:pPr rtl="1"/>
          <a:endParaRPr lang="ar-IQ"/>
        </a:p>
      </dgm:t>
    </dgm:pt>
    <dgm:pt modelId="{681F3ADD-611A-4EC2-9C71-F9F3E2E4BBE4}" type="pres">
      <dgm:prSet presAssocID="{91355C87-2052-45B0-B697-61DEAC201C52}" presName="sibTrans" presStyleLbl="sibTrans2D1" presStyleIdx="0" presStyleCnt="3" custAng="10966844" custLinFactX="-300000" custLinFactNeighborX="-308165" custLinFactNeighborY="-28892"/>
      <dgm:spPr/>
      <dgm:t>
        <a:bodyPr/>
        <a:lstStyle/>
        <a:p>
          <a:pPr rtl="1"/>
          <a:endParaRPr lang="ar-IQ"/>
        </a:p>
      </dgm:t>
    </dgm:pt>
    <dgm:pt modelId="{E67E7FFA-6C82-48F8-AE9F-428CB5274227}" type="pres">
      <dgm:prSet presAssocID="{644CC932-D86C-4F31-BFB7-9BB2D854E1A1}" presName="middleNode" presStyleCnt="0"/>
      <dgm:spPr/>
    </dgm:pt>
    <dgm:pt modelId="{6861A6ED-A95A-4B2B-BFC1-1BC1C91FD142}" type="pres">
      <dgm:prSet presAssocID="{644CC932-D86C-4F31-BFB7-9BB2D854E1A1}" presName="padding" presStyleLbl="node1" presStyleIdx="0" presStyleCnt="4"/>
      <dgm:spPr/>
    </dgm:pt>
    <dgm:pt modelId="{3040E7C1-F7E5-4A72-BCAB-6A9A249B8E91}" type="pres">
      <dgm:prSet presAssocID="{644CC932-D86C-4F31-BFB7-9BB2D854E1A1}" presName="shape" presStyleLbl="node1" presStyleIdx="1" presStyleCnt="4" custAng="0" custScaleX="164346" custScaleY="107328" custLinFactNeighborX="-94229" custLinFactNeighborY="-44784">
        <dgm:presLayoutVars>
          <dgm:bulletEnabled val="1"/>
        </dgm:presLayoutVars>
      </dgm:prSet>
      <dgm:spPr/>
      <dgm:t>
        <a:bodyPr/>
        <a:lstStyle/>
        <a:p>
          <a:pPr rtl="1"/>
          <a:endParaRPr lang="ar-IQ"/>
        </a:p>
      </dgm:t>
    </dgm:pt>
    <dgm:pt modelId="{6119E174-9020-4AB1-B7CD-91591BF2560C}" type="pres">
      <dgm:prSet presAssocID="{4C38EF9F-DBC6-4A44-A029-711E4114F5FD}" presName="sibTrans" presStyleLbl="sibTrans2D1" presStyleIdx="1" presStyleCnt="3" custAng="16026143" custLinFactX="172019" custLinFactY="76696" custLinFactNeighborX="200000" custLinFactNeighborY="100000"/>
      <dgm:spPr/>
      <dgm:t>
        <a:bodyPr/>
        <a:lstStyle/>
        <a:p>
          <a:pPr rtl="1"/>
          <a:endParaRPr lang="ar-IQ"/>
        </a:p>
      </dgm:t>
    </dgm:pt>
    <dgm:pt modelId="{3C143029-BE5A-48B2-87CA-462FA619E025}" type="pres">
      <dgm:prSet presAssocID="{50F53697-36B3-4474-AE5E-45DF2EECC4A8}" presName="middleNode" presStyleCnt="0"/>
      <dgm:spPr/>
    </dgm:pt>
    <dgm:pt modelId="{746748D9-36F4-43F0-94FE-68CB3543C8A7}" type="pres">
      <dgm:prSet presAssocID="{50F53697-36B3-4474-AE5E-45DF2EECC4A8}" presName="padding" presStyleLbl="node1" presStyleIdx="1" presStyleCnt="4"/>
      <dgm:spPr/>
    </dgm:pt>
    <dgm:pt modelId="{86626AD6-A289-4A0A-A99F-35B7A6C4185D}" type="pres">
      <dgm:prSet presAssocID="{50F53697-36B3-4474-AE5E-45DF2EECC4A8}" presName="shape" presStyleLbl="node1" presStyleIdx="2" presStyleCnt="4" custScaleX="151370" custScaleY="77391" custLinFactX="-140617" custLinFactY="55783" custLinFactNeighborX="-200000" custLinFactNeighborY="100000">
        <dgm:presLayoutVars>
          <dgm:bulletEnabled val="1"/>
        </dgm:presLayoutVars>
      </dgm:prSet>
      <dgm:spPr/>
      <dgm:t>
        <a:bodyPr/>
        <a:lstStyle/>
        <a:p>
          <a:pPr rtl="1"/>
          <a:endParaRPr lang="ar-IQ"/>
        </a:p>
      </dgm:t>
    </dgm:pt>
    <dgm:pt modelId="{5A2886BF-0172-40DD-9E18-42B89382ECC2}" type="pres">
      <dgm:prSet presAssocID="{45AB2FC9-A963-49B0-8DEF-AADB85E1FAC0}" presName="sibTrans" presStyleLbl="sibTrans2D1" presStyleIdx="2" presStyleCnt="3" custAng="8506443" custScaleX="308595" custLinFactX="-156527" custLinFactNeighborX="-200000" custLinFactNeighborY="-88760"/>
      <dgm:spPr/>
      <dgm:t>
        <a:bodyPr/>
        <a:lstStyle/>
        <a:p>
          <a:pPr rtl="1"/>
          <a:endParaRPr lang="ar-IQ"/>
        </a:p>
      </dgm:t>
    </dgm:pt>
    <dgm:pt modelId="{3B18589C-39DC-417A-9B78-EE4C4291D611}" type="pres">
      <dgm:prSet presAssocID="{57740596-6DF7-4037-97B8-07329FE11EF4}" presName="lastNode" presStyleLbl="node1" presStyleIdx="3" presStyleCnt="4" custScaleX="126838" custScaleY="54576" custLinFactX="-100000" custLinFactNeighborX="-166950" custLinFactNeighborY="-72622">
        <dgm:presLayoutVars>
          <dgm:bulletEnabled val="1"/>
        </dgm:presLayoutVars>
      </dgm:prSet>
      <dgm:spPr/>
      <dgm:t>
        <a:bodyPr/>
        <a:lstStyle/>
        <a:p>
          <a:pPr rtl="1"/>
          <a:endParaRPr lang="ar-IQ"/>
        </a:p>
      </dgm:t>
    </dgm:pt>
  </dgm:ptLst>
  <dgm:cxnLst>
    <dgm:cxn modelId="{8A809E30-1A99-45AD-B3F0-752A3929EADB}" type="presOf" srcId="{91355C87-2052-45B0-B697-61DEAC201C52}" destId="{681F3ADD-611A-4EC2-9C71-F9F3E2E4BBE4}" srcOrd="0" destOrd="0" presId="urn:microsoft.com/office/officeart/2005/8/layout/bProcess2"/>
    <dgm:cxn modelId="{92026A52-9243-41CF-B217-B6D90D47EDA2}" srcId="{3787B027-467A-4CEB-8C15-A286583A114A}" destId="{644CC932-D86C-4F31-BFB7-9BB2D854E1A1}" srcOrd="1" destOrd="0" parTransId="{90560A82-98B4-4738-A4BD-AEDEF323D220}" sibTransId="{4C38EF9F-DBC6-4A44-A029-711E4114F5FD}"/>
    <dgm:cxn modelId="{E07749B6-6C4F-42ED-BB1C-2DEAC9EA3FA0}" srcId="{3787B027-467A-4CEB-8C15-A286583A114A}" destId="{911C99A6-8922-43D5-B94D-D260487A6A7D}" srcOrd="0" destOrd="0" parTransId="{51730B1B-CB51-456A-8981-E9F400D54BC2}" sibTransId="{91355C87-2052-45B0-B697-61DEAC201C52}"/>
    <dgm:cxn modelId="{B08BC2DD-DF4C-44D6-BA28-26F31E1F5FD1}" type="presOf" srcId="{644CC932-D86C-4F31-BFB7-9BB2D854E1A1}" destId="{3040E7C1-F7E5-4A72-BCAB-6A9A249B8E91}" srcOrd="0" destOrd="0" presId="urn:microsoft.com/office/officeart/2005/8/layout/bProcess2"/>
    <dgm:cxn modelId="{FAA1F464-AE20-47F4-958D-BBB4D4B55C07}" type="presOf" srcId="{3787B027-467A-4CEB-8C15-A286583A114A}" destId="{A75D2C93-532F-4FAB-B31E-3266B35AAB7F}" srcOrd="0" destOrd="0" presId="urn:microsoft.com/office/officeart/2005/8/layout/bProcess2"/>
    <dgm:cxn modelId="{6809389E-F7F8-41A5-B3EA-61DB856BAFE5}" type="presOf" srcId="{45AB2FC9-A963-49B0-8DEF-AADB85E1FAC0}" destId="{5A2886BF-0172-40DD-9E18-42B89382ECC2}" srcOrd="0" destOrd="0" presId="urn:microsoft.com/office/officeart/2005/8/layout/bProcess2"/>
    <dgm:cxn modelId="{DCB95A1A-471E-438A-A505-40F2890FBE05}" srcId="{3787B027-467A-4CEB-8C15-A286583A114A}" destId="{50F53697-36B3-4474-AE5E-45DF2EECC4A8}" srcOrd="2" destOrd="0" parTransId="{016EF770-A34A-488D-B928-6AF14C6796DA}" sibTransId="{45AB2FC9-A963-49B0-8DEF-AADB85E1FAC0}"/>
    <dgm:cxn modelId="{6D6252F4-B8A9-4087-8F85-2CC71B13A3CE}" type="presOf" srcId="{57740596-6DF7-4037-97B8-07329FE11EF4}" destId="{3B18589C-39DC-417A-9B78-EE4C4291D611}" srcOrd="0" destOrd="0" presId="urn:microsoft.com/office/officeart/2005/8/layout/bProcess2"/>
    <dgm:cxn modelId="{BC008528-E1AF-4C56-81AA-D4E31B8A95EA}" type="presOf" srcId="{911C99A6-8922-43D5-B94D-D260487A6A7D}" destId="{85A16D22-8931-4FD7-B8C1-4D69F12202F6}" srcOrd="0" destOrd="0" presId="urn:microsoft.com/office/officeart/2005/8/layout/bProcess2"/>
    <dgm:cxn modelId="{A9BB5729-D65E-4167-9614-F6F243D2AC02}" type="presOf" srcId="{4C38EF9F-DBC6-4A44-A029-711E4114F5FD}" destId="{6119E174-9020-4AB1-B7CD-91591BF2560C}" srcOrd="0" destOrd="0" presId="urn:microsoft.com/office/officeart/2005/8/layout/bProcess2"/>
    <dgm:cxn modelId="{DEEB7D05-BBA0-408F-BA8D-C43DF04D6F46}" srcId="{3787B027-467A-4CEB-8C15-A286583A114A}" destId="{57740596-6DF7-4037-97B8-07329FE11EF4}" srcOrd="3" destOrd="0" parTransId="{DA87EB7E-5E51-48FD-B647-EC1963FB1EED}" sibTransId="{0C155D33-BD13-4916-A256-ACC7EA01E205}"/>
    <dgm:cxn modelId="{C5772FF7-5EFC-4613-B316-22D303C28AD4}" type="presOf" srcId="{50F53697-36B3-4474-AE5E-45DF2EECC4A8}" destId="{86626AD6-A289-4A0A-A99F-35B7A6C4185D}" srcOrd="0" destOrd="0" presId="urn:microsoft.com/office/officeart/2005/8/layout/bProcess2"/>
    <dgm:cxn modelId="{927FB416-21D9-45D7-B097-EC1B10B3A8B0}" type="presParOf" srcId="{A75D2C93-532F-4FAB-B31E-3266B35AAB7F}" destId="{85A16D22-8931-4FD7-B8C1-4D69F12202F6}" srcOrd="0" destOrd="0" presId="urn:microsoft.com/office/officeart/2005/8/layout/bProcess2"/>
    <dgm:cxn modelId="{71AFCED4-F02A-435F-92A8-A5856807A6E9}" type="presParOf" srcId="{A75D2C93-532F-4FAB-B31E-3266B35AAB7F}" destId="{681F3ADD-611A-4EC2-9C71-F9F3E2E4BBE4}" srcOrd="1" destOrd="0" presId="urn:microsoft.com/office/officeart/2005/8/layout/bProcess2"/>
    <dgm:cxn modelId="{EC5A8A0D-A79C-4517-9C20-3CDBFB4B5C96}" type="presParOf" srcId="{A75D2C93-532F-4FAB-B31E-3266B35AAB7F}" destId="{E67E7FFA-6C82-48F8-AE9F-428CB5274227}" srcOrd="2" destOrd="0" presId="urn:microsoft.com/office/officeart/2005/8/layout/bProcess2"/>
    <dgm:cxn modelId="{0A45C0F7-E2E0-49B9-8892-A759CDCC473F}" type="presParOf" srcId="{E67E7FFA-6C82-48F8-AE9F-428CB5274227}" destId="{6861A6ED-A95A-4B2B-BFC1-1BC1C91FD142}" srcOrd="0" destOrd="0" presId="urn:microsoft.com/office/officeart/2005/8/layout/bProcess2"/>
    <dgm:cxn modelId="{2B16A211-A7C0-42C9-AFCB-B716D036DDA1}" type="presParOf" srcId="{E67E7FFA-6C82-48F8-AE9F-428CB5274227}" destId="{3040E7C1-F7E5-4A72-BCAB-6A9A249B8E91}" srcOrd="1" destOrd="0" presId="urn:microsoft.com/office/officeart/2005/8/layout/bProcess2"/>
    <dgm:cxn modelId="{0441B1B9-320A-4029-AC3A-7C82B5ED9E2C}" type="presParOf" srcId="{A75D2C93-532F-4FAB-B31E-3266B35AAB7F}" destId="{6119E174-9020-4AB1-B7CD-91591BF2560C}" srcOrd="3" destOrd="0" presId="urn:microsoft.com/office/officeart/2005/8/layout/bProcess2"/>
    <dgm:cxn modelId="{0CD8CFCB-FCED-4279-B426-98AB70560D02}" type="presParOf" srcId="{A75D2C93-532F-4FAB-B31E-3266B35AAB7F}" destId="{3C143029-BE5A-48B2-87CA-462FA619E025}" srcOrd="4" destOrd="0" presId="urn:microsoft.com/office/officeart/2005/8/layout/bProcess2"/>
    <dgm:cxn modelId="{B3860F78-895A-46AE-95E7-91482E170301}" type="presParOf" srcId="{3C143029-BE5A-48B2-87CA-462FA619E025}" destId="{746748D9-36F4-43F0-94FE-68CB3543C8A7}" srcOrd="0" destOrd="0" presId="urn:microsoft.com/office/officeart/2005/8/layout/bProcess2"/>
    <dgm:cxn modelId="{EB06B69E-AFEA-49CC-A3D1-8621A2D30A00}" type="presParOf" srcId="{3C143029-BE5A-48B2-87CA-462FA619E025}" destId="{86626AD6-A289-4A0A-A99F-35B7A6C4185D}" srcOrd="1" destOrd="0" presId="urn:microsoft.com/office/officeart/2005/8/layout/bProcess2"/>
    <dgm:cxn modelId="{64C5770B-9957-425E-B11F-99C2AF2D85E7}" type="presParOf" srcId="{A75D2C93-532F-4FAB-B31E-3266B35AAB7F}" destId="{5A2886BF-0172-40DD-9E18-42B89382ECC2}" srcOrd="5" destOrd="0" presId="urn:microsoft.com/office/officeart/2005/8/layout/bProcess2"/>
    <dgm:cxn modelId="{4CA3AADD-54D6-4EEA-A469-62427100C61A}" type="presParOf" srcId="{A75D2C93-532F-4FAB-B31E-3266B35AAB7F}" destId="{3B18589C-39DC-417A-9B78-EE4C4291D611}" srcOrd="6" destOrd="0" presId="urn:microsoft.com/office/officeart/2005/8/layout/b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7BBC844-EA3D-420A-BF13-9F8F8922A322}" type="doc">
      <dgm:prSet loTypeId="urn:microsoft.com/office/officeart/2005/8/layout/hProcess9" loCatId="process" qsTypeId="urn:microsoft.com/office/officeart/2005/8/quickstyle/simple3" qsCatId="simple" csTypeId="urn:microsoft.com/office/officeart/2005/8/colors/accent1_2" csCatId="accent1" phldr="1"/>
      <dgm:spPr/>
    </dgm:pt>
    <dgm:pt modelId="{4327945E-56D3-447E-A960-34C07F95953A}">
      <dgm:prSet phldrT="[Text]" custT="1"/>
      <dgm:spPr/>
      <dgm:t>
        <a:bodyPr/>
        <a:lstStyle/>
        <a:p>
          <a:pPr rtl="1"/>
          <a:r>
            <a:rPr lang="ar-IQ" sz="1400" b="1" u="none" dirty="0" smtClean="0"/>
            <a:t>مرحلة الشعور بأحتمال حدوث الازمة</a:t>
          </a:r>
          <a:endParaRPr lang="ar-IQ" sz="1400" b="1" u="none" dirty="0"/>
        </a:p>
      </dgm:t>
    </dgm:pt>
    <dgm:pt modelId="{58EF0AEF-F93E-4F6C-A1C1-C2144E39D4B1}" type="parTrans" cxnId="{69CE7C84-F8DC-4A3F-9E07-44A827E94583}">
      <dgm:prSet/>
      <dgm:spPr/>
      <dgm:t>
        <a:bodyPr/>
        <a:lstStyle/>
        <a:p>
          <a:pPr rtl="1"/>
          <a:endParaRPr lang="ar-IQ"/>
        </a:p>
      </dgm:t>
    </dgm:pt>
    <dgm:pt modelId="{27575579-B012-4691-BD5A-22B631C17762}" type="sibTrans" cxnId="{69CE7C84-F8DC-4A3F-9E07-44A827E94583}">
      <dgm:prSet/>
      <dgm:spPr/>
      <dgm:t>
        <a:bodyPr/>
        <a:lstStyle/>
        <a:p>
          <a:pPr rtl="1"/>
          <a:endParaRPr lang="ar-IQ"/>
        </a:p>
      </dgm:t>
    </dgm:pt>
    <dgm:pt modelId="{4FF14F64-2C61-4054-B32B-23C45FE569C6}">
      <dgm:prSet phldrT="[Text]" custT="1"/>
      <dgm:spPr/>
      <dgm:t>
        <a:bodyPr/>
        <a:lstStyle/>
        <a:p>
          <a:pPr rtl="1"/>
          <a:r>
            <a:rPr lang="ar-IQ" sz="1400" b="1" u="none" smtClean="0"/>
            <a:t>مرحلة مجابهة الازمة</a:t>
          </a:r>
          <a:endParaRPr lang="ar-IQ" sz="1400" b="1" u="none" dirty="0"/>
        </a:p>
      </dgm:t>
    </dgm:pt>
    <dgm:pt modelId="{5ADEFFE6-C276-475E-81EA-AF271D36F31E}" type="parTrans" cxnId="{10706632-CA6B-47A8-8890-85CD0A3F65BA}">
      <dgm:prSet/>
      <dgm:spPr/>
      <dgm:t>
        <a:bodyPr/>
        <a:lstStyle/>
        <a:p>
          <a:pPr rtl="1"/>
          <a:endParaRPr lang="ar-IQ"/>
        </a:p>
      </dgm:t>
    </dgm:pt>
    <dgm:pt modelId="{F3E6212B-3441-4106-B2A9-C5D9C1FE6813}" type="sibTrans" cxnId="{10706632-CA6B-47A8-8890-85CD0A3F65BA}">
      <dgm:prSet/>
      <dgm:spPr/>
      <dgm:t>
        <a:bodyPr/>
        <a:lstStyle/>
        <a:p>
          <a:pPr rtl="1"/>
          <a:endParaRPr lang="ar-IQ"/>
        </a:p>
      </dgm:t>
    </dgm:pt>
    <dgm:pt modelId="{49923F81-FC71-44CA-BE89-D489D0DB1117}">
      <dgm:prSet phldrT="[Text]" custT="1"/>
      <dgm:spPr/>
      <dgm:t>
        <a:bodyPr/>
        <a:lstStyle/>
        <a:p>
          <a:pPr rtl="1"/>
          <a:r>
            <a:rPr lang="ar-IQ" sz="1400" b="1" u="none" dirty="0" smtClean="0"/>
            <a:t>مرحلة الاستعداد و الوقاية</a:t>
          </a:r>
          <a:endParaRPr lang="ar-IQ" sz="1400" b="1" u="none" dirty="0"/>
        </a:p>
      </dgm:t>
    </dgm:pt>
    <dgm:pt modelId="{37F02DE2-0AE5-4DA6-BA28-D07E3EDA7C05}" type="sibTrans" cxnId="{C5261472-5F49-4F6B-A272-DEB5546D1433}">
      <dgm:prSet/>
      <dgm:spPr/>
      <dgm:t>
        <a:bodyPr/>
        <a:lstStyle/>
        <a:p>
          <a:pPr rtl="1"/>
          <a:endParaRPr lang="ar-IQ"/>
        </a:p>
      </dgm:t>
    </dgm:pt>
    <dgm:pt modelId="{8C454B44-F836-48C7-BFD4-A7BA3A524B06}" type="parTrans" cxnId="{C5261472-5F49-4F6B-A272-DEB5546D1433}">
      <dgm:prSet/>
      <dgm:spPr/>
      <dgm:t>
        <a:bodyPr/>
        <a:lstStyle/>
        <a:p>
          <a:pPr rtl="1"/>
          <a:endParaRPr lang="ar-IQ"/>
        </a:p>
      </dgm:t>
    </dgm:pt>
    <dgm:pt modelId="{A7C5F549-A553-4545-8702-8A031B56A364}">
      <dgm:prSet phldrT="[Text]" custT="1"/>
      <dgm:spPr/>
      <dgm:t>
        <a:bodyPr/>
        <a:lstStyle/>
        <a:p>
          <a:pPr rtl="1"/>
          <a:r>
            <a:rPr lang="ar-IQ" sz="1400" b="1" u="none" smtClean="0"/>
            <a:t>مرحلة استعادة التوازن و النشاط</a:t>
          </a:r>
          <a:endParaRPr lang="ar-IQ" sz="1400" b="1" u="none" dirty="0"/>
        </a:p>
      </dgm:t>
    </dgm:pt>
    <dgm:pt modelId="{A12ADE46-5B85-4676-B352-3777AB9098E5}" type="parTrans" cxnId="{6DB9D301-1308-4689-96F5-AE0BDB58A9BB}">
      <dgm:prSet/>
      <dgm:spPr/>
      <dgm:t>
        <a:bodyPr/>
        <a:lstStyle/>
        <a:p>
          <a:pPr rtl="1"/>
          <a:endParaRPr lang="ar-IQ"/>
        </a:p>
      </dgm:t>
    </dgm:pt>
    <dgm:pt modelId="{5DD764F0-D333-4579-ACD4-444D36874698}" type="sibTrans" cxnId="{6DB9D301-1308-4689-96F5-AE0BDB58A9BB}">
      <dgm:prSet/>
      <dgm:spPr/>
      <dgm:t>
        <a:bodyPr/>
        <a:lstStyle/>
        <a:p>
          <a:pPr rtl="1"/>
          <a:endParaRPr lang="ar-IQ"/>
        </a:p>
      </dgm:t>
    </dgm:pt>
    <dgm:pt modelId="{A20DA668-70A8-4383-8821-6D0013A7C0CA}">
      <dgm:prSet phldrT="[Text]" custT="1"/>
      <dgm:spPr/>
      <dgm:t>
        <a:bodyPr/>
        <a:lstStyle/>
        <a:p>
          <a:pPr rtl="1"/>
          <a:r>
            <a:rPr lang="ar-IQ" sz="1400" b="1" u="none" smtClean="0"/>
            <a:t>مرحلة التعلم و تقييم التجربة</a:t>
          </a:r>
          <a:endParaRPr lang="ar-IQ" sz="1400" b="1" u="none" dirty="0"/>
        </a:p>
      </dgm:t>
    </dgm:pt>
    <dgm:pt modelId="{F47A1964-D3D1-4121-B7C9-6F456FD33413}" type="parTrans" cxnId="{07A8A5DB-72F6-434E-87E1-E4986C37111B}">
      <dgm:prSet/>
      <dgm:spPr/>
      <dgm:t>
        <a:bodyPr/>
        <a:lstStyle/>
        <a:p>
          <a:pPr rtl="1"/>
          <a:endParaRPr lang="ar-IQ"/>
        </a:p>
      </dgm:t>
    </dgm:pt>
    <dgm:pt modelId="{AEE7E6AD-5E55-4BAE-99A1-F370777D0CCB}" type="sibTrans" cxnId="{07A8A5DB-72F6-434E-87E1-E4986C37111B}">
      <dgm:prSet/>
      <dgm:spPr/>
      <dgm:t>
        <a:bodyPr/>
        <a:lstStyle/>
        <a:p>
          <a:pPr rtl="1"/>
          <a:endParaRPr lang="ar-IQ"/>
        </a:p>
      </dgm:t>
    </dgm:pt>
    <dgm:pt modelId="{98D8304C-2CC9-4A91-A28D-6CA552195418}">
      <dgm:prSet custT="1"/>
      <dgm:spPr/>
      <dgm:t>
        <a:bodyPr/>
        <a:lstStyle/>
        <a:p>
          <a:pPr rtl="1"/>
          <a:r>
            <a:rPr lang="ar-IQ" sz="1400" b="1" u="none" smtClean="0"/>
            <a:t>تجنب الازمة .</a:t>
          </a:r>
          <a:endParaRPr lang="en-US" sz="1400" b="1" u="none" dirty="0"/>
        </a:p>
      </dgm:t>
    </dgm:pt>
    <dgm:pt modelId="{161C93FA-F1B1-4163-B55A-508965BF312C}" type="parTrans" cxnId="{68E8D550-9321-4AF0-A21F-B09986B544F6}">
      <dgm:prSet/>
      <dgm:spPr/>
      <dgm:t>
        <a:bodyPr/>
        <a:lstStyle/>
        <a:p>
          <a:pPr rtl="1"/>
          <a:endParaRPr lang="ar-IQ"/>
        </a:p>
      </dgm:t>
    </dgm:pt>
    <dgm:pt modelId="{973D64F3-E756-4F00-AA29-B7236712A4F3}" type="sibTrans" cxnId="{68E8D550-9321-4AF0-A21F-B09986B544F6}">
      <dgm:prSet/>
      <dgm:spPr/>
      <dgm:t>
        <a:bodyPr/>
        <a:lstStyle/>
        <a:p>
          <a:pPr rtl="1"/>
          <a:endParaRPr lang="ar-IQ"/>
        </a:p>
      </dgm:t>
    </dgm:pt>
    <dgm:pt modelId="{FD6AE177-4954-45DA-A6A5-64079F5A96A0}">
      <dgm:prSet custT="1"/>
      <dgm:spPr/>
      <dgm:t>
        <a:bodyPr/>
        <a:lstStyle/>
        <a:p>
          <a:pPr rtl="1"/>
          <a:r>
            <a:rPr lang="ar-IQ" sz="1400" b="1" u="none" smtClean="0"/>
            <a:t>التهيؤ لادارة الازمة .</a:t>
          </a:r>
          <a:endParaRPr lang="en-US" sz="1400" b="1" u="none" dirty="0"/>
        </a:p>
      </dgm:t>
    </dgm:pt>
    <dgm:pt modelId="{8528A8F4-0CA4-418C-89E6-B939E5937E23}" type="parTrans" cxnId="{A80C0C08-B0DA-49BE-B663-9CAFE0D32FD4}">
      <dgm:prSet/>
      <dgm:spPr/>
      <dgm:t>
        <a:bodyPr/>
        <a:lstStyle/>
        <a:p>
          <a:pPr rtl="1"/>
          <a:endParaRPr lang="ar-IQ"/>
        </a:p>
      </dgm:t>
    </dgm:pt>
    <dgm:pt modelId="{522C2085-C9B8-4E1B-90A8-1E81C1D43AC7}" type="sibTrans" cxnId="{A80C0C08-B0DA-49BE-B663-9CAFE0D32FD4}">
      <dgm:prSet/>
      <dgm:spPr/>
      <dgm:t>
        <a:bodyPr/>
        <a:lstStyle/>
        <a:p>
          <a:pPr rtl="1"/>
          <a:endParaRPr lang="ar-IQ"/>
        </a:p>
      </dgm:t>
    </dgm:pt>
    <dgm:pt modelId="{CD9D7DB3-4D52-4B93-90B8-21056AC75B50}">
      <dgm:prSet custT="1"/>
      <dgm:spPr/>
      <dgm:t>
        <a:bodyPr/>
        <a:lstStyle/>
        <a:p>
          <a:pPr rtl="1"/>
          <a:r>
            <a:rPr lang="ar-IQ" sz="1400" b="1" u="none" smtClean="0"/>
            <a:t>الاعتراف بوجود الازمة .</a:t>
          </a:r>
          <a:endParaRPr lang="en-US" sz="1400" b="1" u="none" dirty="0"/>
        </a:p>
      </dgm:t>
    </dgm:pt>
    <dgm:pt modelId="{AD1094F3-7729-48C0-BD22-B0A2BAA4440B}" type="parTrans" cxnId="{4F065DDC-626D-4B9D-96E9-CCAE95FCF269}">
      <dgm:prSet/>
      <dgm:spPr/>
      <dgm:t>
        <a:bodyPr/>
        <a:lstStyle/>
        <a:p>
          <a:pPr rtl="1"/>
          <a:endParaRPr lang="ar-IQ"/>
        </a:p>
      </dgm:t>
    </dgm:pt>
    <dgm:pt modelId="{46334AA1-E22C-45C1-B661-2F6DE73B483F}" type="sibTrans" cxnId="{4F065DDC-626D-4B9D-96E9-CCAE95FCF269}">
      <dgm:prSet/>
      <dgm:spPr/>
      <dgm:t>
        <a:bodyPr/>
        <a:lstStyle/>
        <a:p>
          <a:pPr rtl="1"/>
          <a:endParaRPr lang="ar-IQ"/>
        </a:p>
      </dgm:t>
    </dgm:pt>
    <dgm:pt modelId="{522EA525-82D9-4A46-9279-6F6EF356BE4F}">
      <dgm:prSet custT="1"/>
      <dgm:spPr/>
      <dgm:t>
        <a:bodyPr/>
        <a:lstStyle/>
        <a:p>
          <a:pPr rtl="1"/>
          <a:r>
            <a:rPr lang="ar-IQ" sz="1400" b="1" u="none" smtClean="0"/>
            <a:t>احتواء الازمة .</a:t>
          </a:r>
          <a:endParaRPr lang="en-US" sz="1400" b="1" u="none" dirty="0"/>
        </a:p>
      </dgm:t>
    </dgm:pt>
    <dgm:pt modelId="{43610F8F-F95F-4F24-9AF9-3C7CEBCF631A}" type="parTrans" cxnId="{ECB771D4-EDC9-4E02-89B3-FC3F463DAC5C}">
      <dgm:prSet/>
      <dgm:spPr/>
      <dgm:t>
        <a:bodyPr/>
        <a:lstStyle/>
        <a:p>
          <a:pPr rtl="1"/>
          <a:endParaRPr lang="ar-IQ"/>
        </a:p>
      </dgm:t>
    </dgm:pt>
    <dgm:pt modelId="{0822518E-B78D-4629-9B98-F04C3FFA7216}" type="sibTrans" cxnId="{ECB771D4-EDC9-4E02-89B3-FC3F463DAC5C}">
      <dgm:prSet/>
      <dgm:spPr/>
      <dgm:t>
        <a:bodyPr/>
        <a:lstStyle/>
        <a:p>
          <a:pPr rtl="1"/>
          <a:endParaRPr lang="ar-IQ"/>
        </a:p>
      </dgm:t>
    </dgm:pt>
    <dgm:pt modelId="{63A58897-B9D0-4636-8904-58867179DC3D}">
      <dgm:prSet custT="1"/>
      <dgm:spPr/>
      <dgm:t>
        <a:bodyPr/>
        <a:lstStyle/>
        <a:p>
          <a:pPr rtl="1"/>
          <a:r>
            <a:rPr lang="ar-IQ" sz="1400" b="1" u="none" smtClean="0"/>
            <a:t>حل الازمة .</a:t>
          </a:r>
          <a:endParaRPr lang="en-US" sz="1400" b="1" u="none" dirty="0"/>
        </a:p>
      </dgm:t>
    </dgm:pt>
    <dgm:pt modelId="{CE3109D1-0381-4A29-ABD8-514C8A6C597E}" type="parTrans" cxnId="{6326611C-B815-411F-BF00-2A1AD44424C5}">
      <dgm:prSet/>
      <dgm:spPr/>
      <dgm:t>
        <a:bodyPr/>
        <a:lstStyle/>
        <a:p>
          <a:pPr rtl="1"/>
          <a:endParaRPr lang="ar-IQ"/>
        </a:p>
      </dgm:t>
    </dgm:pt>
    <dgm:pt modelId="{0F396F27-DBE6-4A1E-BD08-734A891C7DD3}" type="sibTrans" cxnId="{6326611C-B815-411F-BF00-2A1AD44424C5}">
      <dgm:prSet/>
      <dgm:spPr/>
      <dgm:t>
        <a:bodyPr/>
        <a:lstStyle/>
        <a:p>
          <a:pPr rtl="1"/>
          <a:endParaRPr lang="ar-IQ"/>
        </a:p>
      </dgm:t>
    </dgm:pt>
    <dgm:pt modelId="{180FB8A1-483C-4CEC-A8DC-97232B7EDAC3}">
      <dgm:prSet custT="1"/>
      <dgm:spPr/>
      <dgm:t>
        <a:bodyPr/>
        <a:lstStyle/>
        <a:p>
          <a:pPr rtl="1"/>
          <a:r>
            <a:rPr lang="ar-IQ" sz="1400" b="1" u="none" smtClean="0"/>
            <a:t>الاستفادة من الازمة </a:t>
          </a:r>
          <a:endParaRPr lang="ar-IQ" sz="1400" b="1" u="none" dirty="0"/>
        </a:p>
      </dgm:t>
    </dgm:pt>
    <dgm:pt modelId="{0A937838-D0CA-43F9-A24B-CAF3A1E528B3}" type="parTrans" cxnId="{2BF4C2A7-A97C-432F-8829-24B966B7B850}">
      <dgm:prSet/>
      <dgm:spPr/>
      <dgm:t>
        <a:bodyPr/>
        <a:lstStyle/>
        <a:p>
          <a:pPr rtl="1"/>
          <a:endParaRPr lang="ar-IQ"/>
        </a:p>
      </dgm:t>
    </dgm:pt>
    <dgm:pt modelId="{0BE362DD-E70E-4C56-94D2-09D2C1054C27}" type="sibTrans" cxnId="{2BF4C2A7-A97C-432F-8829-24B966B7B850}">
      <dgm:prSet/>
      <dgm:spPr/>
      <dgm:t>
        <a:bodyPr/>
        <a:lstStyle/>
        <a:p>
          <a:pPr rtl="1"/>
          <a:endParaRPr lang="ar-IQ"/>
        </a:p>
      </dgm:t>
    </dgm:pt>
    <dgm:pt modelId="{767FF128-957A-4059-8C16-B6D6C41DE4F7}" type="pres">
      <dgm:prSet presAssocID="{07BBC844-EA3D-420A-BF13-9F8F8922A322}" presName="CompostProcess" presStyleCnt="0">
        <dgm:presLayoutVars>
          <dgm:dir/>
          <dgm:resizeHandles val="exact"/>
        </dgm:presLayoutVars>
      </dgm:prSet>
      <dgm:spPr/>
    </dgm:pt>
    <dgm:pt modelId="{B270617E-CA8F-479D-9812-9D2CF88FE98D}" type="pres">
      <dgm:prSet presAssocID="{07BBC844-EA3D-420A-BF13-9F8F8922A322}" presName="arrow" presStyleLbl="bgShp" presStyleIdx="0" presStyleCnt="1"/>
      <dgm:spPr/>
    </dgm:pt>
    <dgm:pt modelId="{8965BB69-7772-4DB5-8086-FF681D77E9AB}" type="pres">
      <dgm:prSet presAssocID="{07BBC844-EA3D-420A-BF13-9F8F8922A322}" presName="linearProcess" presStyleCnt="0"/>
      <dgm:spPr/>
    </dgm:pt>
    <dgm:pt modelId="{6462EC71-A7E2-4D0A-AD05-CC441CF1868E}" type="pres">
      <dgm:prSet presAssocID="{4327945E-56D3-447E-A960-34C07F95953A}" presName="textNode" presStyleLbl="node1" presStyleIdx="0" presStyleCnt="11">
        <dgm:presLayoutVars>
          <dgm:bulletEnabled val="1"/>
        </dgm:presLayoutVars>
      </dgm:prSet>
      <dgm:spPr/>
      <dgm:t>
        <a:bodyPr/>
        <a:lstStyle/>
        <a:p>
          <a:pPr rtl="1"/>
          <a:endParaRPr lang="ar-IQ"/>
        </a:p>
      </dgm:t>
    </dgm:pt>
    <dgm:pt modelId="{04B638F6-4BE9-488D-95D7-080D45070919}" type="pres">
      <dgm:prSet presAssocID="{27575579-B012-4691-BD5A-22B631C17762}" presName="sibTrans" presStyleCnt="0"/>
      <dgm:spPr/>
    </dgm:pt>
    <dgm:pt modelId="{B417E316-0330-47D2-B916-5C14AC0F20EB}" type="pres">
      <dgm:prSet presAssocID="{49923F81-FC71-44CA-BE89-D489D0DB1117}" presName="textNode" presStyleLbl="node1" presStyleIdx="1" presStyleCnt="11" custScaleX="108265">
        <dgm:presLayoutVars>
          <dgm:bulletEnabled val="1"/>
        </dgm:presLayoutVars>
      </dgm:prSet>
      <dgm:spPr/>
      <dgm:t>
        <a:bodyPr/>
        <a:lstStyle/>
        <a:p>
          <a:pPr rtl="1"/>
          <a:endParaRPr lang="ar-IQ"/>
        </a:p>
      </dgm:t>
    </dgm:pt>
    <dgm:pt modelId="{CFFCFC82-AE31-4911-ADD7-C248522ECDBF}" type="pres">
      <dgm:prSet presAssocID="{37F02DE2-0AE5-4DA6-BA28-D07E3EDA7C05}" presName="sibTrans" presStyleCnt="0"/>
      <dgm:spPr/>
    </dgm:pt>
    <dgm:pt modelId="{11BEB6B3-8A7A-437F-A028-79EEF5159E5C}" type="pres">
      <dgm:prSet presAssocID="{4FF14F64-2C61-4054-B32B-23C45FE569C6}" presName="textNode" presStyleLbl="node1" presStyleIdx="2" presStyleCnt="11">
        <dgm:presLayoutVars>
          <dgm:bulletEnabled val="1"/>
        </dgm:presLayoutVars>
      </dgm:prSet>
      <dgm:spPr/>
      <dgm:t>
        <a:bodyPr/>
        <a:lstStyle/>
        <a:p>
          <a:pPr rtl="1"/>
          <a:endParaRPr lang="ar-IQ"/>
        </a:p>
      </dgm:t>
    </dgm:pt>
    <dgm:pt modelId="{CEB48580-C42D-40C8-AD3F-E045C449B150}" type="pres">
      <dgm:prSet presAssocID="{F3E6212B-3441-4106-B2A9-C5D9C1FE6813}" presName="sibTrans" presStyleCnt="0"/>
      <dgm:spPr/>
    </dgm:pt>
    <dgm:pt modelId="{3FC345D1-5465-4C16-9C8D-886F79211DB9}" type="pres">
      <dgm:prSet presAssocID="{A7C5F549-A553-4545-8702-8A031B56A364}" presName="textNode" presStyleLbl="node1" presStyleIdx="3" presStyleCnt="11">
        <dgm:presLayoutVars>
          <dgm:bulletEnabled val="1"/>
        </dgm:presLayoutVars>
      </dgm:prSet>
      <dgm:spPr/>
      <dgm:t>
        <a:bodyPr/>
        <a:lstStyle/>
        <a:p>
          <a:pPr rtl="1"/>
          <a:endParaRPr lang="ar-IQ"/>
        </a:p>
      </dgm:t>
    </dgm:pt>
    <dgm:pt modelId="{16697C5A-A7A1-4290-8520-BBB70A8D6159}" type="pres">
      <dgm:prSet presAssocID="{5DD764F0-D333-4579-ACD4-444D36874698}" presName="sibTrans" presStyleCnt="0"/>
      <dgm:spPr/>
    </dgm:pt>
    <dgm:pt modelId="{5367E184-E168-4A5D-8A85-0D7D63FD14CB}" type="pres">
      <dgm:prSet presAssocID="{A20DA668-70A8-4383-8821-6D0013A7C0CA}" presName="textNode" presStyleLbl="node1" presStyleIdx="4" presStyleCnt="11">
        <dgm:presLayoutVars>
          <dgm:bulletEnabled val="1"/>
        </dgm:presLayoutVars>
      </dgm:prSet>
      <dgm:spPr/>
      <dgm:t>
        <a:bodyPr/>
        <a:lstStyle/>
        <a:p>
          <a:pPr rtl="1"/>
          <a:endParaRPr lang="ar-IQ"/>
        </a:p>
      </dgm:t>
    </dgm:pt>
    <dgm:pt modelId="{6AB0918C-E92B-481F-859C-F4C6456F3511}" type="pres">
      <dgm:prSet presAssocID="{AEE7E6AD-5E55-4BAE-99A1-F370777D0CCB}" presName="sibTrans" presStyleCnt="0"/>
      <dgm:spPr/>
    </dgm:pt>
    <dgm:pt modelId="{99D61020-57BF-42F1-ACBE-05958E144AB1}" type="pres">
      <dgm:prSet presAssocID="{98D8304C-2CC9-4A91-A28D-6CA552195418}" presName="textNode" presStyleLbl="node1" presStyleIdx="5" presStyleCnt="11">
        <dgm:presLayoutVars>
          <dgm:bulletEnabled val="1"/>
        </dgm:presLayoutVars>
      </dgm:prSet>
      <dgm:spPr/>
      <dgm:t>
        <a:bodyPr/>
        <a:lstStyle/>
        <a:p>
          <a:pPr rtl="1"/>
          <a:endParaRPr lang="ar-IQ"/>
        </a:p>
      </dgm:t>
    </dgm:pt>
    <dgm:pt modelId="{0E1693FA-76A6-4311-A3FD-59E9388F0CF0}" type="pres">
      <dgm:prSet presAssocID="{973D64F3-E756-4F00-AA29-B7236712A4F3}" presName="sibTrans" presStyleCnt="0"/>
      <dgm:spPr/>
    </dgm:pt>
    <dgm:pt modelId="{F44B52E0-5CE5-4752-8492-7E5A20B70E09}" type="pres">
      <dgm:prSet presAssocID="{FD6AE177-4954-45DA-A6A5-64079F5A96A0}" presName="textNode" presStyleLbl="node1" presStyleIdx="6" presStyleCnt="11">
        <dgm:presLayoutVars>
          <dgm:bulletEnabled val="1"/>
        </dgm:presLayoutVars>
      </dgm:prSet>
      <dgm:spPr/>
      <dgm:t>
        <a:bodyPr/>
        <a:lstStyle/>
        <a:p>
          <a:pPr rtl="1"/>
          <a:endParaRPr lang="ar-IQ"/>
        </a:p>
      </dgm:t>
    </dgm:pt>
    <dgm:pt modelId="{1A5CAB29-2CD8-4B14-8AC0-87EF464982B9}" type="pres">
      <dgm:prSet presAssocID="{522C2085-C9B8-4E1B-90A8-1E81C1D43AC7}" presName="sibTrans" presStyleCnt="0"/>
      <dgm:spPr/>
    </dgm:pt>
    <dgm:pt modelId="{EA097B71-FC80-49B8-901A-0589229E2179}" type="pres">
      <dgm:prSet presAssocID="{CD9D7DB3-4D52-4B93-90B8-21056AC75B50}" presName="textNode" presStyleLbl="node1" presStyleIdx="7" presStyleCnt="11">
        <dgm:presLayoutVars>
          <dgm:bulletEnabled val="1"/>
        </dgm:presLayoutVars>
      </dgm:prSet>
      <dgm:spPr/>
      <dgm:t>
        <a:bodyPr/>
        <a:lstStyle/>
        <a:p>
          <a:pPr rtl="1"/>
          <a:endParaRPr lang="ar-IQ"/>
        </a:p>
      </dgm:t>
    </dgm:pt>
    <dgm:pt modelId="{C4268AF7-DEC3-4560-9EEC-907F54A68C76}" type="pres">
      <dgm:prSet presAssocID="{46334AA1-E22C-45C1-B661-2F6DE73B483F}" presName="sibTrans" presStyleCnt="0"/>
      <dgm:spPr/>
    </dgm:pt>
    <dgm:pt modelId="{66253055-ED5F-4ED4-8E2B-E7B0EB88F074}" type="pres">
      <dgm:prSet presAssocID="{522EA525-82D9-4A46-9279-6F6EF356BE4F}" presName="textNode" presStyleLbl="node1" presStyleIdx="8" presStyleCnt="11">
        <dgm:presLayoutVars>
          <dgm:bulletEnabled val="1"/>
        </dgm:presLayoutVars>
      </dgm:prSet>
      <dgm:spPr/>
      <dgm:t>
        <a:bodyPr/>
        <a:lstStyle/>
        <a:p>
          <a:pPr rtl="1"/>
          <a:endParaRPr lang="ar-IQ"/>
        </a:p>
      </dgm:t>
    </dgm:pt>
    <dgm:pt modelId="{889C69CB-E705-4C8D-9B78-EF7EC9407499}" type="pres">
      <dgm:prSet presAssocID="{0822518E-B78D-4629-9B98-F04C3FFA7216}" presName="sibTrans" presStyleCnt="0"/>
      <dgm:spPr/>
    </dgm:pt>
    <dgm:pt modelId="{5BA87B7B-9619-46BF-BB9F-36A7A6BDDA11}" type="pres">
      <dgm:prSet presAssocID="{63A58897-B9D0-4636-8904-58867179DC3D}" presName="textNode" presStyleLbl="node1" presStyleIdx="9" presStyleCnt="11">
        <dgm:presLayoutVars>
          <dgm:bulletEnabled val="1"/>
        </dgm:presLayoutVars>
      </dgm:prSet>
      <dgm:spPr/>
      <dgm:t>
        <a:bodyPr/>
        <a:lstStyle/>
        <a:p>
          <a:pPr rtl="1"/>
          <a:endParaRPr lang="ar-IQ"/>
        </a:p>
      </dgm:t>
    </dgm:pt>
    <dgm:pt modelId="{3F12A129-233B-4131-93C5-CDA7C8816324}" type="pres">
      <dgm:prSet presAssocID="{0F396F27-DBE6-4A1E-BD08-734A891C7DD3}" presName="sibTrans" presStyleCnt="0"/>
      <dgm:spPr/>
    </dgm:pt>
    <dgm:pt modelId="{714ABCE8-4633-4303-9B95-A0D58ECD7C7F}" type="pres">
      <dgm:prSet presAssocID="{180FB8A1-483C-4CEC-A8DC-97232B7EDAC3}" presName="textNode" presStyleLbl="node1" presStyleIdx="10" presStyleCnt="11">
        <dgm:presLayoutVars>
          <dgm:bulletEnabled val="1"/>
        </dgm:presLayoutVars>
      </dgm:prSet>
      <dgm:spPr/>
      <dgm:t>
        <a:bodyPr/>
        <a:lstStyle/>
        <a:p>
          <a:pPr rtl="1"/>
          <a:endParaRPr lang="ar-IQ"/>
        </a:p>
      </dgm:t>
    </dgm:pt>
  </dgm:ptLst>
  <dgm:cxnLst>
    <dgm:cxn modelId="{FD0D70D8-1910-444B-B83E-09C29C674BA2}" type="presOf" srcId="{07BBC844-EA3D-420A-BF13-9F8F8922A322}" destId="{767FF128-957A-4059-8C16-B6D6C41DE4F7}" srcOrd="0" destOrd="0" presId="urn:microsoft.com/office/officeart/2005/8/layout/hProcess9"/>
    <dgm:cxn modelId="{11C69265-6DC9-49D3-B546-37456D877D80}" type="presOf" srcId="{180FB8A1-483C-4CEC-A8DC-97232B7EDAC3}" destId="{714ABCE8-4633-4303-9B95-A0D58ECD7C7F}" srcOrd="0" destOrd="0" presId="urn:microsoft.com/office/officeart/2005/8/layout/hProcess9"/>
    <dgm:cxn modelId="{A80C0C08-B0DA-49BE-B663-9CAFE0D32FD4}" srcId="{07BBC844-EA3D-420A-BF13-9F8F8922A322}" destId="{FD6AE177-4954-45DA-A6A5-64079F5A96A0}" srcOrd="6" destOrd="0" parTransId="{8528A8F4-0CA4-418C-89E6-B939E5937E23}" sibTransId="{522C2085-C9B8-4E1B-90A8-1E81C1D43AC7}"/>
    <dgm:cxn modelId="{DAE8C6EC-7E40-4F47-955D-17237876061E}" type="presOf" srcId="{A7C5F549-A553-4545-8702-8A031B56A364}" destId="{3FC345D1-5465-4C16-9C8D-886F79211DB9}" srcOrd="0" destOrd="0" presId="urn:microsoft.com/office/officeart/2005/8/layout/hProcess9"/>
    <dgm:cxn modelId="{84F0BF23-B914-4A6B-9889-EA8173EB36D0}" type="presOf" srcId="{4327945E-56D3-447E-A960-34C07F95953A}" destId="{6462EC71-A7E2-4D0A-AD05-CC441CF1868E}" srcOrd="0" destOrd="0" presId="urn:microsoft.com/office/officeart/2005/8/layout/hProcess9"/>
    <dgm:cxn modelId="{4F065DDC-626D-4B9D-96E9-CCAE95FCF269}" srcId="{07BBC844-EA3D-420A-BF13-9F8F8922A322}" destId="{CD9D7DB3-4D52-4B93-90B8-21056AC75B50}" srcOrd="7" destOrd="0" parTransId="{AD1094F3-7729-48C0-BD22-B0A2BAA4440B}" sibTransId="{46334AA1-E22C-45C1-B661-2F6DE73B483F}"/>
    <dgm:cxn modelId="{87512CCC-1755-4304-9655-B273688A718A}" type="presOf" srcId="{A20DA668-70A8-4383-8821-6D0013A7C0CA}" destId="{5367E184-E168-4A5D-8A85-0D7D63FD14CB}" srcOrd="0" destOrd="0" presId="urn:microsoft.com/office/officeart/2005/8/layout/hProcess9"/>
    <dgm:cxn modelId="{01668071-F560-41DE-A83B-6793D13D9C28}" type="presOf" srcId="{4FF14F64-2C61-4054-B32B-23C45FE569C6}" destId="{11BEB6B3-8A7A-437F-A028-79EEF5159E5C}" srcOrd="0" destOrd="0" presId="urn:microsoft.com/office/officeart/2005/8/layout/hProcess9"/>
    <dgm:cxn modelId="{80830434-2571-4C64-A29E-555870A1290E}" type="presOf" srcId="{FD6AE177-4954-45DA-A6A5-64079F5A96A0}" destId="{F44B52E0-5CE5-4752-8492-7E5A20B70E09}" srcOrd="0" destOrd="0" presId="urn:microsoft.com/office/officeart/2005/8/layout/hProcess9"/>
    <dgm:cxn modelId="{C5261472-5F49-4F6B-A272-DEB5546D1433}" srcId="{07BBC844-EA3D-420A-BF13-9F8F8922A322}" destId="{49923F81-FC71-44CA-BE89-D489D0DB1117}" srcOrd="1" destOrd="0" parTransId="{8C454B44-F836-48C7-BFD4-A7BA3A524B06}" sibTransId="{37F02DE2-0AE5-4DA6-BA28-D07E3EDA7C05}"/>
    <dgm:cxn modelId="{2BF4C2A7-A97C-432F-8829-24B966B7B850}" srcId="{07BBC844-EA3D-420A-BF13-9F8F8922A322}" destId="{180FB8A1-483C-4CEC-A8DC-97232B7EDAC3}" srcOrd="10" destOrd="0" parTransId="{0A937838-D0CA-43F9-A24B-CAF3A1E528B3}" sibTransId="{0BE362DD-E70E-4C56-94D2-09D2C1054C27}"/>
    <dgm:cxn modelId="{10706632-CA6B-47A8-8890-85CD0A3F65BA}" srcId="{07BBC844-EA3D-420A-BF13-9F8F8922A322}" destId="{4FF14F64-2C61-4054-B32B-23C45FE569C6}" srcOrd="2" destOrd="0" parTransId="{5ADEFFE6-C276-475E-81EA-AF271D36F31E}" sibTransId="{F3E6212B-3441-4106-B2A9-C5D9C1FE6813}"/>
    <dgm:cxn modelId="{7A2731F3-78B5-48DA-A548-A703F4BD1A32}" type="presOf" srcId="{63A58897-B9D0-4636-8904-58867179DC3D}" destId="{5BA87B7B-9619-46BF-BB9F-36A7A6BDDA11}" srcOrd="0" destOrd="0" presId="urn:microsoft.com/office/officeart/2005/8/layout/hProcess9"/>
    <dgm:cxn modelId="{69CE7C84-F8DC-4A3F-9E07-44A827E94583}" srcId="{07BBC844-EA3D-420A-BF13-9F8F8922A322}" destId="{4327945E-56D3-447E-A960-34C07F95953A}" srcOrd="0" destOrd="0" parTransId="{58EF0AEF-F93E-4F6C-A1C1-C2144E39D4B1}" sibTransId="{27575579-B012-4691-BD5A-22B631C17762}"/>
    <dgm:cxn modelId="{38137EBB-61BF-4AEC-AC11-7E86C2A08C8C}" type="presOf" srcId="{49923F81-FC71-44CA-BE89-D489D0DB1117}" destId="{B417E316-0330-47D2-B916-5C14AC0F20EB}" srcOrd="0" destOrd="0" presId="urn:microsoft.com/office/officeart/2005/8/layout/hProcess9"/>
    <dgm:cxn modelId="{6326611C-B815-411F-BF00-2A1AD44424C5}" srcId="{07BBC844-EA3D-420A-BF13-9F8F8922A322}" destId="{63A58897-B9D0-4636-8904-58867179DC3D}" srcOrd="9" destOrd="0" parTransId="{CE3109D1-0381-4A29-ABD8-514C8A6C597E}" sibTransId="{0F396F27-DBE6-4A1E-BD08-734A891C7DD3}"/>
    <dgm:cxn modelId="{6DB9D301-1308-4689-96F5-AE0BDB58A9BB}" srcId="{07BBC844-EA3D-420A-BF13-9F8F8922A322}" destId="{A7C5F549-A553-4545-8702-8A031B56A364}" srcOrd="3" destOrd="0" parTransId="{A12ADE46-5B85-4676-B352-3777AB9098E5}" sibTransId="{5DD764F0-D333-4579-ACD4-444D36874698}"/>
    <dgm:cxn modelId="{C829AFB6-676A-4C65-A9BB-96FE2EA023B6}" type="presOf" srcId="{522EA525-82D9-4A46-9279-6F6EF356BE4F}" destId="{66253055-ED5F-4ED4-8E2B-E7B0EB88F074}" srcOrd="0" destOrd="0" presId="urn:microsoft.com/office/officeart/2005/8/layout/hProcess9"/>
    <dgm:cxn modelId="{34EEA7D8-27E1-4DB6-A716-9591F0C2B78C}" type="presOf" srcId="{CD9D7DB3-4D52-4B93-90B8-21056AC75B50}" destId="{EA097B71-FC80-49B8-901A-0589229E2179}" srcOrd="0" destOrd="0" presId="urn:microsoft.com/office/officeart/2005/8/layout/hProcess9"/>
    <dgm:cxn modelId="{07A8A5DB-72F6-434E-87E1-E4986C37111B}" srcId="{07BBC844-EA3D-420A-BF13-9F8F8922A322}" destId="{A20DA668-70A8-4383-8821-6D0013A7C0CA}" srcOrd="4" destOrd="0" parTransId="{F47A1964-D3D1-4121-B7C9-6F456FD33413}" sibTransId="{AEE7E6AD-5E55-4BAE-99A1-F370777D0CCB}"/>
    <dgm:cxn modelId="{68E8D550-9321-4AF0-A21F-B09986B544F6}" srcId="{07BBC844-EA3D-420A-BF13-9F8F8922A322}" destId="{98D8304C-2CC9-4A91-A28D-6CA552195418}" srcOrd="5" destOrd="0" parTransId="{161C93FA-F1B1-4163-B55A-508965BF312C}" sibTransId="{973D64F3-E756-4F00-AA29-B7236712A4F3}"/>
    <dgm:cxn modelId="{ECB771D4-EDC9-4E02-89B3-FC3F463DAC5C}" srcId="{07BBC844-EA3D-420A-BF13-9F8F8922A322}" destId="{522EA525-82D9-4A46-9279-6F6EF356BE4F}" srcOrd="8" destOrd="0" parTransId="{43610F8F-F95F-4F24-9AF9-3C7CEBCF631A}" sibTransId="{0822518E-B78D-4629-9B98-F04C3FFA7216}"/>
    <dgm:cxn modelId="{309E10F0-B242-4943-B5EF-8EA889290DC8}" type="presOf" srcId="{98D8304C-2CC9-4A91-A28D-6CA552195418}" destId="{99D61020-57BF-42F1-ACBE-05958E144AB1}" srcOrd="0" destOrd="0" presId="urn:microsoft.com/office/officeart/2005/8/layout/hProcess9"/>
    <dgm:cxn modelId="{8C75A0A8-5E76-44D1-B1B3-9EF00DEC3804}" type="presParOf" srcId="{767FF128-957A-4059-8C16-B6D6C41DE4F7}" destId="{B270617E-CA8F-479D-9812-9D2CF88FE98D}" srcOrd="0" destOrd="0" presId="urn:microsoft.com/office/officeart/2005/8/layout/hProcess9"/>
    <dgm:cxn modelId="{4713BADD-7F78-44BA-94D8-1781593AD86F}" type="presParOf" srcId="{767FF128-957A-4059-8C16-B6D6C41DE4F7}" destId="{8965BB69-7772-4DB5-8086-FF681D77E9AB}" srcOrd="1" destOrd="0" presId="urn:microsoft.com/office/officeart/2005/8/layout/hProcess9"/>
    <dgm:cxn modelId="{ED6E1BEC-D147-4246-9625-A2FD1ED9DA36}" type="presParOf" srcId="{8965BB69-7772-4DB5-8086-FF681D77E9AB}" destId="{6462EC71-A7E2-4D0A-AD05-CC441CF1868E}" srcOrd="0" destOrd="0" presId="urn:microsoft.com/office/officeart/2005/8/layout/hProcess9"/>
    <dgm:cxn modelId="{719304AB-3DD9-4F6E-8662-82A182FD041F}" type="presParOf" srcId="{8965BB69-7772-4DB5-8086-FF681D77E9AB}" destId="{04B638F6-4BE9-488D-95D7-080D45070919}" srcOrd="1" destOrd="0" presId="urn:microsoft.com/office/officeart/2005/8/layout/hProcess9"/>
    <dgm:cxn modelId="{FCD496CE-4587-4398-AF3C-324E2EC2BFDA}" type="presParOf" srcId="{8965BB69-7772-4DB5-8086-FF681D77E9AB}" destId="{B417E316-0330-47D2-B916-5C14AC0F20EB}" srcOrd="2" destOrd="0" presId="urn:microsoft.com/office/officeart/2005/8/layout/hProcess9"/>
    <dgm:cxn modelId="{6C061D5B-FC40-40D1-B945-F86CB0ADA65C}" type="presParOf" srcId="{8965BB69-7772-4DB5-8086-FF681D77E9AB}" destId="{CFFCFC82-AE31-4911-ADD7-C248522ECDBF}" srcOrd="3" destOrd="0" presId="urn:microsoft.com/office/officeart/2005/8/layout/hProcess9"/>
    <dgm:cxn modelId="{4FD1AED4-9A07-47E5-A9FB-7313DDB8A319}" type="presParOf" srcId="{8965BB69-7772-4DB5-8086-FF681D77E9AB}" destId="{11BEB6B3-8A7A-437F-A028-79EEF5159E5C}" srcOrd="4" destOrd="0" presId="urn:microsoft.com/office/officeart/2005/8/layout/hProcess9"/>
    <dgm:cxn modelId="{399BA446-3C27-49CE-9A31-F0C83A131672}" type="presParOf" srcId="{8965BB69-7772-4DB5-8086-FF681D77E9AB}" destId="{CEB48580-C42D-40C8-AD3F-E045C449B150}" srcOrd="5" destOrd="0" presId="urn:microsoft.com/office/officeart/2005/8/layout/hProcess9"/>
    <dgm:cxn modelId="{8D4502C9-09B9-4BD2-B81C-E0F6BFDC0312}" type="presParOf" srcId="{8965BB69-7772-4DB5-8086-FF681D77E9AB}" destId="{3FC345D1-5465-4C16-9C8D-886F79211DB9}" srcOrd="6" destOrd="0" presId="urn:microsoft.com/office/officeart/2005/8/layout/hProcess9"/>
    <dgm:cxn modelId="{A08F1887-A884-4392-9A3D-89BED4D0A684}" type="presParOf" srcId="{8965BB69-7772-4DB5-8086-FF681D77E9AB}" destId="{16697C5A-A7A1-4290-8520-BBB70A8D6159}" srcOrd="7" destOrd="0" presId="urn:microsoft.com/office/officeart/2005/8/layout/hProcess9"/>
    <dgm:cxn modelId="{5E4D461D-8E4F-47E4-9986-999A83C78481}" type="presParOf" srcId="{8965BB69-7772-4DB5-8086-FF681D77E9AB}" destId="{5367E184-E168-4A5D-8A85-0D7D63FD14CB}" srcOrd="8" destOrd="0" presId="urn:microsoft.com/office/officeart/2005/8/layout/hProcess9"/>
    <dgm:cxn modelId="{8D4B95F9-12A6-44C6-B8E2-B51BBFD76D72}" type="presParOf" srcId="{8965BB69-7772-4DB5-8086-FF681D77E9AB}" destId="{6AB0918C-E92B-481F-859C-F4C6456F3511}" srcOrd="9" destOrd="0" presId="urn:microsoft.com/office/officeart/2005/8/layout/hProcess9"/>
    <dgm:cxn modelId="{432AA458-5AAD-4405-95FA-4D21F25B4124}" type="presParOf" srcId="{8965BB69-7772-4DB5-8086-FF681D77E9AB}" destId="{99D61020-57BF-42F1-ACBE-05958E144AB1}" srcOrd="10" destOrd="0" presId="urn:microsoft.com/office/officeart/2005/8/layout/hProcess9"/>
    <dgm:cxn modelId="{79F1307B-5A41-4973-BB1A-BF74FE51A270}" type="presParOf" srcId="{8965BB69-7772-4DB5-8086-FF681D77E9AB}" destId="{0E1693FA-76A6-4311-A3FD-59E9388F0CF0}" srcOrd="11" destOrd="0" presId="urn:microsoft.com/office/officeart/2005/8/layout/hProcess9"/>
    <dgm:cxn modelId="{1E8BCE4E-5AFB-4C3A-895B-E7FEFBC4CDC5}" type="presParOf" srcId="{8965BB69-7772-4DB5-8086-FF681D77E9AB}" destId="{F44B52E0-5CE5-4752-8492-7E5A20B70E09}" srcOrd="12" destOrd="0" presId="urn:microsoft.com/office/officeart/2005/8/layout/hProcess9"/>
    <dgm:cxn modelId="{569FFB51-4FA1-49A2-BA8B-5A4D37C9951C}" type="presParOf" srcId="{8965BB69-7772-4DB5-8086-FF681D77E9AB}" destId="{1A5CAB29-2CD8-4B14-8AC0-87EF464982B9}" srcOrd="13" destOrd="0" presId="urn:microsoft.com/office/officeart/2005/8/layout/hProcess9"/>
    <dgm:cxn modelId="{5A8E8B45-A96A-47D0-B08A-02753C14D642}" type="presParOf" srcId="{8965BB69-7772-4DB5-8086-FF681D77E9AB}" destId="{EA097B71-FC80-49B8-901A-0589229E2179}" srcOrd="14" destOrd="0" presId="urn:microsoft.com/office/officeart/2005/8/layout/hProcess9"/>
    <dgm:cxn modelId="{64AAF079-1373-4FDA-AE3A-564AF09F9765}" type="presParOf" srcId="{8965BB69-7772-4DB5-8086-FF681D77E9AB}" destId="{C4268AF7-DEC3-4560-9EEC-907F54A68C76}" srcOrd="15" destOrd="0" presId="urn:microsoft.com/office/officeart/2005/8/layout/hProcess9"/>
    <dgm:cxn modelId="{E53EB7C5-B967-4369-BD4C-8380CA121DB8}" type="presParOf" srcId="{8965BB69-7772-4DB5-8086-FF681D77E9AB}" destId="{66253055-ED5F-4ED4-8E2B-E7B0EB88F074}" srcOrd="16" destOrd="0" presId="urn:microsoft.com/office/officeart/2005/8/layout/hProcess9"/>
    <dgm:cxn modelId="{065EE8AA-8AD3-41AD-8131-1BF0A40FB3D0}" type="presParOf" srcId="{8965BB69-7772-4DB5-8086-FF681D77E9AB}" destId="{889C69CB-E705-4C8D-9B78-EF7EC9407499}" srcOrd="17" destOrd="0" presId="urn:microsoft.com/office/officeart/2005/8/layout/hProcess9"/>
    <dgm:cxn modelId="{9ECDD4B8-E939-4FF3-AA03-25DE812EE819}" type="presParOf" srcId="{8965BB69-7772-4DB5-8086-FF681D77E9AB}" destId="{5BA87B7B-9619-46BF-BB9F-36A7A6BDDA11}" srcOrd="18" destOrd="0" presId="urn:microsoft.com/office/officeart/2005/8/layout/hProcess9"/>
    <dgm:cxn modelId="{420D362D-BDDA-4285-B228-33B7C1D9FBF0}" type="presParOf" srcId="{8965BB69-7772-4DB5-8086-FF681D77E9AB}" destId="{3F12A129-233B-4131-93C5-CDA7C8816324}" srcOrd="19" destOrd="0" presId="urn:microsoft.com/office/officeart/2005/8/layout/hProcess9"/>
    <dgm:cxn modelId="{EAF6BD0D-1D9A-4AA0-92C7-72D548D2516D}" type="presParOf" srcId="{8965BB69-7772-4DB5-8086-FF681D77E9AB}" destId="{714ABCE8-4633-4303-9B95-A0D58ECD7C7F}" srcOrd="2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628B76-1B92-4F16-B981-72BF9539B83D}">
      <dsp:nvSpPr>
        <dsp:cNvPr id="0" name=""/>
        <dsp:cNvSpPr/>
      </dsp:nvSpPr>
      <dsp:spPr>
        <a:xfrm rot="5400000">
          <a:off x="-289266" y="292646"/>
          <a:ext cx="1928440" cy="1349908"/>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1689100" rtl="1">
            <a:lnSpc>
              <a:spcPct val="90000"/>
            </a:lnSpc>
            <a:spcBef>
              <a:spcPct val="0"/>
            </a:spcBef>
            <a:spcAft>
              <a:spcPct val="35000"/>
            </a:spcAft>
          </a:pPr>
          <a:r>
            <a:rPr lang="ar-IQ" sz="3800" kern="1200" dirty="0" smtClean="0"/>
            <a:t>اولا</a:t>
          </a:r>
          <a:endParaRPr lang="en-US" sz="3800" kern="1200" dirty="0"/>
        </a:p>
      </dsp:txBody>
      <dsp:txXfrm rot="-5400000">
        <a:off x="0" y="678334"/>
        <a:ext cx="1349908" cy="578532"/>
      </dsp:txXfrm>
    </dsp:sp>
    <dsp:sp modelId="{2B8A9C8D-B256-414E-8C06-2E7EE8F9334B}">
      <dsp:nvSpPr>
        <dsp:cNvPr id="0" name=""/>
        <dsp:cNvSpPr/>
      </dsp:nvSpPr>
      <dsp:spPr>
        <a:xfrm rot="5400000">
          <a:off x="4353511" y="-3000222"/>
          <a:ext cx="1253486" cy="7260691"/>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r" defTabSz="844550" rtl="1">
            <a:lnSpc>
              <a:spcPct val="90000"/>
            </a:lnSpc>
            <a:spcBef>
              <a:spcPct val="0"/>
            </a:spcBef>
            <a:spcAft>
              <a:spcPct val="15000"/>
            </a:spcAft>
            <a:buChar char="••"/>
          </a:pPr>
          <a:r>
            <a:rPr lang="ar-IQ" sz="1900" kern="1200" dirty="0" smtClean="0"/>
            <a:t>ان الازمة حين تقع فان نتائجها السلبية تنعكس على جميع الافراد و على جميع المستويات الادارية في المنظمة وكذلك تنعكس على البيئة الداخلية و على البيئة الخارجية</a:t>
          </a:r>
          <a:endParaRPr lang="en-US" sz="1900" kern="1200" dirty="0"/>
        </a:p>
        <a:p>
          <a:pPr marL="171450" lvl="1" indent="-171450" algn="r" defTabSz="844550" rtl="1">
            <a:lnSpc>
              <a:spcPct val="90000"/>
            </a:lnSpc>
            <a:spcBef>
              <a:spcPct val="0"/>
            </a:spcBef>
            <a:spcAft>
              <a:spcPct val="15000"/>
            </a:spcAft>
            <a:buChar char="••"/>
          </a:pPr>
          <a:endParaRPr lang="en-US" sz="1900" kern="1200" dirty="0"/>
        </a:p>
      </dsp:txBody>
      <dsp:txXfrm rot="-5400000">
        <a:off x="1349909" y="64570"/>
        <a:ext cx="7199501" cy="1131106"/>
      </dsp:txXfrm>
    </dsp:sp>
    <dsp:sp modelId="{2E584785-BC32-44CD-9D9B-37C2A4054320}">
      <dsp:nvSpPr>
        <dsp:cNvPr id="0" name=""/>
        <dsp:cNvSpPr/>
      </dsp:nvSpPr>
      <dsp:spPr>
        <a:xfrm rot="5400000">
          <a:off x="-289266" y="2030145"/>
          <a:ext cx="1928440" cy="1349908"/>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1689100">
            <a:lnSpc>
              <a:spcPct val="90000"/>
            </a:lnSpc>
            <a:spcBef>
              <a:spcPct val="0"/>
            </a:spcBef>
            <a:spcAft>
              <a:spcPct val="35000"/>
            </a:spcAft>
          </a:pPr>
          <a:r>
            <a:rPr lang="ar-IQ" sz="3800" kern="1200" dirty="0" smtClean="0"/>
            <a:t>ثانيا</a:t>
          </a:r>
          <a:endParaRPr lang="en-US" sz="3800" kern="1200" dirty="0"/>
        </a:p>
      </dsp:txBody>
      <dsp:txXfrm rot="-5400000">
        <a:off x="0" y="2415833"/>
        <a:ext cx="1349908" cy="578532"/>
      </dsp:txXfrm>
    </dsp:sp>
    <dsp:sp modelId="{8BDF11E4-9221-4BEF-BA36-C0E655A2C18D}">
      <dsp:nvSpPr>
        <dsp:cNvPr id="0" name=""/>
        <dsp:cNvSpPr/>
      </dsp:nvSpPr>
      <dsp:spPr>
        <a:xfrm rot="5400000">
          <a:off x="4353511" y="-1262722"/>
          <a:ext cx="1253486" cy="7260691"/>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r" defTabSz="844550" rtl="1">
            <a:lnSpc>
              <a:spcPct val="90000"/>
            </a:lnSpc>
            <a:spcBef>
              <a:spcPct val="0"/>
            </a:spcBef>
            <a:spcAft>
              <a:spcPct val="15000"/>
            </a:spcAft>
            <a:buChar char="••"/>
          </a:pPr>
          <a:r>
            <a:rPr lang="ar-IQ" sz="1900" kern="1200" dirty="0" smtClean="0"/>
            <a:t>ان استخدام منهج ادارة الازمات يعزز  مبدأ المسالة و المحاسبة اذ ان الازمات تؤدي الى كشف المقصرين و المتسببين في الخسائر البشرية والمالية والإدارية </a:t>
          </a:r>
          <a:endParaRPr lang="en-US" sz="1900" kern="1200" dirty="0"/>
        </a:p>
      </dsp:txBody>
      <dsp:txXfrm rot="-5400000">
        <a:off x="1349909" y="1802070"/>
        <a:ext cx="7199501" cy="1131106"/>
      </dsp:txXfrm>
    </dsp:sp>
    <dsp:sp modelId="{F1A8EFBF-7A89-4201-AC13-C8C6A023057B}">
      <dsp:nvSpPr>
        <dsp:cNvPr id="0" name=""/>
        <dsp:cNvSpPr/>
      </dsp:nvSpPr>
      <dsp:spPr>
        <a:xfrm rot="5400000">
          <a:off x="-289266" y="3767645"/>
          <a:ext cx="1928440" cy="1349908"/>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1689100">
            <a:lnSpc>
              <a:spcPct val="90000"/>
            </a:lnSpc>
            <a:spcBef>
              <a:spcPct val="0"/>
            </a:spcBef>
            <a:spcAft>
              <a:spcPct val="35000"/>
            </a:spcAft>
          </a:pPr>
          <a:r>
            <a:rPr lang="ar-IQ" sz="3800" kern="1200" dirty="0" smtClean="0"/>
            <a:t>ثالثا</a:t>
          </a:r>
          <a:endParaRPr lang="en-US" sz="3800" kern="1200" dirty="0"/>
        </a:p>
      </dsp:txBody>
      <dsp:txXfrm rot="-5400000">
        <a:off x="0" y="4153333"/>
        <a:ext cx="1349908" cy="578532"/>
      </dsp:txXfrm>
    </dsp:sp>
    <dsp:sp modelId="{647F6763-143A-4D14-8568-E569F398830F}">
      <dsp:nvSpPr>
        <dsp:cNvPr id="0" name=""/>
        <dsp:cNvSpPr/>
      </dsp:nvSpPr>
      <dsp:spPr>
        <a:xfrm rot="5400000">
          <a:off x="4353511" y="474776"/>
          <a:ext cx="1253486" cy="7260691"/>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r" defTabSz="844550" rtl="1">
            <a:lnSpc>
              <a:spcPct val="90000"/>
            </a:lnSpc>
            <a:spcBef>
              <a:spcPct val="0"/>
            </a:spcBef>
            <a:spcAft>
              <a:spcPct val="15000"/>
            </a:spcAft>
            <a:buChar char="••"/>
          </a:pPr>
          <a:r>
            <a:rPr lang="ar-IQ" sz="1900" kern="1200" dirty="0" smtClean="0"/>
            <a:t>هناك تجارب كثيرة تظهر وتوضح فشل المنضمات في مواجه الازمات التي تعرضت لها وقد كان السبب الرئيس في ذلك هو عدم استخدام سيناريوهات اداره الازمات في مواجه هذه الازمات والتصدي لها والقضاء عليها وعلى اثارها ومن هنا فقد ادركت المنضمات اهميه هذا الحقل في حمايتها من الازمات المحتملة</a:t>
          </a:r>
          <a:endParaRPr lang="en-US" sz="1900" kern="1200" dirty="0"/>
        </a:p>
      </dsp:txBody>
      <dsp:txXfrm rot="-5400000">
        <a:off x="1349909" y="3539568"/>
        <a:ext cx="7199501" cy="11311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A16D22-8931-4FD7-B8C1-4D69F12202F6}">
      <dsp:nvSpPr>
        <dsp:cNvPr id="0" name=""/>
        <dsp:cNvSpPr/>
      </dsp:nvSpPr>
      <dsp:spPr>
        <a:xfrm>
          <a:off x="5300637" y="838191"/>
          <a:ext cx="2451348" cy="2600464"/>
        </a:xfrm>
        <a:prstGeom prst="ellipse">
          <a:avLst/>
        </a:prstGeom>
        <a:solidFill>
          <a:schemeClr val="lt1">
            <a:hueOff val="0"/>
            <a:satOff val="0"/>
            <a:lumOff val="0"/>
            <a:alphaOff val="0"/>
          </a:schemeClr>
        </a:solidFill>
        <a:ln>
          <a:noFill/>
        </a:ln>
        <a:effectLst>
          <a:outerShdw blurRad="50800" dist="254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r>
            <a:rPr lang="ar-IQ" sz="3600" b="1" kern="1200" dirty="0" smtClean="0">
              <a:effectLst>
                <a:outerShdw blurRad="38100" dist="38100" dir="2700000" algn="tl">
                  <a:srgbClr val="000000">
                    <a:alpha val="43137"/>
                  </a:srgbClr>
                </a:outerShdw>
              </a:effectLst>
              <a:latin typeface="Simplified Arabic" pitchFamily="18" charset="-78"/>
              <a:cs typeface="Simplified Arabic" pitchFamily="18" charset="-78"/>
            </a:rPr>
            <a:t>تاثير البيئة على الازمة </a:t>
          </a:r>
        </a:p>
      </dsp:txBody>
      <dsp:txXfrm>
        <a:off x="5659629" y="1219020"/>
        <a:ext cx="1733364" cy="1838806"/>
      </dsp:txXfrm>
    </dsp:sp>
    <dsp:sp modelId="{681F3ADD-611A-4EC2-9C71-F9F3E2E4BBE4}">
      <dsp:nvSpPr>
        <dsp:cNvPr id="0" name=""/>
        <dsp:cNvSpPr/>
      </dsp:nvSpPr>
      <dsp:spPr>
        <a:xfrm rot="6666373">
          <a:off x="3597601" y="1320598"/>
          <a:ext cx="649299" cy="153380"/>
        </a:xfrm>
        <a:prstGeom prst="triangle">
          <a:avLst/>
        </a:prstGeom>
        <a:solidFill>
          <a:schemeClr val="accent3">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3040E7C1-F7E5-4A72-BCAB-6A9A249B8E91}">
      <dsp:nvSpPr>
        <dsp:cNvPr id="0" name=""/>
        <dsp:cNvSpPr/>
      </dsp:nvSpPr>
      <dsp:spPr>
        <a:xfrm>
          <a:off x="2438398" y="457203"/>
          <a:ext cx="2033584" cy="1328055"/>
        </a:xfrm>
        <a:prstGeom prst="ellipse">
          <a:avLst/>
        </a:prstGeom>
        <a:solidFill>
          <a:schemeClr val="lt1">
            <a:hueOff val="0"/>
            <a:satOff val="0"/>
            <a:lumOff val="0"/>
            <a:alphaOff val="0"/>
          </a:schemeClr>
        </a:solidFill>
        <a:ln>
          <a:noFill/>
        </a:ln>
        <a:effectLst>
          <a:outerShdw blurRad="50800" dist="254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ar-IQ" sz="1600" b="1" kern="1200" dirty="0" smtClean="0">
              <a:effectLst>
                <a:outerShdw blurRad="38100" dist="38100" dir="2700000" algn="tl">
                  <a:srgbClr val="000000">
                    <a:alpha val="43137"/>
                  </a:srgbClr>
                </a:outerShdw>
              </a:effectLst>
              <a:latin typeface="Simplified Arabic" pitchFamily="18" charset="-78"/>
              <a:cs typeface="Simplified Arabic" pitchFamily="18" charset="-78"/>
            </a:rPr>
            <a:t>بيئة سياسية وقانونية</a:t>
          </a:r>
        </a:p>
      </dsp:txBody>
      <dsp:txXfrm>
        <a:off x="2736209" y="651692"/>
        <a:ext cx="1437962" cy="939077"/>
      </dsp:txXfrm>
    </dsp:sp>
    <dsp:sp modelId="{6119E174-9020-4AB1-B7CD-91591BF2560C}">
      <dsp:nvSpPr>
        <dsp:cNvPr id="0" name=""/>
        <dsp:cNvSpPr/>
      </dsp:nvSpPr>
      <dsp:spPr>
        <a:xfrm rot="5126270">
          <a:off x="3740021" y="3529630"/>
          <a:ext cx="649299" cy="153380"/>
        </a:xfrm>
        <a:prstGeom prst="triangle">
          <a:avLst/>
        </a:prstGeom>
        <a:solidFill>
          <a:schemeClr val="accent3">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86626AD6-A289-4A0A-A99F-35B7A6C4185D}">
      <dsp:nvSpPr>
        <dsp:cNvPr id="0" name=""/>
        <dsp:cNvSpPr/>
      </dsp:nvSpPr>
      <dsp:spPr>
        <a:xfrm>
          <a:off x="2590799" y="3124197"/>
          <a:ext cx="1873022" cy="957620"/>
        </a:xfrm>
        <a:prstGeom prst="ellipse">
          <a:avLst/>
        </a:prstGeom>
        <a:solidFill>
          <a:schemeClr val="lt1">
            <a:hueOff val="0"/>
            <a:satOff val="0"/>
            <a:lumOff val="0"/>
            <a:alphaOff val="0"/>
          </a:schemeClr>
        </a:solidFill>
        <a:ln>
          <a:noFill/>
        </a:ln>
        <a:effectLst>
          <a:outerShdw blurRad="50800" dist="254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ar-IQ" sz="1600" b="1" kern="1200" dirty="0" smtClean="0">
              <a:effectLst>
                <a:outerShdw blurRad="38100" dist="38100" dir="2700000" algn="tl">
                  <a:srgbClr val="000000">
                    <a:alpha val="43137"/>
                  </a:srgbClr>
                </a:outerShdw>
              </a:effectLst>
              <a:latin typeface="Simplified Arabic" pitchFamily="18" charset="-78"/>
              <a:cs typeface="Simplified Arabic" pitchFamily="18" charset="-78"/>
            </a:rPr>
            <a:t>بيئة اجتماعية وثقافية</a:t>
          </a:r>
        </a:p>
      </dsp:txBody>
      <dsp:txXfrm>
        <a:off x="2865097" y="3264437"/>
        <a:ext cx="1324426" cy="677140"/>
      </dsp:txXfrm>
    </dsp:sp>
    <dsp:sp modelId="{5A2886BF-0172-40DD-9E18-42B89382ECC2}">
      <dsp:nvSpPr>
        <dsp:cNvPr id="0" name=""/>
        <dsp:cNvSpPr/>
      </dsp:nvSpPr>
      <dsp:spPr>
        <a:xfrm rot="6601259">
          <a:off x="2294858" y="2206792"/>
          <a:ext cx="649299" cy="473324"/>
        </a:xfrm>
        <a:prstGeom prst="triangle">
          <a:avLst/>
        </a:prstGeom>
        <a:solidFill>
          <a:schemeClr val="accent3">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3B18589C-39DC-417A-9B78-EE4C4291D611}">
      <dsp:nvSpPr>
        <dsp:cNvPr id="0" name=""/>
        <dsp:cNvSpPr/>
      </dsp:nvSpPr>
      <dsp:spPr>
        <a:xfrm>
          <a:off x="1613221" y="1905009"/>
          <a:ext cx="2353025" cy="1012462"/>
        </a:xfrm>
        <a:prstGeom prst="ellipse">
          <a:avLst/>
        </a:prstGeom>
        <a:solidFill>
          <a:schemeClr val="lt1">
            <a:hueOff val="0"/>
            <a:satOff val="0"/>
            <a:lumOff val="0"/>
            <a:alphaOff val="0"/>
          </a:schemeClr>
        </a:solidFill>
        <a:ln>
          <a:noFill/>
        </a:ln>
        <a:effectLst>
          <a:outerShdw blurRad="50800" dist="254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ar-IQ" sz="1700" b="1" kern="1200" dirty="0" smtClean="0">
              <a:effectLst>
                <a:outerShdw blurRad="38100" dist="38100" dir="2700000" algn="tl">
                  <a:srgbClr val="000000">
                    <a:alpha val="43137"/>
                  </a:srgbClr>
                </a:outerShdw>
              </a:effectLst>
              <a:latin typeface="Simplified Arabic" pitchFamily="18" charset="-78"/>
              <a:cs typeface="Simplified Arabic" pitchFamily="18" charset="-78"/>
            </a:rPr>
            <a:t>بيئة اقتصادية (عامة وتنافسية)</a:t>
          </a:r>
        </a:p>
      </dsp:txBody>
      <dsp:txXfrm>
        <a:off x="1957814" y="2053281"/>
        <a:ext cx="1663839" cy="71591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70617E-CA8F-479D-9812-9D2CF88FE98D}">
      <dsp:nvSpPr>
        <dsp:cNvPr id="0" name=""/>
        <dsp:cNvSpPr/>
      </dsp:nvSpPr>
      <dsp:spPr>
        <a:xfrm>
          <a:off x="697229" y="0"/>
          <a:ext cx="7901940" cy="5867399"/>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6462EC71-A7E2-4D0A-AD05-CC441CF1868E}">
      <dsp:nvSpPr>
        <dsp:cNvPr id="0" name=""/>
        <dsp:cNvSpPr/>
      </dsp:nvSpPr>
      <dsp:spPr>
        <a:xfrm>
          <a:off x="3937" y="1760220"/>
          <a:ext cx="728550" cy="2346959"/>
        </a:xfrm>
        <a:prstGeom prst="roundRect">
          <a:avLst/>
        </a:prstGeom>
        <a:gradFill rotWithShape="0">
          <a:gsLst>
            <a:gs pos="0">
              <a:schemeClr val="accent1">
                <a:hueOff val="0"/>
                <a:satOff val="0"/>
                <a:lumOff val="0"/>
                <a:alphaOff val="0"/>
                <a:tint val="0"/>
              </a:schemeClr>
            </a:gs>
            <a:gs pos="44000">
              <a:schemeClr val="accent1">
                <a:hueOff val="0"/>
                <a:satOff val="0"/>
                <a:lumOff val="0"/>
                <a:alphaOff val="0"/>
                <a:tint val="60000"/>
                <a:satMod val="120000"/>
              </a:schemeClr>
            </a:gs>
            <a:gs pos="100000">
              <a:schemeClr val="accent1">
                <a:hueOff val="0"/>
                <a:satOff val="0"/>
                <a:lumOff val="0"/>
                <a:alphaOff val="0"/>
                <a:tint val="90000"/>
                <a:alpha val="100000"/>
                <a:lumMod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1">
            <a:lnSpc>
              <a:spcPct val="90000"/>
            </a:lnSpc>
            <a:spcBef>
              <a:spcPct val="0"/>
            </a:spcBef>
            <a:spcAft>
              <a:spcPct val="35000"/>
            </a:spcAft>
          </a:pPr>
          <a:r>
            <a:rPr lang="ar-IQ" sz="1400" b="1" u="none" kern="1200" dirty="0" smtClean="0"/>
            <a:t>مرحلة الشعور بأحتمال حدوث الازمة</a:t>
          </a:r>
          <a:endParaRPr lang="ar-IQ" sz="1400" b="1" u="none" kern="1200" dirty="0"/>
        </a:p>
      </dsp:txBody>
      <dsp:txXfrm>
        <a:off x="39502" y="1795785"/>
        <a:ext cx="657420" cy="2275829"/>
      </dsp:txXfrm>
    </dsp:sp>
    <dsp:sp modelId="{B417E316-0330-47D2-B916-5C14AC0F20EB}">
      <dsp:nvSpPr>
        <dsp:cNvPr id="0" name=""/>
        <dsp:cNvSpPr/>
      </dsp:nvSpPr>
      <dsp:spPr>
        <a:xfrm>
          <a:off x="853913" y="1760220"/>
          <a:ext cx="788765" cy="2346959"/>
        </a:xfrm>
        <a:prstGeom prst="roundRect">
          <a:avLst/>
        </a:prstGeom>
        <a:gradFill rotWithShape="0">
          <a:gsLst>
            <a:gs pos="0">
              <a:schemeClr val="accent1">
                <a:hueOff val="0"/>
                <a:satOff val="0"/>
                <a:lumOff val="0"/>
                <a:alphaOff val="0"/>
                <a:tint val="0"/>
              </a:schemeClr>
            </a:gs>
            <a:gs pos="44000">
              <a:schemeClr val="accent1">
                <a:hueOff val="0"/>
                <a:satOff val="0"/>
                <a:lumOff val="0"/>
                <a:alphaOff val="0"/>
                <a:tint val="60000"/>
                <a:satMod val="120000"/>
              </a:schemeClr>
            </a:gs>
            <a:gs pos="100000">
              <a:schemeClr val="accent1">
                <a:hueOff val="0"/>
                <a:satOff val="0"/>
                <a:lumOff val="0"/>
                <a:alphaOff val="0"/>
                <a:tint val="90000"/>
                <a:alpha val="100000"/>
                <a:lumMod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1">
            <a:lnSpc>
              <a:spcPct val="90000"/>
            </a:lnSpc>
            <a:spcBef>
              <a:spcPct val="0"/>
            </a:spcBef>
            <a:spcAft>
              <a:spcPct val="35000"/>
            </a:spcAft>
          </a:pPr>
          <a:r>
            <a:rPr lang="ar-IQ" sz="1400" b="1" u="none" kern="1200" dirty="0" smtClean="0"/>
            <a:t>مرحلة الاستعداد و الوقاية</a:t>
          </a:r>
          <a:endParaRPr lang="ar-IQ" sz="1400" b="1" u="none" kern="1200" dirty="0"/>
        </a:p>
      </dsp:txBody>
      <dsp:txXfrm>
        <a:off x="892417" y="1798724"/>
        <a:ext cx="711757" cy="2269951"/>
      </dsp:txXfrm>
    </dsp:sp>
    <dsp:sp modelId="{11BEB6B3-8A7A-437F-A028-79EEF5159E5C}">
      <dsp:nvSpPr>
        <dsp:cNvPr id="0" name=""/>
        <dsp:cNvSpPr/>
      </dsp:nvSpPr>
      <dsp:spPr>
        <a:xfrm>
          <a:off x="1764103" y="1760220"/>
          <a:ext cx="728550" cy="2346959"/>
        </a:xfrm>
        <a:prstGeom prst="roundRect">
          <a:avLst/>
        </a:prstGeom>
        <a:gradFill rotWithShape="0">
          <a:gsLst>
            <a:gs pos="0">
              <a:schemeClr val="accent1">
                <a:hueOff val="0"/>
                <a:satOff val="0"/>
                <a:lumOff val="0"/>
                <a:alphaOff val="0"/>
                <a:tint val="0"/>
              </a:schemeClr>
            </a:gs>
            <a:gs pos="44000">
              <a:schemeClr val="accent1">
                <a:hueOff val="0"/>
                <a:satOff val="0"/>
                <a:lumOff val="0"/>
                <a:alphaOff val="0"/>
                <a:tint val="60000"/>
                <a:satMod val="120000"/>
              </a:schemeClr>
            </a:gs>
            <a:gs pos="100000">
              <a:schemeClr val="accent1">
                <a:hueOff val="0"/>
                <a:satOff val="0"/>
                <a:lumOff val="0"/>
                <a:alphaOff val="0"/>
                <a:tint val="90000"/>
                <a:alpha val="100000"/>
                <a:lumMod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1">
            <a:lnSpc>
              <a:spcPct val="90000"/>
            </a:lnSpc>
            <a:spcBef>
              <a:spcPct val="0"/>
            </a:spcBef>
            <a:spcAft>
              <a:spcPct val="35000"/>
            </a:spcAft>
          </a:pPr>
          <a:r>
            <a:rPr lang="ar-IQ" sz="1400" b="1" u="none" kern="1200" smtClean="0"/>
            <a:t>مرحلة مجابهة الازمة</a:t>
          </a:r>
          <a:endParaRPr lang="ar-IQ" sz="1400" b="1" u="none" kern="1200" dirty="0"/>
        </a:p>
      </dsp:txBody>
      <dsp:txXfrm>
        <a:off x="1799668" y="1795785"/>
        <a:ext cx="657420" cy="2275829"/>
      </dsp:txXfrm>
    </dsp:sp>
    <dsp:sp modelId="{3FC345D1-5465-4C16-9C8D-886F79211DB9}">
      <dsp:nvSpPr>
        <dsp:cNvPr id="0" name=""/>
        <dsp:cNvSpPr/>
      </dsp:nvSpPr>
      <dsp:spPr>
        <a:xfrm>
          <a:off x="2614079" y="1760220"/>
          <a:ext cx="728550" cy="2346959"/>
        </a:xfrm>
        <a:prstGeom prst="roundRect">
          <a:avLst/>
        </a:prstGeom>
        <a:gradFill rotWithShape="0">
          <a:gsLst>
            <a:gs pos="0">
              <a:schemeClr val="accent1">
                <a:hueOff val="0"/>
                <a:satOff val="0"/>
                <a:lumOff val="0"/>
                <a:alphaOff val="0"/>
                <a:tint val="0"/>
              </a:schemeClr>
            </a:gs>
            <a:gs pos="44000">
              <a:schemeClr val="accent1">
                <a:hueOff val="0"/>
                <a:satOff val="0"/>
                <a:lumOff val="0"/>
                <a:alphaOff val="0"/>
                <a:tint val="60000"/>
                <a:satMod val="120000"/>
              </a:schemeClr>
            </a:gs>
            <a:gs pos="100000">
              <a:schemeClr val="accent1">
                <a:hueOff val="0"/>
                <a:satOff val="0"/>
                <a:lumOff val="0"/>
                <a:alphaOff val="0"/>
                <a:tint val="90000"/>
                <a:alpha val="100000"/>
                <a:lumMod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1">
            <a:lnSpc>
              <a:spcPct val="90000"/>
            </a:lnSpc>
            <a:spcBef>
              <a:spcPct val="0"/>
            </a:spcBef>
            <a:spcAft>
              <a:spcPct val="35000"/>
            </a:spcAft>
          </a:pPr>
          <a:r>
            <a:rPr lang="ar-IQ" sz="1400" b="1" u="none" kern="1200" smtClean="0"/>
            <a:t>مرحلة استعادة التوازن و النشاط</a:t>
          </a:r>
          <a:endParaRPr lang="ar-IQ" sz="1400" b="1" u="none" kern="1200" dirty="0"/>
        </a:p>
      </dsp:txBody>
      <dsp:txXfrm>
        <a:off x="2649644" y="1795785"/>
        <a:ext cx="657420" cy="2275829"/>
      </dsp:txXfrm>
    </dsp:sp>
    <dsp:sp modelId="{5367E184-E168-4A5D-8A85-0D7D63FD14CB}">
      <dsp:nvSpPr>
        <dsp:cNvPr id="0" name=""/>
        <dsp:cNvSpPr/>
      </dsp:nvSpPr>
      <dsp:spPr>
        <a:xfrm>
          <a:off x="3464055" y="1760220"/>
          <a:ext cx="728550" cy="2346959"/>
        </a:xfrm>
        <a:prstGeom prst="roundRect">
          <a:avLst/>
        </a:prstGeom>
        <a:gradFill rotWithShape="0">
          <a:gsLst>
            <a:gs pos="0">
              <a:schemeClr val="accent1">
                <a:hueOff val="0"/>
                <a:satOff val="0"/>
                <a:lumOff val="0"/>
                <a:alphaOff val="0"/>
                <a:tint val="0"/>
              </a:schemeClr>
            </a:gs>
            <a:gs pos="44000">
              <a:schemeClr val="accent1">
                <a:hueOff val="0"/>
                <a:satOff val="0"/>
                <a:lumOff val="0"/>
                <a:alphaOff val="0"/>
                <a:tint val="60000"/>
                <a:satMod val="120000"/>
              </a:schemeClr>
            </a:gs>
            <a:gs pos="100000">
              <a:schemeClr val="accent1">
                <a:hueOff val="0"/>
                <a:satOff val="0"/>
                <a:lumOff val="0"/>
                <a:alphaOff val="0"/>
                <a:tint val="90000"/>
                <a:alpha val="100000"/>
                <a:lumMod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1">
            <a:lnSpc>
              <a:spcPct val="90000"/>
            </a:lnSpc>
            <a:spcBef>
              <a:spcPct val="0"/>
            </a:spcBef>
            <a:spcAft>
              <a:spcPct val="35000"/>
            </a:spcAft>
          </a:pPr>
          <a:r>
            <a:rPr lang="ar-IQ" sz="1400" b="1" u="none" kern="1200" smtClean="0"/>
            <a:t>مرحلة التعلم و تقييم التجربة</a:t>
          </a:r>
          <a:endParaRPr lang="ar-IQ" sz="1400" b="1" u="none" kern="1200" dirty="0"/>
        </a:p>
      </dsp:txBody>
      <dsp:txXfrm>
        <a:off x="3499620" y="1795785"/>
        <a:ext cx="657420" cy="2275829"/>
      </dsp:txXfrm>
    </dsp:sp>
    <dsp:sp modelId="{99D61020-57BF-42F1-ACBE-05958E144AB1}">
      <dsp:nvSpPr>
        <dsp:cNvPr id="0" name=""/>
        <dsp:cNvSpPr/>
      </dsp:nvSpPr>
      <dsp:spPr>
        <a:xfrm>
          <a:off x="4314031" y="1760220"/>
          <a:ext cx="728550" cy="2346959"/>
        </a:xfrm>
        <a:prstGeom prst="roundRect">
          <a:avLst/>
        </a:prstGeom>
        <a:gradFill rotWithShape="0">
          <a:gsLst>
            <a:gs pos="0">
              <a:schemeClr val="accent1">
                <a:hueOff val="0"/>
                <a:satOff val="0"/>
                <a:lumOff val="0"/>
                <a:alphaOff val="0"/>
                <a:tint val="0"/>
              </a:schemeClr>
            </a:gs>
            <a:gs pos="44000">
              <a:schemeClr val="accent1">
                <a:hueOff val="0"/>
                <a:satOff val="0"/>
                <a:lumOff val="0"/>
                <a:alphaOff val="0"/>
                <a:tint val="60000"/>
                <a:satMod val="120000"/>
              </a:schemeClr>
            </a:gs>
            <a:gs pos="100000">
              <a:schemeClr val="accent1">
                <a:hueOff val="0"/>
                <a:satOff val="0"/>
                <a:lumOff val="0"/>
                <a:alphaOff val="0"/>
                <a:tint val="90000"/>
                <a:alpha val="100000"/>
                <a:lumMod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1">
            <a:lnSpc>
              <a:spcPct val="90000"/>
            </a:lnSpc>
            <a:spcBef>
              <a:spcPct val="0"/>
            </a:spcBef>
            <a:spcAft>
              <a:spcPct val="35000"/>
            </a:spcAft>
          </a:pPr>
          <a:r>
            <a:rPr lang="ar-IQ" sz="1400" b="1" u="none" kern="1200" smtClean="0"/>
            <a:t>تجنب الازمة .</a:t>
          </a:r>
          <a:endParaRPr lang="en-US" sz="1400" b="1" u="none" kern="1200" dirty="0"/>
        </a:p>
      </dsp:txBody>
      <dsp:txXfrm>
        <a:off x="4349596" y="1795785"/>
        <a:ext cx="657420" cy="2275829"/>
      </dsp:txXfrm>
    </dsp:sp>
    <dsp:sp modelId="{F44B52E0-5CE5-4752-8492-7E5A20B70E09}">
      <dsp:nvSpPr>
        <dsp:cNvPr id="0" name=""/>
        <dsp:cNvSpPr/>
      </dsp:nvSpPr>
      <dsp:spPr>
        <a:xfrm>
          <a:off x="5164007" y="1760220"/>
          <a:ext cx="728550" cy="2346959"/>
        </a:xfrm>
        <a:prstGeom prst="roundRect">
          <a:avLst/>
        </a:prstGeom>
        <a:gradFill rotWithShape="0">
          <a:gsLst>
            <a:gs pos="0">
              <a:schemeClr val="accent1">
                <a:hueOff val="0"/>
                <a:satOff val="0"/>
                <a:lumOff val="0"/>
                <a:alphaOff val="0"/>
                <a:tint val="0"/>
              </a:schemeClr>
            </a:gs>
            <a:gs pos="44000">
              <a:schemeClr val="accent1">
                <a:hueOff val="0"/>
                <a:satOff val="0"/>
                <a:lumOff val="0"/>
                <a:alphaOff val="0"/>
                <a:tint val="60000"/>
                <a:satMod val="120000"/>
              </a:schemeClr>
            </a:gs>
            <a:gs pos="100000">
              <a:schemeClr val="accent1">
                <a:hueOff val="0"/>
                <a:satOff val="0"/>
                <a:lumOff val="0"/>
                <a:alphaOff val="0"/>
                <a:tint val="90000"/>
                <a:alpha val="100000"/>
                <a:lumMod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1">
            <a:lnSpc>
              <a:spcPct val="90000"/>
            </a:lnSpc>
            <a:spcBef>
              <a:spcPct val="0"/>
            </a:spcBef>
            <a:spcAft>
              <a:spcPct val="35000"/>
            </a:spcAft>
          </a:pPr>
          <a:r>
            <a:rPr lang="ar-IQ" sz="1400" b="1" u="none" kern="1200" smtClean="0"/>
            <a:t>التهيؤ لادارة الازمة .</a:t>
          </a:r>
          <a:endParaRPr lang="en-US" sz="1400" b="1" u="none" kern="1200" dirty="0"/>
        </a:p>
      </dsp:txBody>
      <dsp:txXfrm>
        <a:off x="5199572" y="1795785"/>
        <a:ext cx="657420" cy="2275829"/>
      </dsp:txXfrm>
    </dsp:sp>
    <dsp:sp modelId="{EA097B71-FC80-49B8-901A-0589229E2179}">
      <dsp:nvSpPr>
        <dsp:cNvPr id="0" name=""/>
        <dsp:cNvSpPr/>
      </dsp:nvSpPr>
      <dsp:spPr>
        <a:xfrm>
          <a:off x="6013983" y="1760220"/>
          <a:ext cx="728550" cy="2346959"/>
        </a:xfrm>
        <a:prstGeom prst="roundRect">
          <a:avLst/>
        </a:prstGeom>
        <a:gradFill rotWithShape="0">
          <a:gsLst>
            <a:gs pos="0">
              <a:schemeClr val="accent1">
                <a:hueOff val="0"/>
                <a:satOff val="0"/>
                <a:lumOff val="0"/>
                <a:alphaOff val="0"/>
                <a:tint val="0"/>
              </a:schemeClr>
            </a:gs>
            <a:gs pos="44000">
              <a:schemeClr val="accent1">
                <a:hueOff val="0"/>
                <a:satOff val="0"/>
                <a:lumOff val="0"/>
                <a:alphaOff val="0"/>
                <a:tint val="60000"/>
                <a:satMod val="120000"/>
              </a:schemeClr>
            </a:gs>
            <a:gs pos="100000">
              <a:schemeClr val="accent1">
                <a:hueOff val="0"/>
                <a:satOff val="0"/>
                <a:lumOff val="0"/>
                <a:alphaOff val="0"/>
                <a:tint val="90000"/>
                <a:alpha val="100000"/>
                <a:lumMod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1">
            <a:lnSpc>
              <a:spcPct val="90000"/>
            </a:lnSpc>
            <a:spcBef>
              <a:spcPct val="0"/>
            </a:spcBef>
            <a:spcAft>
              <a:spcPct val="35000"/>
            </a:spcAft>
          </a:pPr>
          <a:r>
            <a:rPr lang="ar-IQ" sz="1400" b="1" u="none" kern="1200" smtClean="0"/>
            <a:t>الاعتراف بوجود الازمة .</a:t>
          </a:r>
          <a:endParaRPr lang="en-US" sz="1400" b="1" u="none" kern="1200" dirty="0"/>
        </a:p>
      </dsp:txBody>
      <dsp:txXfrm>
        <a:off x="6049548" y="1795785"/>
        <a:ext cx="657420" cy="2275829"/>
      </dsp:txXfrm>
    </dsp:sp>
    <dsp:sp modelId="{66253055-ED5F-4ED4-8E2B-E7B0EB88F074}">
      <dsp:nvSpPr>
        <dsp:cNvPr id="0" name=""/>
        <dsp:cNvSpPr/>
      </dsp:nvSpPr>
      <dsp:spPr>
        <a:xfrm>
          <a:off x="6863960" y="1760220"/>
          <a:ext cx="728550" cy="2346959"/>
        </a:xfrm>
        <a:prstGeom prst="roundRect">
          <a:avLst/>
        </a:prstGeom>
        <a:gradFill rotWithShape="0">
          <a:gsLst>
            <a:gs pos="0">
              <a:schemeClr val="accent1">
                <a:hueOff val="0"/>
                <a:satOff val="0"/>
                <a:lumOff val="0"/>
                <a:alphaOff val="0"/>
                <a:tint val="0"/>
              </a:schemeClr>
            </a:gs>
            <a:gs pos="44000">
              <a:schemeClr val="accent1">
                <a:hueOff val="0"/>
                <a:satOff val="0"/>
                <a:lumOff val="0"/>
                <a:alphaOff val="0"/>
                <a:tint val="60000"/>
                <a:satMod val="120000"/>
              </a:schemeClr>
            </a:gs>
            <a:gs pos="100000">
              <a:schemeClr val="accent1">
                <a:hueOff val="0"/>
                <a:satOff val="0"/>
                <a:lumOff val="0"/>
                <a:alphaOff val="0"/>
                <a:tint val="90000"/>
                <a:alpha val="100000"/>
                <a:lumMod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1">
            <a:lnSpc>
              <a:spcPct val="90000"/>
            </a:lnSpc>
            <a:spcBef>
              <a:spcPct val="0"/>
            </a:spcBef>
            <a:spcAft>
              <a:spcPct val="35000"/>
            </a:spcAft>
          </a:pPr>
          <a:r>
            <a:rPr lang="ar-IQ" sz="1400" b="1" u="none" kern="1200" smtClean="0"/>
            <a:t>احتواء الازمة .</a:t>
          </a:r>
          <a:endParaRPr lang="en-US" sz="1400" b="1" u="none" kern="1200" dirty="0"/>
        </a:p>
      </dsp:txBody>
      <dsp:txXfrm>
        <a:off x="6899525" y="1795785"/>
        <a:ext cx="657420" cy="2275829"/>
      </dsp:txXfrm>
    </dsp:sp>
    <dsp:sp modelId="{5BA87B7B-9619-46BF-BB9F-36A7A6BDDA11}">
      <dsp:nvSpPr>
        <dsp:cNvPr id="0" name=""/>
        <dsp:cNvSpPr/>
      </dsp:nvSpPr>
      <dsp:spPr>
        <a:xfrm>
          <a:off x="7713936" y="1760220"/>
          <a:ext cx="728550" cy="2346959"/>
        </a:xfrm>
        <a:prstGeom prst="roundRect">
          <a:avLst/>
        </a:prstGeom>
        <a:gradFill rotWithShape="0">
          <a:gsLst>
            <a:gs pos="0">
              <a:schemeClr val="accent1">
                <a:hueOff val="0"/>
                <a:satOff val="0"/>
                <a:lumOff val="0"/>
                <a:alphaOff val="0"/>
                <a:tint val="0"/>
              </a:schemeClr>
            </a:gs>
            <a:gs pos="44000">
              <a:schemeClr val="accent1">
                <a:hueOff val="0"/>
                <a:satOff val="0"/>
                <a:lumOff val="0"/>
                <a:alphaOff val="0"/>
                <a:tint val="60000"/>
                <a:satMod val="120000"/>
              </a:schemeClr>
            </a:gs>
            <a:gs pos="100000">
              <a:schemeClr val="accent1">
                <a:hueOff val="0"/>
                <a:satOff val="0"/>
                <a:lumOff val="0"/>
                <a:alphaOff val="0"/>
                <a:tint val="90000"/>
                <a:alpha val="100000"/>
                <a:lumMod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1">
            <a:lnSpc>
              <a:spcPct val="90000"/>
            </a:lnSpc>
            <a:spcBef>
              <a:spcPct val="0"/>
            </a:spcBef>
            <a:spcAft>
              <a:spcPct val="35000"/>
            </a:spcAft>
          </a:pPr>
          <a:r>
            <a:rPr lang="ar-IQ" sz="1400" b="1" u="none" kern="1200" smtClean="0"/>
            <a:t>حل الازمة .</a:t>
          </a:r>
          <a:endParaRPr lang="en-US" sz="1400" b="1" u="none" kern="1200" dirty="0"/>
        </a:p>
      </dsp:txBody>
      <dsp:txXfrm>
        <a:off x="7749501" y="1795785"/>
        <a:ext cx="657420" cy="2275829"/>
      </dsp:txXfrm>
    </dsp:sp>
    <dsp:sp modelId="{714ABCE8-4633-4303-9B95-A0D58ECD7C7F}">
      <dsp:nvSpPr>
        <dsp:cNvPr id="0" name=""/>
        <dsp:cNvSpPr/>
      </dsp:nvSpPr>
      <dsp:spPr>
        <a:xfrm>
          <a:off x="8563912" y="1760220"/>
          <a:ext cx="728550" cy="2346959"/>
        </a:xfrm>
        <a:prstGeom prst="roundRect">
          <a:avLst/>
        </a:prstGeom>
        <a:gradFill rotWithShape="0">
          <a:gsLst>
            <a:gs pos="0">
              <a:schemeClr val="accent1">
                <a:hueOff val="0"/>
                <a:satOff val="0"/>
                <a:lumOff val="0"/>
                <a:alphaOff val="0"/>
                <a:tint val="0"/>
              </a:schemeClr>
            </a:gs>
            <a:gs pos="44000">
              <a:schemeClr val="accent1">
                <a:hueOff val="0"/>
                <a:satOff val="0"/>
                <a:lumOff val="0"/>
                <a:alphaOff val="0"/>
                <a:tint val="60000"/>
                <a:satMod val="120000"/>
              </a:schemeClr>
            </a:gs>
            <a:gs pos="100000">
              <a:schemeClr val="accent1">
                <a:hueOff val="0"/>
                <a:satOff val="0"/>
                <a:lumOff val="0"/>
                <a:alphaOff val="0"/>
                <a:tint val="90000"/>
                <a:alpha val="100000"/>
                <a:lumMod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1">
            <a:lnSpc>
              <a:spcPct val="90000"/>
            </a:lnSpc>
            <a:spcBef>
              <a:spcPct val="0"/>
            </a:spcBef>
            <a:spcAft>
              <a:spcPct val="35000"/>
            </a:spcAft>
          </a:pPr>
          <a:r>
            <a:rPr lang="ar-IQ" sz="1400" b="1" u="none" kern="1200" smtClean="0"/>
            <a:t>الاستفادة من الازمة </a:t>
          </a:r>
          <a:endParaRPr lang="ar-IQ" sz="1400" b="1" u="none" kern="1200" dirty="0"/>
        </a:p>
      </dsp:txBody>
      <dsp:txXfrm>
        <a:off x="8599477" y="1795785"/>
        <a:ext cx="657420" cy="2275829"/>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bProcess2">
  <dgm:title val=""/>
  <dgm:desc val=""/>
  <dgm:catLst>
    <dgm:cat type="process" pri="24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dgm:varLst>
    <dgm:choose name="Name0">
      <dgm:if name="Name1" func="var" arg="dir" op="equ" val="norm">
        <dgm:alg type="snake">
          <dgm:param type="grDir" val="tL"/>
          <dgm:param type="flowDir" val="col"/>
          <dgm:param type="contDir" val="revDir"/>
        </dgm:alg>
      </dgm:if>
      <dgm:else name="Name2">
        <dgm:alg type="snake">
          <dgm:param type="grDir" val="tR"/>
          <dgm:param type="flowDir" val="col"/>
          <dgm:param type="contDir" val="revDir"/>
        </dgm:alg>
      </dgm:else>
    </dgm:choose>
    <dgm:shape xmlns:r="http://schemas.openxmlformats.org/officeDocument/2006/relationships" r:blip="">
      <dgm:adjLst/>
    </dgm:shape>
    <dgm:presOf/>
    <dgm:constrLst>
      <dgm:constr type="w" for="ch" forName="firstNode" refType="w"/>
      <dgm:constr type="w" for="ch" forName="lastNode" refType="w" refFor="ch" refForName="firstNode" op="equ"/>
      <dgm:constr type="w" for="ch" forName="middleNode" refType="w" refFor="ch" refForName="firstNode" op="equ"/>
      <dgm:constr type="h" for="ch" ptType="sibTrans" refType="w" refFor="ch" refForName="middleNode" op="equ" fact="0.35"/>
      <dgm:constr type="sp" refType="w" refFor="ch" refForName="middleNode" fact="0.5"/>
      <dgm:constr type="connDist" for="des" ptType="sibTrans" op="equ"/>
      <dgm:constr type="primFontSz" for="ch" forName="firstNode" val="65"/>
      <dgm:constr type="primFontSz" for="ch" forName="lastNode" refType="primFontSz" refFor="ch" refForName="firstNode" op="equ"/>
      <dgm:constr type="primFontSz" for="des" forName="shape" val="65"/>
      <dgm:constr type="primFontSz" for="des" forName="shape" refType="primFontSz" refFor="ch" refForName="firstNode" op="lte"/>
      <dgm:constr type="primFontSz" for="des" forName="shape" refType="primFontSz" refFor="ch" refForName="lastNode" op="lte"/>
    </dgm:constrLst>
    <dgm:ruleLst/>
    <dgm:forEach name="Name3" axis="ch" ptType="node">
      <dgm:choose name="Name4">
        <dgm:if name="Name5" axis="self" ptType="node" func="pos" op="equ" val="1">
          <dgm:layoutNode name="fir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if name="Name6" axis="self" ptType="node" func="revPos" op="equ" val="1">
          <dgm:layoutNode name="la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7">
          <dgm:layoutNode name="middleNode">
            <dgm:alg type="composite"/>
            <dgm:shape xmlns:r="http://schemas.openxmlformats.org/officeDocument/2006/relationships" r:blip="">
              <dgm:adjLst/>
            </dgm:shape>
            <dgm:presOf/>
            <dgm:constrLst>
              <dgm:constr type="h" refType="w"/>
              <dgm:constr type="w" for="ch" forName="padding" refType="w"/>
              <dgm:constr type="h" for="ch" forName="padding" refType="h"/>
              <dgm:constr type="w" for="ch" forName="shape" refType="w" fact="0.667"/>
              <dgm:constr type="h" for="ch" forName="shape" refType="h" fact="0.667"/>
              <dgm:constr type="ctrX" for="ch" forName="shape" refType="w" fact="0.5"/>
              <dgm:constr type="ctrY" for="ch" forName="shape" refType="h" fact="0.5"/>
            </dgm:constrLst>
            <dgm:ruleLst/>
            <dgm:layoutNode name="padding">
              <dgm:alg type="sp"/>
              <dgm:shape xmlns:r="http://schemas.openxmlformats.org/officeDocument/2006/relationships" type="ellipse" r:blip="" hideGeom="1">
                <dgm:adjLst/>
              </dgm:shape>
              <dgm:presOf/>
              <dgm:constrLst/>
              <dgm:ruleLst/>
            </dgm:layoutNode>
            <dgm:layoutNode name="shap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else>
      </dgm:choose>
      <dgm:forEach name="Name8" axis="followSib" ptType="sibTrans" cnt="1">
        <dgm:layoutNode name="sibTrans">
          <dgm:choose name="Name9">
            <dgm:if name="Name10" func="var" arg="dir" op="equ" val="norm">
              <dgm:choose name="Name11">
                <dgm:if name="Name12" axis="self" ptType="sibTrans" func="pos" op="equ" val="1">
                  <dgm:alg type="conn">
                    <dgm:param type="begPts" val="auto"/>
                    <dgm:param type="endPts" val="auto"/>
                    <dgm:param type="srcNode" val="firstNode"/>
                    <dgm:param type="dstNode" val="shape"/>
                  </dgm:alg>
                </dgm:if>
                <dgm:if name="Name13" axis="self" ptType="sibTrans" func="revPos" op="equ" val="1">
                  <dgm:alg type="conn">
                    <dgm:param type="begPts" val="auto"/>
                    <dgm:param type="endPts" val="auto"/>
                    <dgm:param type="srcNode" val="shape"/>
                    <dgm:param type="dstNode" val="lastNode"/>
                  </dgm:alg>
                </dgm:if>
                <dgm:else name="Name14">
                  <dgm:alg type="conn">
                    <dgm:param type="begPts" val="auto"/>
                    <dgm:param type="endPts" val="auto"/>
                    <dgm:param type="srcNode" val="shape"/>
                    <dgm:param type="dstNode" val="shape"/>
                  </dgm:alg>
                </dgm:else>
              </dgm:choose>
            </dgm:if>
            <dgm:else name="Name15">
              <dgm:choose name="Name16">
                <dgm:if name="Name17" axis="self" ptType="sibTrans" func="pos" op="equ" val="1">
                  <dgm:alg type="conn">
                    <dgm:param type="begPts" val="auto"/>
                    <dgm:param type="endPts" val="auto"/>
                    <dgm:param type="srcNode" val="firstNode"/>
                    <dgm:param type="dstNode" val="shape"/>
                  </dgm:alg>
                </dgm:if>
                <dgm:if name="Name18" axis="self" ptType="sibTrans" func="revPos" op="equ" val="1">
                  <dgm:alg type="conn">
                    <dgm:param type="begPts" val="auto"/>
                    <dgm:param type="endPts" val="auto"/>
                    <dgm:param type="srcNode" val="shape"/>
                    <dgm:param type="dstNode" val="lastNode"/>
                  </dgm:alg>
                </dgm:if>
                <dgm:else name="Name19">
                  <dgm:alg type="conn">
                    <dgm:param type="begPts" val="auto"/>
                    <dgm:param type="endPts" val="auto"/>
                    <dgm:param type="srcNode" val="shape"/>
                    <dgm:param type="dstNode" val="shape"/>
                  </dgm:alg>
                </dgm:else>
              </dgm:choose>
            </dgm:else>
          </dgm:choose>
          <dgm:shape xmlns:r="http://schemas.openxmlformats.org/officeDocument/2006/relationships" rot="90" type="triangle" r:blip="">
            <dgm:adjLst/>
          </dgm:shape>
          <dgm:presOf axis="self"/>
          <dgm:constrLst>
            <dgm:constr type="w" refType="h"/>
            <dgm:constr type="connDist"/>
            <dgm:constr type="begPad" refType="connDist" fact="0.25"/>
            <dgm:constr type="endPad" refType="connDist" fact="0.22"/>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BBF46E-7EBD-446D-B77F-F6C791D66130}" type="datetimeFigureOut">
              <a:rPr lang="en-US" smtClean="0"/>
              <a:pPr/>
              <a:t>7/14/2019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3BFF33-6E4E-4103-8314-06EA8CB709A0}" type="slidenum">
              <a:rPr lang="en-US" smtClean="0"/>
              <a:pPr/>
              <a:t>‹#›</a:t>
            </a:fld>
            <a:endParaRPr lang="en-US"/>
          </a:p>
        </p:txBody>
      </p:sp>
    </p:spTree>
    <p:extLst>
      <p:ext uri="{BB962C8B-B14F-4D97-AF65-F5344CB8AC3E}">
        <p14:creationId xmlns:p14="http://schemas.microsoft.com/office/powerpoint/2010/main" val="33165865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D8BD707-D9CF-40AE-B4C6-C98DA3205C09}" type="datetimeFigureOut">
              <a:rPr lang="en-US" smtClean="0"/>
              <a:pPr/>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D8BD707-D9CF-40AE-B4C6-C98DA3205C09}" type="datetimeFigureOut">
              <a:rPr lang="en-US" smtClean="0"/>
              <a:pPr/>
              <a:t>7/14/2019</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6F15528-21DE-4FAA-801E-634DDDAF4B2B}"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4309" r:id="rId1"/>
    <p:sldLayoutId id="2147484310" r:id="rId2"/>
    <p:sldLayoutId id="2147484311" r:id="rId3"/>
    <p:sldLayoutId id="2147484312" r:id="rId4"/>
    <p:sldLayoutId id="2147484313" r:id="rId5"/>
    <p:sldLayoutId id="2147484314" r:id="rId6"/>
    <p:sldLayoutId id="2147484315" r:id="rId7"/>
    <p:sldLayoutId id="2147484316" r:id="rId8"/>
    <p:sldLayoutId id="2147484317" r:id="rId9"/>
    <p:sldLayoutId id="2147484318" r:id="rId10"/>
    <p:sldLayoutId id="2147484319" r:id="rId11"/>
  </p:sldLayoutIdLst>
  <p:txStyles>
    <p:titleStyle>
      <a:lvl1pPr algn="ctr" defTabSz="914400" rtl="1" eaLnBrk="1" latinLnBrk="0" hangingPunct="1">
        <a:spcBef>
          <a:spcPct val="0"/>
        </a:spcBef>
        <a:buNone/>
        <a:defRPr sz="4400" kern="1200">
          <a:solidFill>
            <a:srgbClr val="FFFFFF"/>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r" defTabSz="914400" rtl="1"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r" defTabSz="914400" rtl="1"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r" defTabSz="914400" rtl="1"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C:\Users\ROLA\Downloads\43151786_533050187120461_285857363770998784_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33114" cy="6821714"/>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7" name="Title 1"/>
          <p:cNvSpPr txBox="1">
            <a:spLocks/>
          </p:cNvSpPr>
          <p:nvPr/>
        </p:nvSpPr>
        <p:spPr>
          <a:xfrm>
            <a:off x="1104900" y="990600"/>
            <a:ext cx="6934200" cy="1066800"/>
          </a:xfrm>
          <a:prstGeom prst="rect">
            <a:avLst/>
          </a:prstGeom>
        </p:spPr>
        <p:txBody>
          <a:bodyPr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5400" b="1" i="0" u="none" strike="noStrike" kern="1200" cap="none" spc="0" normalizeH="0" baseline="0" noProof="0" dirty="0">
              <a:ln>
                <a:noFill/>
              </a:ln>
              <a:solidFill>
                <a:schemeClr val="accent6">
                  <a:lumMod val="75000"/>
                </a:schemeClr>
              </a:solidFill>
              <a:effectLst>
                <a:outerShdw blurRad="50000" dist="30000" dir="5400000" algn="tl" rotWithShape="0">
                  <a:srgbClr val="000000">
                    <a:alpha val="30000"/>
                  </a:srgbClr>
                </a:outerShdw>
              </a:effectLst>
              <a:uLnTx/>
              <a:uFillTx/>
              <a:latin typeface="Simplified Arabic" pitchFamily="18" charset="-78"/>
              <a:ea typeface="+mj-ea"/>
              <a:cs typeface="Simplified Arabic" pitchFamily="18" charset="-78"/>
            </a:endParaRPr>
          </a:p>
        </p:txBody>
      </p:sp>
      <p:sp>
        <p:nvSpPr>
          <p:cNvPr id="12" name="TextBox 11"/>
          <p:cNvSpPr txBox="1"/>
          <p:nvPr/>
        </p:nvSpPr>
        <p:spPr>
          <a:xfrm>
            <a:off x="6248400" y="304800"/>
            <a:ext cx="2743200" cy="1384995"/>
          </a:xfrm>
          <a:prstGeom prst="rect">
            <a:avLst/>
          </a:prstGeom>
          <a:noFill/>
        </p:spPr>
        <p:txBody>
          <a:bodyPr wrap="square" rtlCol="0">
            <a:spAutoFit/>
          </a:bodyPr>
          <a:lstStyle/>
          <a:p>
            <a:pPr algn="justLow" rtl="1"/>
            <a:r>
              <a:rPr lang="ar-IQ" sz="2800" dirty="0" smtClean="0">
                <a:effectLst>
                  <a:outerShdw blurRad="38100" dist="38100" dir="2700000" algn="tl">
                    <a:srgbClr val="000000">
                      <a:alpha val="43137"/>
                    </a:srgbClr>
                  </a:outerShdw>
                </a:effectLst>
                <a:latin typeface="Simplified Arabic" pitchFamily="18" charset="-78"/>
                <a:cs typeface="Simplified Arabic" pitchFamily="18" charset="-78"/>
              </a:rPr>
              <a:t>الجامعة المستنصرية</a:t>
            </a:r>
          </a:p>
          <a:p>
            <a:pPr algn="justLow" rtl="1"/>
            <a:r>
              <a:rPr lang="ar-IQ" sz="2800" dirty="0" smtClean="0">
                <a:effectLst>
                  <a:outerShdw blurRad="38100" dist="38100" dir="2700000" algn="tl">
                    <a:srgbClr val="000000">
                      <a:alpha val="43137"/>
                    </a:srgbClr>
                  </a:outerShdw>
                </a:effectLst>
                <a:latin typeface="Simplified Arabic" pitchFamily="18" charset="-78"/>
                <a:cs typeface="Simplified Arabic" pitchFamily="18" charset="-78"/>
              </a:rPr>
              <a:t>كلية الادارة والاقتصاد</a:t>
            </a:r>
          </a:p>
          <a:p>
            <a:pPr algn="justLow" rtl="1"/>
            <a:r>
              <a:rPr lang="ar-IQ" sz="2800" dirty="0" smtClean="0">
                <a:effectLst>
                  <a:outerShdw blurRad="38100" dist="38100" dir="2700000" algn="tl">
                    <a:srgbClr val="000000">
                      <a:alpha val="43137"/>
                    </a:srgbClr>
                  </a:outerShdw>
                </a:effectLst>
                <a:latin typeface="Simplified Arabic" pitchFamily="18" charset="-78"/>
                <a:cs typeface="Simplified Arabic" pitchFamily="18" charset="-78"/>
              </a:rPr>
              <a:t>قسم ادارة الاعمال</a:t>
            </a:r>
            <a:endParaRPr lang="en-US" sz="2800" dirty="0">
              <a:effectLst>
                <a:outerShdw blurRad="38100" dist="38100" dir="2700000" algn="tl">
                  <a:srgbClr val="000000">
                    <a:alpha val="43137"/>
                  </a:srgbClr>
                </a:outerShdw>
              </a:effectLst>
              <a:latin typeface="Simplified Arabic" pitchFamily="18" charset="-78"/>
              <a:cs typeface="Simplified Arabic" pitchFamily="18" charset="-78"/>
            </a:endParaRPr>
          </a:p>
        </p:txBody>
      </p:sp>
      <p:sp>
        <p:nvSpPr>
          <p:cNvPr id="14" name="Rectangle 13"/>
          <p:cNvSpPr/>
          <p:nvPr/>
        </p:nvSpPr>
        <p:spPr>
          <a:xfrm>
            <a:off x="2362200" y="990600"/>
            <a:ext cx="4190999" cy="923330"/>
          </a:xfrm>
          <a:prstGeom prst="rect">
            <a:avLst/>
          </a:prstGeom>
          <a:noFill/>
          <a:ln>
            <a:noFill/>
          </a:ln>
        </p:spPr>
        <p:txBody>
          <a:bodyPr wrap="square" lIns="91440" tIns="45720" rIns="91440" bIns="45720">
            <a:spAutoFit/>
          </a:bodyPr>
          <a:lstStyle/>
          <a:p>
            <a:pPr algn="ctr"/>
            <a:r>
              <a:rPr lang="ar-IQ" sz="5400" b="1" cap="none" spc="0" dirty="0" smtClean="0">
                <a:ln w="10541" cmpd="sng">
                  <a:solidFill>
                    <a:srgbClr val="7D7D7D">
                      <a:tint val="100000"/>
                      <a:shade val="100000"/>
                      <a:satMod val="110000"/>
                    </a:srgbClr>
                  </a:solidFill>
                  <a:prstDash val="solid"/>
                </a:ln>
                <a:effectLst>
                  <a:outerShdw blurRad="38100" dist="38100" dir="2700000" algn="tl">
                    <a:srgbClr val="000000">
                      <a:alpha val="43137"/>
                    </a:srgbClr>
                  </a:outerShdw>
                </a:effectLst>
              </a:rPr>
              <a:t>ادارة الازمات </a:t>
            </a:r>
            <a:endParaRPr lang="en-US" sz="5400" b="1" cap="none" spc="0" dirty="0">
              <a:ln w="10541" cmpd="sng">
                <a:solidFill>
                  <a:srgbClr val="7D7D7D">
                    <a:tint val="100000"/>
                    <a:shade val="100000"/>
                    <a:satMod val="110000"/>
                  </a:srgbClr>
                </a:solidFill>
                <a:prstDash val="solid"/>
              </a:ln>
              <a:effectLst>
                <a:outerShdw blurRad="38100" dist="38100" dir="2700000" algn="tl">
                  <a:srgbClr val="000000">
                    <a:alpha val="43137"/>
                  </a:srgbClr>
                </a:outerShdw>
              </a:effectLst>
            </a:endParaRPr>
          </a:p>
        </p:txBody>
      </p:sp>
    </p:spTree>
  </p:cSld>
  <p:clrMapOvr>
    <a:masterClrMapping/>
  </p:clrMapOvr>
  <p:transition spd="slow">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57200" y="1143001"/>
            <a:ext cx="8534400" cy="3009900"/>
          </a:xfrm>
          <a:prstGeom prst="roundRect">
            <a:avLst/>
          </a:prstGeom>
          <a:noFill/>
          <a:ln>
            <a:noFill/>
          </a:ln>
        </p:spPr>
        <p:style>
          <a:lnRef idx="2">
            <a:schemeClr val="accent3"/>
          </a:lnRef>
          <a:fillRef idx="1">
            <a:schemeClr val="lt1"/>
          </a:fillRef>
          <a:effectRef idx="0">
            <a:schemeClr val="accent3"/>
          </a:effectRef>
          <a:fontRef idx="minor">
            <a:schemeClr val="dk1"/>
          </a:fontRef>
        </p:style>
        <p:txBody>
          <a:bodyPr rtlCol="0" anchor="ctr"/>
          <a:lstStyle/>
          <a:p>
            <a:pPr lvl="0" algn="r" rtl="1"/>
            <a:endParaRPr lang="en-US" sz="2800" dirty="0">
              <a:solidFill>
                <a:schemeClr val="bg1"/>
              </a:solidFill>
            </a:endParaRPr>
          </a:p>
        </p:txBody>
      </p:sp>
      <p:sp>
        <p:nvSpPr>
          <p:cNvPr id="7" name="TextBox 6"/>
          <p:cNvSpPr txBox="1"/>
          <p:nvPr/>
        </p:nvSpPr>
        <p:spPr>
          <a:xfrm>
            <a:off x="1371600" y="3527150"/>
            <a:ext cx="6196693" cy="584775"/>
          </a:xfrm>
          <a:prstGeom prst="rect">
            <a:avLst/>
          </a:prstGeom>
          <a:noFill/>
        </p:spPr>
        <p:txBody>
          <a:bodyPr wrap="square" rtlCol="0">
            <a:spAutoFit/>
          </a:bodyPr>
          <a:lstStyle/>
          <a:p>
            <a:pPr algn="ctr" rtl="1"/>
            <a:r>
              <a:rPr lang="ar-IQ" sz="3200" b="1" dirty="0">
                <a:solidFill>
                  <a:schemeClr val="bg1"/>
                </a:solidFill>
              </a:rPr>
              <a:t>العوامل المؤثرة في ادارة الازمة</a:t>
            </a:r>
            <a:r>
              <a:rPr lang="ar-IQ" sz="3200" dirty="0">
                <a:solidFill>
                  <a:schemeClr val="bg1"/>
                </a:solidFill>
              </a:rPr>
              <a:t> </a:t>
            </a:r>
            <a:r>
              <a:rPr lang="ar-IQ" sz="3200" dirty="0"/>
              <a:t>:</a:t>
            </a:r>
            <a:endParaRPr lang="en-US" sz="3200" dirty="0"/>
          </a:p>
        </p:txBody>
      </p:sp>
      <p:sp>
        <p:nvSpPr>
          <p:cNvPr id="8" name="Rounded Rectangle 7"/>
          <p:cNvSpPr/>
          <p:nvPr/>
        </p:nvSpPr>
        <p:spPr>
          <a:xfrm>
            <a:off x="152400" y="228600"/>
            <a:ext cx="8839200" cy="6476999"/>
          </a:xfrm>
          <a:prstGeom prst="roundRect">
            <a:avLst/>
          </a:prstGeom>
          <a:noFill/>
          <a:ln>
            <a:noFill/>
          </a:ln>
        </p:spPr>
        <p:style>
          <a:lnRef idx="2">
            <a:schemeClr val="accent4"/>
          </a:lnRef>
          <a:fillRef idx="1">
            <a:schemeClr val="lt1"/>
          </a:fillRef>
          <a:effectRef idx="0">
            <a:schemeClr val="accent4"/>
          </a:effectRef>
          <a:fontRef idx="minor">
            <a:schemeClr val="dk1"/>
          </a:fontRef>
        </p:style>
        <p:txBody>
          <a:bodyPr rtlCol="0" anchor="ctr"/>
          <a:lstStyle/>
          <a:p>
            <a:pPr lvl="0" algn="r" rtl="1"/>
            <a:r>
              <a:rPr lang="ar-IQ" sz="2400" b="1" dirty="0" smtClean="0">
                <a:solidFill>
                  <a:schemeClr val="bg1"/>
                </a:solidFill>
              </a:rPr>
              <a:t>2-عدم </a:t>
            </a:r>
            <a:r>
              <a:rPr lang="ar-IQ" sz="2400" b="1" dirty="0">
                <a:solidFill>
                  <a:schemeClr val="bg1"/>
                </a:solidFill>
              </a:rPr>
              <a:t>قدرة المنظمة على الاستجابة المناسبة و الفاعلة وفي الوقت المناسب للاخطار المحيطة و المحتملة .</a:t>
            </a:r>
            <a:endParaRPr lang="en-US" sz="2400" b="1" dirty="0">
              <a:solidFill>
                <a:schemeClr val="bg1"/>
              </a:solidFill>
            </a:endParaRPr>
          </a:p>
          <a:p>
            <a:pPr lvl="0" algn="r" rtl="1"/>
            <a:r>
              <a:rPr lang="ar-IQ" sz="2400" b="1" dirty="0" smtClean="0">
                <a:solidFill>
                  <a:schemeClr val="bg1"/>
                </a:solidFill>
              </a:rPr>
              <a:t>3-وجود </a:t>
            </a:r>
            <a:r>
              <a:rPr lang="ar-IQ" sz="2400" b="1" dirty="0">
                <a:solidFill>
                  <a:schemeClr val="bg1"/>
                </a:solidFill>
              </a:rPr>
              <a:t>صورة خاطئة و قناعة غير سليمة لدى افراد المنظمة بخصوص قدرات هذه المنظمة و مناعتها ضد الازمات </a:t>
            </a:r>
            <a:endParaRPr lang="en-US" sz="2400" dirty="0">
              <a:solidFill>
                <a:schemeClr val="bg1"/>
              </a:solidFill>
            </a:endParaRPr>
          </a:p>
        </p:txBody>
      </p:sp>
      <p:pic>
        <p:nvPicPr>
          <p:cNvPr id="3075" name="Picture 3" descr="C:\Users\ROLA\Downloads\43146505_300112934051206_482877250329378816_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228600"/>
            <a:ext cx="3650342" cy="3819537"/>
          </a:xfrm>
          <a:prstGeom prst="rect">
            <a:avLst/>
          </a:prstGeom>
          <a:noFill/>
          <a:extLst>
            <a:ext uri="{909E8E84-426E-40DD-AFC4-6F175D3DCCD1}">
              <a14:hiddenFill xmlns:a14="http://schemas.microsoft.com/office/drawing/2010/main">
                <a:solidFill>
                  <a:srgbClr val="FFFFFF"/>
                </a:solidFill>
              </a14:hiddenFill>
            </a:ext>
          </a:extLst>
        </p:spPr>
      </p:pic>
      <p:pic>
        <p:nvPicPr>
          <p:cNvPr id="3077" name="Picture 5" descr="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4198256"/>
            <a:ext cx="3650343" cy="2514600"/>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C:\Users\ROLA\Downloads\43225772_385779828623523_5444733696156368896_n.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399" y="228600"/>
            <a:ext cx="3650343" cy="6476999"/>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4038600" y="533400"/>
            <a:ext cx="4724400" cy="5262979"/>
          </a:xfrm>
          <a:prstGeom prst="rect">
            <a:avLst/>
          </a:prstGeom>
        </p:spPr>
        <p:txBody>
          <a:bodyPr wrap="square">
            <a:spAutoFit/>
          </a:bodyPr>
          <a:lstStyle/>
          <a:p>
            <a:pPr algn="r" rtl="1"/>
            <a:r>
              <a:rPr lang="ar-IQ" sz="2400" dirty="0"/>
              <a:t> </a:t>
            </a:r>
            <a:endParaRPr lang="en-US" sz="2400" dirty="0"/>
          </a:p>
          <a:p>
            <a:pPr algn="r"/>
            <a:r>
              <a:rPr lang="ar-IQ" sz="2400" dirty="0"/>
              <a:t>ثالثاً : الفئة الثالثة : الصانعة للازمات و الداعمة لها : تتكون هذه الفئة من جميع القوى التي تعمل على صنع الازمة و اثارتها وكذألك القوى التي تدعمها وتؤيدها وتناصرها في جهودها المتعلقة بنشر الازمة وتعميقها في المنظمة . وتزداد قوة هذه الفئة في احداث التأثرات الازموية كلما كانت هذه الفئة متناسقة و متجانسة وتنتمي الى طبقة واحدة في المنظمة , وتقل قوتها في الفعل الازموي كلما قل التجانس بينها ان دور ادارة الازمات وفريق الازمات يكون صعباً في حالة وجود تناسق و تجانس بين افراد هذه الفئة ويكون هذا الدور اكثر سهولة في ظل عدم تجانس افراد هذه الفئة </a:t>
            </a:r>
          </a:p>
        </p:txBody>
      </p:sp>
    </p:spTree>
    <p:extLst>
      <p:ext uri="{BB962C8B-B14F-4D97-AF65-F5344CB8AC3E}">
        <p14:creationId xmlns:p14="http://schemas.microsoft.com/office/powerpoint/2010/main" val="632041829"/>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078"/>
                                        </p:tgtEl>
                                        <p:attrNameLst>
                                          <p:attrName>style.visibility</p:attrName>
                                        </p:attrNameLst>
                                      </p:cBhvr>
                                      <p:to>
                                        <p:strVal val="visible"/>
                                      </p:to>
                                    </p:set>
                                    <p:animEffect transition="in" filter="barn(inVertical)">
                                      <p:cBhvr>
                                        <p:cTn id="14" dur="500"/>
                                        <p:tgtEl>
                                          <p:spTgt spid="30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3599311118"/>
              </p:ext>
            </p:extLst>
          </p:nvPr>
        </p:nvGraphicFramePr>
        <p:xfrm>
          <a:off x="0" y="0"/>
          <a:ext cx="9144000" cy="4267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140530" y="4455203"/>
            <a:ext cx="9003469" cy="2031325"/>
          </a:xfrm>
          <a:prstGeom prst="rect">
            <a:avLst/>
          </a:prstGeom>
        </p:spPr>
        <p:txBody>
          <a:bodyPr wrap="square">
            <a:spAutoFit/>
          </a:bodyPr>
          <a:lstStyle/>
          <a:p>
            <a:pPr algn="r" rtl="1"/>
            <a:r>
              <a:rPr lang="ar-IQ" b="1" dirty="0"/>
              <a:t>ان المحيط البيئي لمنظمة ما في الوقت الراهن يتميز بالسرعة و التقلبات و التعقيد مما يجعل من عملية التأقلم عملية صعبة, خاصة عندما يتعلق الامر بالازمات, فهي تتطلب:</a:t>
            </a:r>
            <a:endParaRPr lang="en-US" b="1" dirty="0"/>
          </a:p>
          <a:p>
            <a:pPr marL="285750" lvl="0" indent="-285750" algn="r" rtl="1">
              <a:buFont typeface="Arial" pitchFamily="34" charset="0"/>
              <a:buChar char="•"/>
            </a:pPr>
            <a:r>
              <a:rPr lang="ar-IQ" b="1" dirty="0"/>
              <a:t>خلق مناخ ملائم .</a:t>
            </a:r>
            <a:endParaRPr lang="en-US" b="1" dirty="0"/>
          </a:p>
          <a:p>
            <a:pPr marL="285750" lvl="0" indent="-285750" algn="r" rtl="1">
              <a:buFont typeface="Arial" pitchFamily="34" charset="0"/>
              <a:buChar char="•"/>
            </a:pPr>
            <a:r>
              <a:rPr lang="ar-IQ" b="1" dirty="0"/>
              <a:t>توفير البنيات الاساسية و الادوات اللازمة .</a:t>
            </a:r>
            <a:endParaRPr lang="en-US" b="1" dirty="0"/>
          </a:p>
          <a:p>
            <a:pPr marL="285750" lvl="0" indent="-285750" algn="r" rtl="1">
              <a:buFont typeface="Arial" pitchFamily="34" charset="0"/>
              <a:buChar char="•"/>
            </a:pPr>
            <a:r>
              <a:rPr lang="ar-IQ" b="1" dirty="0"/>
              <a:t>تقوية سلسلة العمل الداخلي .</a:t>
            </a:r>
            <a:endParaRPr lang="en-US" b="1" dirty="0"/>
          </a:p>
          <a:p>
            <a:pPr marL="285750" lvl="0" indent="-285750" algn="r" rtl="1">
              <a:buFont typeface="Arial" pitchFamily="34" charset="0"/>
              <a:buChar char="•"/>
            </a:pPr>
            <a:r>
              <a:rPr lang="ar-IQ" b="1" dirty="0"/>
              <a:t>تحسين فرق العمل و الافراد </a:t>
            </a:r>
            <a:r>
              <a:rPr lang="ar-IQ" u="sng" dirty="0"/>
              <a:t>.</a:t>
            </a:r>
            <a:endParaRPr lang="en-US" dirty="0"/>
          </a:p>
          <a:p>
            <a:pPr rtl="1"/>
            <a:r>
              <a:rPr lang="ar-IQ" dirty="0"/>
              <a:t> </a:t>
            </a:r>
            <a:endParaRPr lang="en-US" dirty="0"/>
          </a:p>
        </p:txBody>
      </p:sp>
      <p:cxnSp>
        <p:nvCxnSpPr>
          <p:cNvPr id="9" name="Straight Arrow Connector 8"/>
          <p:cNvCxnSpPr/>
          <p:nvPr/>
        </p:nvCxnSpPr>
        <p:spPr>
          <a:xfrm flipH="1" flipV="1">
            <a:off x="4419600" y="1447800"/>
            <a:ext cx="91440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4419600" y="2286000"/>
            <a:ext cx="914400" cy="12192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3" name="Straight Arrow Connector 12"/>
          <p:cNvCxnSpPr/>
          <p:nvPr/>
        </p:nvCxnSpPr>
        <p:spPr>
          <a:xfrm flipH="1">
            <a:off x="3962400" y="2286000"/>
            <a:ext cx="1371600" cy="1524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6" name="Straight Arrow Connector 15"/>
          <p:cNvCxnSpPr/>
          <p:nvPr/>
        </p:nvCxnSpPr>
        <p:spPr>
          <a:xfrm flipH="1" flipV="1">
            <a:off x="4112493" y="1600200"/>
            <a:ext cx="1221507" cy="6858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circle(in)">
                                      <p:cBhvr>
                                        <p:cTn id="10" dur="2000"/>
                                        <p:tgtEl>
                                          <p:spTgt spid="5">
                                            <p:txEl>
                                              <p:pRg st="1" end="1"/>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circle(in)">
                                      <p:cBhvr>
                                        <p:cTn id="13" dur="2000"/>
                                        <p:tgtEl>
                                          <p:spTgt spid="5">
                                            <p:txEl>
                                              <p:pRg st="2" end="2"/>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circle(in)">
                                      <p:cBhvr>
                                        <p:cTn id="16" dur="2000"/>
                                        <p:tgtEl>
                                          <p:spTgt spid="5">
                                            <p:txEl>
                                              <p:pRg st="3" end="3"/>
                                            </p:txEl>
                                          </p:spTgt>
                                        </p:tgtEl>
                                      </p:cBhvr>
                                    </p:animEffect>
                                  </p:childTnLst>
                                </p:cTn>
                              </p:par>
                              <p:par>
                                <p:cTn id="17" presetID="6" presetClass="entr" presetSubtype="16"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circle(in)">
                                      <p:cBhvr>
                                        <p:cTn id="19" dur="20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228600" y="0"/>
            <a:ext cx="8839200" cy="1066800"/>
          </a:xfrm>
        </p:spPr>
        <p:txBody>
          <a:bodyPr>
            <a:noAutofit/>
          </a:bodyPr>
          <a:lstStyle/>
          <a:p>
            <a:pPr rtl="1"/>
            <a:r>
              <a:rPr lang="ar-IQ" sz="4000" dirty="0" smtClean="0">
                <a:solidFill>
                  <a:schemeClr val="tx1"/>
                </a:solidFill>
              </a:rPr>
              <a:t>مراحل الازمة </a:t>
            </a:r>
            <a:endParaRPr lang="en-US" sz="4000" dirty="0">
              <a:solidFill>
                <a:schemeClr val="tx1"/>
              </a:solidFill>
            </a:endParaRPr>
          </a:p>
        </p:txBody>
      </p:sp>
      <p:graphicFrame>
        <p:nvGraphicFramePr>
          <p:cNvPr id="2" name="Diagram 1"/>
          <p:cNvGraphicFramePr/>
          <p:nvPr>
            <p:extLst>
              <p:ext uri="{D42A27DB-BD31-4B8C-83A1-F6EECF244321}">
                <p14:modId xmlns:p14="http://schemas.microsoft.com/office/powerpoint/2010/main" val="1015543859"/>
              </p:ext>
            </p:extLst>
          </p:nvPr>
        </p:nvGraphicFramePr>
        <p:xfrm>
          <a:off x="0" y="762000"/>
          <a:ext cx="9296400"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randomBa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6" name="Picture 2" descr="C:\Users\ROLA\Downloads\43213592_321040252006368_4130033301928804352_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4267200"/>
            <a:ext cx="3474220" cy="2590800"/>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p:cNvSpPr>
            <a:spLocks noGrp="1"/>
          </p:cNvSpPr>
          <p:nvPr>
            <p:ph type="title"/>
          </p:nvPr>
        </p:nvSpPr>
        <p:spPr>
          <a:xfrm>
            <a:off x="10668000" y="338328"/>
            <a:ext cx="228600" cy="728472"/>
          </a:xfrm>
        </p:spPr>
        <p:txBody>
          <a:bodyPr>
            <a:normAutofit fontScale="90000"/>
          </a:bodyPr>
          <a:lstStyle/>
          <a:p>
            <a:endParaRPr lang="ar-IQ" dirty="0"/>
          </a:p>
        </p:txBody>
      </p:sp>
      <p:sp>
        <p:nvSpPr>
          <p:cNvPr id="5" name="Content Placeholder 4"/>
          <p:cNvSpPr>
            <a:spLocks noGrp="1"/>
          </p:cNvSpPr>
          <p:nvPr>
            <p:ph idx="1"/>
          </p:nvPr>
        </p:nvSpPr>
        <p:spPr>
          <a:xfrm>
            <a:off x="872067" y="457200"/>
            <a:ext cx="7408333" cy="6248400"/>
          </a:xfrm>
        </p:spPr>
        <p:txBody>
          <a:bodyPr>
            <a:normAutofit/>
          </a:bodyPr>
          <a:lstStyle/>
          <a:p>
            <a:pPr lvl="0"/>
            <a:r>
              <a:rPr lang="ar-IQ" b="1" dirty="0">
                <a:solidFill>
                  <a:schemeClr val="tx1"/>
                </a:solidFill>
              </a:rPr>
              <a:t>مرحلة الشعور بأحتمال حدوث الازمة: وهي المرحلة التي ترسل بها الازمة اشارات الانذار التي يستقبلها المديرون, و لكن قد يكون من الصعب عليهم التقاطها .</a:t>
            </a:r>
            <a:endParaRPr lang="en-US" b="1" dirty="0">
              <a:solidFill>
                <a:schemeClr val="tx1"/>
              </a:solidFill>
            </a:endParaRPr>
          </a:p>
          <a:p>
            <a:pPr lvl="0"/>
            <a:r>
              <a:rPr lang="ar-IQ" b="1" dirty="0">
                <a:solidFill>
                  <a:schemeClr val="tx1"/>
                </a:solidFill>
              </a:rPr>
              <a:t>مرحلة الاستعداد و الوقاية: في هذه المرحلة يكون التخطيط الاستراتيجي مهم جدا في محاولة تفادي وقوع الازمة من خلال اكتشاف نقاط الضعف في المنظمة و وضع خطة المواجهة, و تحديد الاساليب و الاستعدادات الضرورية لتنفيذ الخطة, و تدريب الافراد و الجماعات على كيفية مواجهة الازمة . </a:t>
            </a:r>
            <a:endParaRPr lang="en-US" b="1" dirty="0">
              <a:solidFill>
                <a:schemeClr val="tx1"/>
              </a:solidFill>
            </a:endParaRPr>
          </a:p>
          <a:p>
            <a:pPr lvl="0"/>
            <a:r>
              <a:rPr lang="ar-IQ" b="1" dirty="0">
                <a:solidFill>
                  <a:schemeClr val="tx1"/>
                </a:solidFill>
              </a:rPr>
              <a:t>مرحلة مجابهة الازمة: في هذه المرحلة يتم اعداد وسائل الحد من الاضرار و منعها منى الانتشار لتشمل الاجزاء الغير متأثرة .</a:t>
            </a:r>
            <a:endParaRPr lang="en-US" b="1" dirty="0">
              <a:solidFill>
                <a:schemeClr val="tx1"/>
              </a:solidFill>
            </a:endParaRPr>
          </a:p>
          <a:p>
            <a:pPr lvl="0"/>
            <a:r>
              <a:rPr lang="ar-IQ" b="1" dirty="0">
                <a:solidFill>
                  <a:schemeClr val="tx1"/>
                </a:solidFill>
              </a:rPr>
              <a:t>مرحلة استعادة التوازن و النشاط: في هذه المرحلة يتم تنفيذ البرامج الجاهزة التي تم اعدادها مسبقا و استعادة النشاط من عدة جوانب منها الاصول الملموسة و المعنوية .</a:t>
            </a:r>
            <a:endParaRPr lang="en-US" b="1" dirty="0">
              <a:solidFill>
                <a:schemeClr val="tx1"/>
              </a:solidFill>
            </a:endParaRPr>
          </a:p>
          <a:p>
            <a:pPr lvl="0"/>
            <a:r>
              <a:rPr lang="ar-IQ" b="1" dirty="0">
                <a:solidFill>
                  <a:schemeClr val="tx1"/>
                </a:solidFill>
              </a:rPr>
              <a:t>مرحلة التعلم و تقييم التجربة: و هنا يتم تقييم ما تم انجازه اثناء مجابهة الازمة حتى يمكن تحسينه في المستقبل .</a:t>
            </a:r>
            <a:endParaRPr lang="en-US" b="1" dirty="0">
              <a:solidFill>
                <a:schemeClr val="tx1"/>
              </a:solidFill>
            </a:endParaRPr>
          </a:p>
          <a:p>
            <a:endParaRPr lang="ar-IQ" dirty="0"/>
          </a:p>
        </p:txBody>
      </p:sp>
      <p:sp>
        <p:nvSpPr>
          <p:cNvPr id="6" name="Rectangle 5"/>
          <p:cNvSpPr/>
          <p:nvPr/>
        </p:nvSpPr>
        <p:spPr>
          <a:xfrm>
            <a:off x="457199" y="381000"/>
            <a:ext cx="8305801" cy="461665"/>
          </a:xfrm>
          <a:prstGeom prst="rect">
            <a:avLst/>
          </a:prstGeom>
        </p:spPr>
        <p:txBody>
          <a:bodyPr wrap="square">
            <a:spAutoFit/>
          </a:bodyPr>
          <a:lstStyle/>
          <a:p>
            <a:pPr lvl="0" algn="r" rtl="1"/>
            <a:r>
              <a:rPr lang="ar-IQ" sz="2400" dirty="0" smtClean="0"/>
              <a:t>.</a:t>
            </a:r>
            <a:endParaRPr lang="en-US" sz="2400" dirty="0"/>
          </a:p>
        </p:txBody>
      </p:sp>
    </p:spTree>
    <p:extLst>
      <p:ext uri="{BB962C8B-B14F-4D97-AF65-F5344CB8AC3E}">
        <p14:creationId xmlns:p14="http://schemas.microsoft.com/office/powerpoint/2010/main" val="4252888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1000"/>
                                        <p:tgtEl>
                                          <p:spTgt spid="5">
                                            <p:txEl>
                                              <p:pRg st="1" end="1"/>
                                            </p:txEl>
                                          </p:spTgt>
                                        </p:tgtEl>
                                      </p:cBhvr>
                                    </p:animEffect>
                                    <p:anim calcmode="lin" valueType="num">
                                      <p:cBhvr>
                                        <p:cTn id="13"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1000"/>
                                        <p:tgtEl>
                                          <p:spTgt spid="5">
                                            <p:txEl>
                                              <p:pRg st="2" end="2"/>
                                            </p:txEl>
                                          </p:spTgt>
                                        </p:tgtEl>
                                      </p:cBhvr>
                                    </p:animEffect>
                                    <p:anim calcmode="lin" valueType="num">
                                      <p:cBhvr>
                                        <p:cTn id="1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5">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1000"/>
                                        <p:tgtEl>
                                          <p:spTgt spid="5">
                                            <p:txEl>
                                              <p:pRg st="3" end="3"/>
                                            </p:txEl>
                                          </p:spTgt>
                                        </p:tgtEl>
                                      </p:cBhvr>
                                    </p:animEffect>
                                    <p:anim calcmode="lin" valueType="num">
                                      <p:cBhvr>
                                        <p:cTn id="23"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5">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1000"/>
                                        <p:tgtEl>
                                          <p:spTgt spid="5">
                                            <p:txEl>
                                              <p:pRg st="4" end="4"/>
                                            </p:txEl>
                                          </p:spTgt>
                                        </p:tgtEl>
                                      </p:cBhvr>
                                    </p:animEffect>
                                    <p:anim calcmode="lin" valueType="num">
                                      <p:cBhvr>
                                        <p:cTn id="28"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170" name="Picture 2" descr="C:\Users\ROLA\Downloads\43154606_245838152738962_942972052795555840_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510"/>
            <a:ext cx="4412155" cy="7304690"/>
          </a:xfrm>
          <a:prstGeom prst="rect">
            <a:avLst/>
          </a:prstGeom>
          <a:noFill/>
          <a:extLst>
            <a:ext uri="{909E8E84-426E-40DD-AFC4-6F175D3DCCD1}">
              <a14:hiddenFill xmlns:a14="http://schemas.microsoft.com/office/drawing/2010/main">
                <a:solidFill>
                  <a:srgbClr val="FFFFFF"/>
                </a:solidFill>
              </a14:hiddenFill>
            </a:ext>
          </a:extLst>
        </p:spPr>
      </p:pic>
      <p:sp>
        <p:nvSpPr>
          <p:cNvPr id="8" name="Title 1"/>
          <p:cNvSpPr>
            <a:spLocks noGrp="1"/>
          </p:cNvSpPr>
          <p:nvPr>
            <p:ph type="title"/>
          </p:nvPr>
        </p:nvSpPr>
        <p:spPr>
          <a:xfrm>
            <a:off x="2514600" y="304800"/>
            <a:ext cx="6324600" cy="1066800"/>
          </a:xfrm>
        </p:spPr>
        <p:txBody>
          <a:bodyPr>
            <a:noAutofit/>
          </a:bodyPr>
          <a:lstStyle/>
          <a:p>
            <a:pPr rtl="1"/>
            <a:r>
              <a:rPr lang="ar-IQ" sz="2800" b="1" dirty="0" smtClean="0">
                <a:solidFill>
                  <a:schemeClr val="tx1"/>
                </a:solidFill>
              </a:rPr>
              <a:t>ان قيادة الادارة من العناصر الجوهرية في ادارة الازمة وذلك لانها </a:t>
            </a:r>
            <a:endParaRPr lang="en-US" sz="2800" dirty="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endParaRPr>
          </a:p>
        </p:txBody>
      </p:sp>
      <p:sp>
        <p:nvSpPr>
          <p:cNvPr id="2" name="Rectangle 1"/>
          <p:cNvSpPr/>
          <p:nvPr/>
        </p:nvSpPr>
        <p:spPr>
          <a:xfrm>
            <a:off x="4571999" y="1447800"/>
            <a:ext cx="4396389" cy="2185214"/>
          </a:xfrm>
          <a:prstGeom prst="rect">
            <a:avLst/>
          </a:prstGeom>
        </p:spPr>
        <p:txBody>
          <a:bodyPr wrap="square">
            <a:spAutoFit/>
          </a:bodyPr>
          <a:lstStyle/>
          <a:p>
            <a:pPr algn="r"/>
            <a:r>
              <a:rPr lang="ar-IQ" sz="2800" dirty="0"/>
              <a:t>تبين دور عملية التأثير التي يمارسها المدير على موظفيه مما يؤدي من توجيه المرؤوسين و توحيد جهودهم و تنظيمهم لتحقيق </a:t>
            </a:r>
            <a:r>
              <a:rPr lang="ar-IQ" sz="2800" dirty="0" smtClean="0"/>
              <a:t>الاهداف</a:t>
            </a:r>
          </a:p>
          <a:p>
            <a:pPr algn="r"/>
            <a:r>
              <a:rPr lang="ar-IQ" sz="2400" dirty="0" smtClean="0"/>
              <a:t> </a:t>
            </a:r>
            <a:endParaRPr lang="ar-IQ" sz="2400" dirty="0"/>
          </a:p>
        </p:txBody>
      </p:sp>
      <p:sp>
        <p:nvSpPr>
          <p:cNvPr id="3" name="Rectangle 2"/>
          <p:cNvSpPr/>
          <p:nvPr/>
        </p:nvSpPr>
        <p:spPr>
          <a:xfrm>
            <a:off x="4571999" y="3124200"/>
            <a:ext cx="4396389" cy="3785652"/>
          </a:xfrm>
          <a:prstGeom prst="rect">
            <a:avLst/>
          </a:prstGeom>
        </p:spPr>
        <p:txBody>
          <a:bodyPr wrap="square">
            <a:spAutoFit/>
          </a:bodyPr>
          <a:lstStyle/>
          <a:p>
            <a:pPr algn="r" rtl="1"/>
            <a:r>
              <a:rPr lang="ar-IQ" sz="2400" b="1" dirty="0"/>
              <a:t>و هنالك سلوكين مختلفين يلجأ  المدير الى احدهما لحل الازمة و هما:-</a:t>
            </a:r>
            <a:endParaRPr lang="en-US" sz="2400" b="1" dirty="0"/>
          </a:p>
          <a:p>
            <a:pPr lvl="0" algn="r" rtl="1"/>
            <a:r>
              <a:rPr lang="ar-IQ" sz="2400" b="1" dirty="0"/>
              <a:t>سلوك المركزية:- عندما يكون سبب الازمة داخليا . </a:t>
            </a:r>
            <a:endParaRPr lang="en-US" sz="2400" b="1" dirty="0"/>
          </a:p>
          <a:p>
            <a:pPr algn="r"/>
            <a:r>
              <a:rPr lang="ar-IQ" sz="2400" b="1" dirty="0"/>
              <a:t>سلوك اللامركزية:- عندما تضعف قدرة المنظمة على السيطرة على العوامل الخارجية. لان الازمة بدأت من الخارج فأن المدير بحاجة الى معلومات عنها و طبيعي ان يلجأ فيها الى الادارة الوسطى و التنفيذية </a:t>
            </a:r>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2">
                                            <p:txEl>
                                              <p:pRg st="0" end="0"/>
                                            </p:txEl>
                                          </p:spTgt>
                                        </p:tgtEl>
                                        <p:attrNameLst>
                                          <p:attrName>style.visibility</p:attrName>
                                        </p:attrNameLst>
                                      </p:cBhvr>
                                      <p:to>
                                        <p:strVal val="visible"/>
                                      </p:to>
                                    </p:set>
                                    <p:animEffect transition="in" filter="fade">
                                      <p:cBhvr>
                                        <p:cTn id="24" dur="1000"/>
                                        <p:tgtEl>
                                          <p:spTgt spid="2">
                                            <p:txEl>
                                              <p:pRg st="0" end="0"/>
                                            </p:txEl>
                                          </p:spTgt>
                                        </p:tgtEl>
                                      </p:cBhvr>
                                    </p:animEffect>
                                    <p:anim calcmode="lin" valueType="num">
                                      <p:cBhvr>
                                        <p:cTn id="25"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7170"/>
                                        </p:tgtEl>
                                        <p:attrNameLst>
                                          <p:attrName>style.visibility</p:attrName>
                                        </p:attrNameLst>
                                      </p:cBhvr>
                                      <p:to>
                                        <p:strVal val="visible"/>
                                      </p:to>
                                    </p:set>
                                    <p:animEffect transition="in" filter="fade">
                                      <p:cBhvr>
                                        <p:cTn id="31" dur="1000"/>
                                        <p:tgtEl>
                                          <p:spTgt spid="7170"/>
                                        </p:tgtEl>
                                      </p:cBhvr>
                                    </p:animEffect>
                                    <p:anim calcmode="lin" valueType="num">
                                      <p:cBhvr>
                                        <p:cTn id="32" dur="1000" fill="hold"/>
                                        <p:tgtEl>
                                          <p:spTgt spid="7170"/>
                                        </p:tgtEl>
                                        <p:attrNameLst>
                                          <p:attrName>ppt_x</p:attrName>
                                        </p:attrNameLst>
                                      </p:cBhvr>
                                      <p:tavLst>
                                        <p:tav tm="0">
                                          <p:val>
                                            <p:strVal val="#ppt_x"/>
                                          </p:val>
                                        </p:tav>
                                        <p:tav tm="100000">
                                          <p:val>
                                            <p:strVal val="#ppt_x"/>
                                          </p:val>
                                        </p:tav>
                                      </p:tavLst>
                                    </p:anim>
                                    <p:anim calcmode="lin" valueType="num">
                                      <p:cBhvr>
                                        <p:cTn id="33" dur="1000" fill="hold"/>
                                        <p:tgtEl>
                                          <p:spTgt spid="717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304800" y="363915"/>
            <a:ext cx="8610600" cy="6001643"/>
          </a:xfrm>
          <a:prstGeom prst="rect">
            <a:avLst/>
          </a:prstGeom>
        </p:spPr>
        <p:txBody>
          <a:bodyPr wrap="square">
            <a:spAutoFit/>
          </a:bodyPr>
          <a:lstStyle/>
          <a:p>
            <a:pPr algn="r" rtl="1"/>
            <a:r>
              <a:rPr lang="ar-IQ" sz="3200" dirty="0"/>
              <a:t>وهنالك مجموعة من السلوكيات السلبية و الايجابية للقيادات الاداريه  ومنها :-</a:t>
            </a:r>
            <a:endParaRPr lang="en-US" sz="3200" dirty="0"/>
          </a:p>
          <a:p>
            <a:pPr lvl="0" algn="r" rtl="1"/>
            <a:r>
              <a:rPr lang="ar-IQ" sz="3200" dirty="0">
                <a:solidFill>
                  <a:schemeClr val="accent2"/>
                </a:solidFill>
              </a:rPr>
              <a:t>السلوك المتعامي</a:t>
            </a:r>
            <a:r>
              <a:rPr lang="ar-IQ" sz="3200" dirty="0"/>
              <a:t>:- ينكر وجود أية ازمة و تحاول التغطية و التعتيم عليها.</a:t>
            </a:r>
            <a:endParaRPr lang="en-US" sz="3200" dirty="0"/>
          </a:p>
          <a:p>
            <a:pPr lvl="0" algn="r" rtl="1"/>
            <a:r>
              <a:rPr lang="ar-IQ" sz="3200" dirty="0">
                <a:solidFill>
                  <a:schemeClr val="bg2">
                    <a:lumMod val="50000"/>
                  </a:schemeClr>
                </a:solidFill>
              </a:rPr>
              <a:t>السلوك المنفصل</a:t>
            </a:r>
            <a:r>
              <a:rPr lang="ar-IQ" sz="3200" dirty="0"/>
              <a:t>:- يلقي اللوم على النظام و يحاول التخلص من المسؤوليات القيادية اتجاه الازمة .</a:t>
            </a:r>
            <a:endParaRPr lang="en-US" sz="3200" dirty="0"/>
          </a:p>
          <a:p>
            <a:pPr lvl="0" algn="r" rtl="1"/>
            <a:r>
              <a:rPr lang="ar-IQ" sz="3200" dirty="0">
                <a:solidFill>
                  <a:schemeClr val="bg2">
                    <a:lumMod val="50000"/>
                  </a:schemeClr>
                </a:solidFill>
              </a:rPr>
              <a:t>السلوك المسوف</a:t>
            </a:r>
            <a:r>
              <a:rPr lang="ar-IQ" sz="3200" dirty="0"/>
              <a:t>:- تؤجل اتخاذ الاجراءات اللازمةلمواجهة الازمة </a:t>
            </a:r>
            <a:endParaRPr lang="en-US" sz="3200" dirty="0"/>
          </a:p>
          <a:p>
            <a:pPr lvl="0" algn="r" rtl="1"/>
            <a:r>
              <a:rPr lang="ar-IQ" sz="3200" dirty="0">
                <a:solidFill>
                  <a:schemeClr val="bg2">
                    <a:lumMod val="50000"/>
                  </a:schemeClr>
                </a:solidFill>
              </a:rPr>
              <a:t>سلوك استسلامي </a:t>
            </a:r>
            <a:endParaRPr lang="ar-IQ" sz="3200" dirty="0" smtClean="0">
              <a:solidFill>
                <a:schemeClr val="bg2">
                  <a:lumMod val="50000"/>
                </a:schemeClr>
              </a:solidFill>
            </a:endParaRPr>
          </a:p>
          <a:p>
            <a:pPr lvl="0" algn="r" rtl="1"/>
            <a:r>
              <a:rPr lang="ar-IQ" sz="3200" dirty="0" smtClean="0">
                <a:solidFill>
                  <a:schemeClr val="bg2">
                    <a:lumMod val="50000"/>
                  </a:schemeClr>
                </a:solidFill>
              </a:rPr>
              <a:t>سلوك </a:t>
            </a:r>
            <a:r>
              <a:rPr lang="ar-IQ" sz="3200" dirty="0">
                <a:solidFill>
                  <a:schemeClr val="bg2">
                    <a:lumMod val="50000"/>
                  </a:schemeClr>
                </a:solidFill>
              </a:rPr>
              <a:t>مهني</a:t>
            </a:r>
            <a:r>
              <a:rPr lang="ar-IQ" sz="3200" dirty="0"/>
              <a:t>:- يتعامل مع الازمة كواجب اداري ينبغي القيام به .</a:t>
            </a:r>
            <a:endParaRPr lang="en-US" sz="3200" dirty="0"/>
          </a:p>
          <a:p>
            <a:pPr lvl="0" algn="r" rtl="1"/>
            <a:r>
              <a:rPr lang="ar-IQ" sz="3200" dirty="0">
                <a:solidFill>
                  <a:schemeClr val="bg2">
                    <a:lumMod val="50000"/>
                  </a:schemeClr>
                </a:solidFill>
              </a:rPr>
              <a:t>سلوك الخبرة</a:t>
            </a:r>
            <a:r>
              <a:rPr lang="ar-IQ" sz="3200" dirty="0"/>
              <a:t>:- تتعامل مع الازمة استنادا الى الخبرة السابقة .</a:t>
            </a:r>
            <a:endParaRPr lang="en-US" sz="3200" dirty="0"/>
          </a:p>
          <a:p>
            <a:pPr algn="r"/>
            <a:r>
              <a:rPr lang="ar-IQ" sz="3200" dirty="0">
                <a:solidFill>
                  <a:schemeClr val="bg2">
                    <a:lumMod val="50000"/>
                  </a:schemeClr>
                </a:solidFill>
              </a:rPr>
              <a:t>السلوك الملهم:- </a:t>
            </a:r>
            <a:r>
              <a:rPr lang="ar-IQ" sz="3200" dirty="0"/>
              <a:t>يتعامل مع الازمة بفاعلية و كفاءة محفزة للافراد بتنسيق متناغم و ثقة مطلق</a:t>
            </a:r>
            <a:r>
              <a:rPr lang="ar-IQ" dirty="0"/>
              <a:t>ة </a:t>
            </a:r>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022473352"/>
              </p:ext>
            </p:extLst>
          </p:nvPr>
        </p:nvGraphicFramePr>
        <p:xfrm>
          <a:off x="609600" y="277018"/>
          <a:ext cx="8001001" cy="6276181"/>
        </p:xfrm>
        <a:graphic>
          <a:graphicData uri="http://schemas.openxmlformats.org/drawingml/2006/table">
            <a:tbl>
              <a:tblPr rtl="1" firstRow="1" firstCol="1" bandRow="1">
                <a:tableStyleId>{5940675A-B579-460E-94D1-54222C63F5DA}</a:tableStyleId>
              </a:tblPr>
              <a:tblGrid>
                <a:gridCol w="2914656">
                  <a:extLst>
                    <a:ext uri="{9D8B030D-6E8A-4147-A177-3AD203B41FA5}">
                      <a16:colId xmlns:a16="http://schemas.microsoft.com/office/drawing/2014/main" val="20000"/>
                    </a:ext>
                  </a:extLst>
                </a:gridCol>
                <a:gridCol w="5086345">
                  <a:extLst>
                    <a:ext uri="{9D8B030D-6E8A-4147-A177-3AD203B41FA5}">
                      <a16:colId xmlns:a16="http://schemas.microsoft.com/office/drawing/2014/main" val="20001"/>
                    </a:ext>
                  </a:extLst>
                </a:gridCol>
              </a:tblGrid>
              <a:tr h="1806920">
                <a:tc>
                  <a:txBody>
                    <a:bodyPr/>
                    <a:lstStyle/>
                    <a:p>
                      <a:pPr algn="r" rtl="1">
                        <a:lnSpc>
                          <a:spcPct val="115000"/>
                        </a:lnSpc>
                        <a:spcAft>
                          <a:spcPts val="0"/>
                        </a:spcAft>
                      </a:pPr>
                      <a:r>
                        <a:rPr lang="ar-IQ" sz="1800" dirty="0">
                          <a:effectLst/>
                        </a:rPr>
                        <a:t>القائد البيروقراطي ( المنسحب )</a:t>
                      </a:r>
                      <a:endParaRPr lang="en-US" sz="1800" dirty="0">
                        <a:effectLst/>
                        <a:latin typeface="Calibri"/>
                        <a:ea typeface="Calibri"/>
                        <a:cs typeface="Arial"/>
                      </a:endParaRPr>
                    </a:p>
                  </a:txBody>
                  <a:tcPr marL="45655" marR="45655" marT="0" marB="0"/>
                </a:tc>
                <a:tc>
                  <a:txBody>
                    <a:bodyPr/>
                    <a:lstStyle/>
                    <a:p>
                      <a:pPr algn="r" rtl="1">
                        <a:lnSpc>
                          <a:spcPct val="115000"/>
                        </a:lnSpc>
                        <a:spcAft>
                          <a:spcPts val="0"/>
                        </a:spcAft>
                      </a:pPr>
                      <a:r>
                        <a:rPr lang="ar-IQ" sz="1800" dirty="0">
                          <a:effectLst/>
                        </a:rPr>
                        <a:t>دوافع ايجابية ( حب البقاء و العيش بسلام )</a:t>
                      </a:r>
                      <a:endParaRPr lang="en-US" sz="1800" dirty="0">
                        <a:effectLst/>
                      </a:endParaRPr>
                    </a:p>
                    <a:p>
                      <a:pPr algn="r" rtl="1">
                        <a:lnSpc>
                          <a:spcPct val="115000"/>
                        </a:lnSpc>
                        <a:spcAft>
                          <a:spcPts val="0"/>
                        </a:spcAft>
                      </a:pPr>
                      <a:r>
                        <a:rPr lang="ar-IQ" sz="1800" dirty="0">
                          <a:effectLst/>
                        </a:rPr>
                        <a:t>دوافع سلبية ( الخوف من الطرد من الوظيفة )</a:t>
                      </a:r>
                      <a:endParaRPr lang="en-US" sz="1800" dirty="0">
                        <a:effectLst/>
                      </a:endParaRPr>
                    </a:p>
                    <a:p>
                      <a:pPr algn="r" rtl="1">
                        <a:lnSpc>
                          <a:spcPct val="115000"/>
                        </a:lnSpc>
                        <a:spcAft>
                          <a:spcPts val="0"/>
                        </a:spcAft>
                      </a:pPr>
                      <a:r>
                        <a:rPr lang="ar-IQ" sz="1800" dirty="0">
                          <a:effectLst/>
                        </a:rPr>
                        <a:t>يتهرب من صنع القرار و يرفعها الى المستوى الاعلى </a:t>
                      </a:r>
                      <a:endParaRPr lang="en-US" sz="1800" dirty="0">
                        <a:effectLst/>
                      </a:endParaRPr>
                    </a:p>
                    <a:p>
                      <a:pPr algn="r" rtl="1">
                        <a:lnSpc>
                          <a:spcPct val="115000"/>
                        </a:lnSpc>
                        <a:spcAft>
                          <a:spcPts val="0"/>
                        </a:spcAft>
                      </a:pPr>
                      <a:r>
                        <a:rPr lang="ar-IQ" sz="1800" dirty="0">
                          <a:effectLst/>
                        </a:rPr>
                        <a:t>لا يعد مناسبا لادارة الازمة </a:t>
                      </a:r>
                      <a:endParaRPr lang="en-US" sz="1800" dirty="0">
                        <a:effectLst/>
                        <a:latin typeface="Calibri"/>
                        <a:ea typeface="Calibri"/>
                        <a:cs typeface="Arial"/>
                      </a:endParaRPr>
                    </a:p>
                  </a:txBody>
                  <a:tcPr marL="45655" marR="45655" marT="0" marB="0"/>
                </a:tc>
                <a:extLst>
                  <a:ext uri="{0D108BD9-81ED-4DB2-BD59-A6C34878D82A}">
                    <a16:rowId xmlns:a16="http://schemas.microsoft.com/office/drawing/2014/main" val="10000"/>
                  </a:ext>
                </a:extLst>
              </a:tr>
              <a:tr h="2258650">
                <a:tc>
                  <a:txBody>
                    <a:bodyPr/>
                    <a:lstStyle/>
                    <a:p>
                      <a:pPr algn="r" rtl="1">
                        <a:lnSpc>
                          <a:spcPct val="115000"/>
                        </a:lnSpc>
                        <a:spcAft>
                          <a:spcPts val="0"/>
                        </a:spcAft>
                      </a:pPr>
                      <a:r>
                        <a:rPr lang="ar-IQ" sz="1800" dirty="0">
                          <a:effectLst/>
                        </a:rPr>
                        <a:t>القائد الدكتاتوري ( السلطوي )</a:t>
                      </a:r>
                      <a:endParaRPr lang="en-US" sz="1800" dirty="0">
                        <a:effectLst/>
                        <a:latin typeface="Calibri"/>
                        <a:ea typeface="Calibri"/>
                        <a:cs typeface="Arial"/>
                      </a:endParaRPr>
                    </a:p>
                  </a:txBody>
                  <a:tcPr marL="45655" marR="45655" marT="0" marB="0"/>
                </a:tc>
                <a:tc>
                  <a:txBody>
                    <a:bodyPr/>
                    <a:lstStyle/>
                    <a:p>
                      <a:pPr algn="r" rtl="1">
                        <a:lnSpc>
                          <a:spcPct val="115000"/>
                        </a:lnSpc>
                        <a:spcAft>
                          <a:spcPts val="0"/>
                        </a:spcAft>
                      </a:pPr>
                      <a:r>
                        <a:rPr lang="ar-IQ" sz="1800" dirty="0">
                          <a:effectLst/>
                        </a:rPr>
                        <a:t>دوافع ايجابية ( حب السيطرة و ممارسة السلطة )</a:t>
                      </a:r>
                      <a:endParaRPr lang="en-US" sz="1800" dirty="0">
                        <a:effectLst/>
                      </a:endParaRPr>
                    </a:p>
                    <a:p>
                      <a:pPr algn="r" rtl="1">
                        <a:lnSpc>
                          <a:spcPct val="115000"/>
                        </a:lnSpc>
                        <a:spcAft>
                          <a:spcPts val="0"/>
                        </a:spcAft>
                      </a:pPr>
                      <a:r>
                        <a:rPr lang="ar-IQ" sz="1800" dirty="0">
                          <a:effectLst/>
                        </a:rPr>
                        <a:t>دوافع سلبية ( الخوف من الفشل ) </a:t>
                      </a:r>
                      <a:endParaRPr lang="en-US" sz="1800" dirty="0">
                        <a:effectLst/>
                      </a:endParaRPr>
                    </a:p>
                    <a:p>
                      <a:pPr algn="r" rtl="1">
                        <a:lnSpc>
                          <a:spcPct val="115000"/>
                        </a:lnSpc>
                        <a:spcAft>
                          <a:spcPts val="0"/>
                        </a:spcAft>
                      </a:pPr>
                      <a:r>
                        <a:rPr lang="ar-IQ" sz="1800" dirty="0">
                          <a:effectLst/>
                        </a:rPr>
                        <a:t>يحاول الخروج من الازمات بسرعة لان درجة توتره في علاج الازمة مرتفع </a:t>
                      </a:r>
                      <a:endParaRPr lang="en-US" sz="1800" dirty="0">
                        <a:effectLst/>
                      </a:endParaRPr>
                    </a:p>
                    <a:p>
                      <a:pPr algn="r" rtl="1">
                        <a:lnSpc>
                          <a:spcPct val="115000"/>
                        </a:lnSpc>
                        <a:spcAft>
                          <a:spcPts val="0"/>
                        </a:spcAft>
                      </a:pPr>
                      <a:r>
                        <a:rPr lang="ar-IQ" sz="1800" dirty="0">
                          <a:effectLst/>
                        </a:rPr>
                        <a:t>يميل لاتخاذ القرار بمفرده و بسرعة </a:t>
                      </a:r>
                      <a:endParaRPr lang="en-US" sz="1800" dirty="0">
                        <a:effectLst/>
                      </a:endParaRPr>
                    </a:p>
                    <a:p>
                      <a:pPr algn="r" rtl="1">
                        <a:lnSpc>
                          <a:spcPct val="115000"/>
                        </a:lnSpc>
                        <a:spcAft>
                          <a:spcPts val="0"/>
                        </a:spcAft>
                      </a:pPr>
                      <a:r>
                        <a:rPr lang="ar-IQ" sz="1800" dirty="0">
                          <a:effectLst/>
                        </a:rPr>
                        <a:t>اليقظة المفرطة </a:t>
                      </a:r>
                      <a:endParaRPr lang="en-US" sz="1800" dirty="0">
                        <a:effectLst/>
                        <a:latin typeface="Calibri"/>
                        <a:ea typeface="Calibri"/>
                        <a:cs typeface="Arial"/>
                      </a:endParaRPr>
                    </a:p>
                  </a:txBody>
                  <a:tcPr marL="45655" marR="45655" marT="0" marB="0"/>
                </a:tc>
                <a:extLst>
                  <a:ext uri="{0D108BD9-81ED-4DB2-BD59-A6C34878D82A}">
                    <a16:rowId xmlns:a16="http://schemas.microsoft.com/office/drawing/2014/main" val="10001"/>
                  </a:ext>
                </a:extLst>
              </a:tr>
              <a:tr h="2210611">
                <a:tc>
                  <a:txBody>
                    <a:bodyPr/>
                    <a:lstStyle/>
                    <a:p>
                      <a:pPr algn="r" rtl="1">
                        <a:lnSpc>
                          <a:spcPct val="115000"/>
                        </a:lnSpc>
                        <a:spcAft>
                          <a:spcPts val="0"/>
                        </a:spcAft>
                      </a:pPr>
                      <a:r>
                        <a:rPr lang="ar-IQ" sz="1800">
                          <a:effectLst/>
                        </a:rPr>
                        <a:t>القائد المجامل ( المتساهل )</a:t>
                      </a:r>
                      <a:endParaRPr lang="en-US" sz="1800">
                        <a:effectLst/>
                        <a:latin typeface="Calibri"/>
                        <a:ea typeface="Calibri"/>
                        <a:cs typeface="Arial"/>
                      </a:endParaRPr>
                    </a:p>
                  </a:txBody>
                  <a:tcPr marL="45655" marR="45655" marT="0" marB="0"/>
                </a:tc>
                <a:tc>
                  <a:txBody>
                    <a:bodyPr/>
                    <a:lstStyle/>
                    <a:p>
                      <a:pPr algn="r" rtl="1">
                        <a:lnSpc>
                          <a:spcPct val="115000"/>
                        </a:lnSpc>
                        <a:spcAft>
                          <a:spcPts val="0"/>
                        </a:spcAft>
                      </a:pPr>
                      <a:r>
                        <a:rPr lang="ar-IQ" sz="1800" dirty="0">
                          <a:effectLst/>
                        </a:rPr>
                        <a:t>دوافع ايجابية ( التمتع بالحب و التعاون بين العاملين و بينه</a:t>
                      </a:r>
                      <a:endParaRPr lang="en-US" sz="1800" dirty="0">
                        <a:effectLst/>
                      </a:endParaRPr>
                    </a:p>
                    <a:p>
                      <a:pPr algn="r" rtl="1">
                        <a:lnSpc>
                          <a:spcPct val="115000"/>
                        </a:lnSpc>
                        <a:spcAft>
                          <a:spcPts val="0"/>
                        </a:spcAft>
                      </a:pPr>
                      <a:r>
                        <a:rPr lang="ar-IQ" sz="1800" dirty="0">
                          <a:effectLst/>
                        </a:rPr>
                        <a:t>دوافع سلبية ( الخوف من ما تسببه الازمات من توتر و قلق بين العاملين )</a:t>
                      </a:r>
                      <a:endParaRPr lang="en-US" sz="1800" dirty="0">
                        <a:effectLst/>
                      </a:endParaRPr>
                    </a:p>
                    <a:p>
                      <a:pPr algn="r" rtl="1">
                        <a:lnSpc>
                          <a:spcPct val="115000"/>
                        </a:lnSpc>
                        <a:spcAft>
                          <a:spcPts val="0"/>
                        </a:spcAft>
                      </a:pPr>
                      <a:r>
                        <a:rPr lang="ar-IQ" sz="1800" dirty="0">
                          <a:effectLst/>
                        </a:rPr>
                        <a:t>يترك التصرف للمحيطين فرأيهم يمثل رأيه</a:t>
                      </a:r>
                      <a:endParaRPr lang="en-US" sz="1800" dirty="0">
                        <a:effectLst/>
                      </a:endParaRPr>
                    </a:p>
                    <a:p>
                      <a:pPr algn="r" rtl="1">
                        <a:lnSpc>
                          <a:spcPct val="115000"/>
                        </a:lnSpc>
                        <a:spcAft>
                          <a:spcPts val="0"/>
                        </a:spcAft>
                      </a:pPr>
                      <a:r>
                        <a:rPr lang="ar-IQ" sz="1800" dirty="0">
                          <a:effectLst/>
                        </a:rPr>
                        <a:t>غير قادر على اتخاذ القرارات على الرغم من كثرة البيانات</a:t>
                      </a:r>
                      <a:endParaRPr lang="en-US" sz="1800" dirty="0">
                        <a:effectLst/>
                        <a:latin typeface="Calibri"/>
                        <a:ea typeface="Calibri"/>
                        <a:cs typeface="Arial"/>
                      </a:endParaRPr>
                    </a:p>
                  </a:txBody>
                  <a:tcPr marL="45655" marR="45655" marT="0" marB="0"/>
                </a:tc>
                <a:extLst>
                  <a:ext uri="{0D108BD9-81ED-4DB2-BD59-A6C34878D82A}">
                    <a16:rowId xmlns:a16="http://schemas.microsoft.com/office/drawing/2014/main" val="10002"/>
                  </a:ext>
                </a:extLst>
              </a:tr>
            </a:tbl>
          </a:graphicData>
        </a:graphic>
      </p:graphicFrame>
      <p:sp>
        <p:nvSpPr>
          <p:cNvPr id="3" name="Title 2"/>
          <p:cNvSpPr>
            <a:spLocks noGrp="1"/>
          </p:cNvSpPr>
          <p:nvPr>
            <p:ph type="title"/>
          </p:nvPr>
        </p:nvSpPr>
        <p:spPr>
          <a:xfrm flipH="1">
            <a:off x="9677400" y="-76200"/>
            <a:ext cx="685800" cy="1667256"/>
          </a:xfrm>
        </p:spPr>
        <p:txBody>
          <a:bodyPr/>
          <a:lstStyle/>
          <a:p>
            <a:endParaRPr lang="ar-IQ" dirty="0"/>
          </a:p>
        </p:txBody>
      </p:sp>
    </p:spTree>
    <p:extLst>
      <p:ext uri="{BB962C8B-B14F-4D97-AF65-F5344CB8AC3E}">
        <p14:creationId xmlns:p14="http://schemas.microsoft.com/office/powerpoint/2010/main" val="41849084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692657938"/>
              </p:ext>
            </p:extLst>
          </p:nvPr>
        </p:nvGraphicFramePr>
        <p:xfrm>
          <a:off x="304800" y="228600"/>
          <a:ext cx="8302052" cy="6019800"/>
        </p:xfrm>
        <a:graphic>
          <a:graphicData uri="http://schemas.openxmlformats.org/drawingml/2006/table">
            <a:tbl>
              <a:tblPr rtl="1" firstRow="1" firstCol="1" bandRow="1">
                <a:tableStyleId>{5940675A-B579-460E-94D1-54222C63F5DA}</a:tableStyleId>
              </a:tblPr>
              <a:tblGrid>
                <a:gridCol w="3025693">
                  <a:extLst>
                    <a:ext uri="{9D8B030D-6E8A-4147-A177-3AD203B41FA5}">
                      <a16:colId xmlns:a16="http://schemas.microsoft.com/office/drawing/2014/main" val="20000"/>
                    </a:ext>
                  </a:extLst>
                </a:gridCol>
                <a:gridCol w="5276359">
                  <a:extLst>
                    <a:ext uri="{9D8B030D-6E8A-4147-A177-3AD203B41FA5}">
                      <a16:colId xmlns:a16="http://schemas.microsoft.com/office/drawing/2014/main" val="20001"/>
                    </a:ext>
                  </a:extLst>
                </a:gridCol>
              </a:tblGrid>
              <a:tr h="2521592">
                <a:tc>
                  <a:txBody>
                    <a:bodyPr/>
                    <a:lstStyle/>
                    <a:p>
                      <a:pPr algn="r" rtl="1">
                        <a:lnSpc>
                          <a:spcPct val="115000"/>
                        </a:lnSpc>
                        <a:spcAft>
                          <a:spcPts val="0"/>
                        </a:spcAft>
                      </a:pPr>
                      <a:r>
                        <a:rPr lang="ar-IQ" sz="2000" dirty="0">
                          <a:effectLst/>
                        </a:rPr>
                        <a:t>القائد الزئبقي ( المتأرجح )</a:t>
                      </a:r>
                      <a:endParaRPr lang="en-US" sz="2000" dirty="0">
                        <a:effectLst/>
                        <a:latin typeface="Calibri"/>
                        <a:ea typeface="Calibri"/>
                        <a:cs typeface="Arial"/>
                      </a:endParaRPr>
                    </a:p>
                  </a:txBody>
                  <a:tcPr marL="26377" marR="26377" marT="0" marB="0"/>
                </a:tc>
                <a:tc>
                  <a:txBody>
                    <a:bodyPr/>
                    <a:lstStyle/>
                    <a:p>
                      <a:pPr algn="r" rtl="1">
                        <a:lnSpc>
                          <a:spcPct val="115000"/>
                        </a:lnSpc>
                        <a:spcAft>
                          <a:spcPts val="0"/>
                        </a:spcAft>
                      </a:pPr>
                      <a:r>
                        <a:rPr lang="ar-IQ" sz="2000" dirty="0">
                          <a:effectLst/>
                        </a:rPr>
                        <a:t>دوافع ايجابية ( اقامة العلاقات مع العاملين )</a:t>
                      </a:r>
                      <a:endParaRPr lang="en-US" sz="2000" dirty="0">
                        <a:effectLst/>
                      </a:endParaRPr>
                    </a:p>
                    <a:p>
                      <a:pPr algn="r" rtl="1">
                        <a:lnSpc>
                          <a:spcPct val="115000"/>
                        </a:lnSpc>
                        <a:spcAft>
                          <a:spcPts val="0"/>
                        </a:spcAft>
                      </a:pPr>
                      <a:r>
                        <a:rPr lang="ar-IQ" sz="2000" dirty="0">
                          <a:effectLst/>
                        </a:rPr>
                        <a:t>دوافع سلبية ( الخوف من فقدان مكانته حال الفشل في ادارة الازمة )</a:t>
                      </a:r>
                      <a:endParaRPr lang="en-US" sz="2000" dirty="0">
                        <a:effectLst/>
                      </a:endParaRPr>
                    </a:p>
                    <a:p>
                      <a:pPr algn="r" rtl="1">
                        <a:lnSpc>
                          <a:spcPct val="115000"/>
                        </a:lnSpc>
                        <a:spcAft>
                          <a:spcPts val="0"/>
                        </a:spcAft>
                      </a:pPr>
                      <a:r>
                        <a:rPr lang="ar-IQ" sz="2000" dirty="0">
                          <a:effectLst/>
                        </a:rPr>
                        <a:t>يعتمد تشكيل اللجان بشكل صوري لاعطاء احساس الديمقراطية</a:t>
                      </a:r>
                      <a:endParaRPr lang="en-US" sz="2000" dirty="0">
                        <a:effectLst/>
                      </a:endParaRPr>
                    </a:p>
                    <a:p>
                      <a:pPr algn="r" rtl="1">
                        <a:lnSpc>
                          <a:spcPct val="115000"/>
                        </a:lnSpc>
                        <a:spcAft>
                          <a:spcPts val="0"/>
                        </a:spcAft>
                      </a:pPr>
                      <a:r>
                        <a:rPr lang="ar-IQ" sz="2000" dirty="0">
                          <a:effectLst/>
                        </a:rPr>
                        <a:t>عندما يزداد الضغط عليه يأخذ برأي العاملين القريبين منه</a:t>
                      </a:r>
                      <a:endParaRPr lang="en-US" sz="2000" dirty="0">
                        <a:effectLst/>
                        <a:latin typeface="Calibri"/>
                        <a:ea typeface="Calibri"/>
                        <a:cs typeface="Arial"/>
                      </a:endParaRPr>
                    </a:p>
                  </a:txBody>
                  <a:tcPr marL="26377" marR="26377" marT="0" marB="0"/>
                </a:tc>
                <a:extLst>
                  <a:ext uri="{0D108BD9-81ED-4DB2-BD59-A6C34878D82A}">
                    <a16:rowId xmlns:a16="http://schemas.microsoft.com/office/drawing/2014/main" val="10000"/>
                  </a:ext>
                </a:extLst>
              </a:tr>
              <a:tr h="3498208">
                <a:tc>
                  <a:txBody>
                    <a:bodyPr/>
                    <a:lstStyle/>
                    <a:p>
                      <a:pPr algn="r" rtl="1">
                        <a:lnSpc>
                          <a:spcPct val="115000"/>
                        </a:lnSpc>
                        <a:spcAft>
                          <a:spcPts val="0"/>
                        </a:spcAft>
                      </a:pPr>
                      <a:r>
                        <a:rPr lang="ar-IQ" sz="2000">
                          <a:effectLst/>
                        </a:rPr>
                        <a:t>قائد الفريق </a:t>
                      </a:r>
                      <a:endParaRPr lang="en-US" sz="2000">
                        <a:effectLst/>
                        <a:latin typeface="Calibri"/>
                        <a:ea typeface="Calibri"/>
                        <a:cs typeface="Arial"/>
                      </a:endParaRPr>
                    </a:p>
                  </a:txBody>
                  <a:tcPr marL="26377" marR="26377" marT="0" marB="0"/>
                </a:tc>
                <a:tc>
                  <a:txBody>
                    <a:bodyPr/>
                    <a:lstStyle/>
                    <a:p>
                      <a:pPr algn="r" rtl="1">
                        <a:lnSpc>
                          <a:spcPct val="115000"/>
                        </a:lnSpc>
                        <a:spcAft>
                          <a:spcPts val="0"/>
                        </a:spcAft>
                      </a:pPr>
                      <a:r>
                        <a:rPr lang="ar-IQ" sz="2000" dirty="0">
                          <a:effectLst/>
                        </a:rPr>
                        <a:t>دوافع ايجابية ( تقدير و احترام العاملين )</a:t>
                      </a:r>
                      <a:endParaRPr lang="en-US" sz="2000" dirty="0">
                        <a:effectLst/>
                      </a:endParaRPr>
                    </a:p>
                    <a:p>
                      <a:pPr algn="r" rtl="1">
                        <a:lnSpc>
                          <a:spcPct val="115000"/>
                        </a:lnSpc>
                        <a:spcAft>
                          <a:spcPts val="0"/>
                        </a:spcAft>
                      </a:pPr>
                      <a:r>
                        <a:rPr lang="ar-IQ" sz="2000" dirty="0">
                          <a:effectLst/>
                        </a:rPr>
                        <a:t>دوافع سلبية ( الخوف من فقدان ثقة الاخرين )</a:t>
                      </a:r>
                      <a:endParaRPr lang="en-US" sz="2000" dirty="0">
                        <a:effectLst/>
                      </a:endParaRPr>
                    </a:p>
                    <a:p>
                      <a:pPr algn="r" rtl="1">
                        <a:lnSpc>
                          <a:spcPct val="115000"/>
                        </a:lnSpc>
                        <a:spcAft>
                          <a:spcPts val="0"/>
                        </a:spcAft>
                      </a:pPr>
                      <a:r>
                        <a:rPr lang="ar-IQ" sz="2000" dirty="0">
                          <a:effectLst/>
                        </a:rPr>
                        <a:t>يهتم بتشخيص الازمة و درجة شدتها و السيطرة عليها بالوقت المناسب </a:t>
                      </a:r>
                      <a:endParaRPr lang="en-US" sz="2000" dirty="0">
                        <a:effectLst/>
                      </a:endParaRPr>
                    </a:p>
                    <a:p>
                      <a:pPr algn="r" rtl="1">
                        <a:lnSpc>
                          <a:spcPct val="115000"/>
                        </a:lnSpc>
                        <a:spcAft>
                          <a:spcPts val="0"/>
                        </a:spcAft>
                      </a:pPr>
                      <a:r>
                        <a:rPr lang="ar-IQ" sz="2000" dirty="0">
                          <a:effectLst/>
                        </a:rPr>
                        <a:t>ينظر للازمات فرصه لتحسين الاوضاع </a:t>
                      </a:r>
                      <a:endParaRPr lang="en-US" sz="2000" dirty="0">
                        <a:effectLst/>
                      </a:endParaRPr>
                    </a:p>
                    <a:p>
                      <a:pPr algn="r" rtl="1">
                        <a:lnSpc>
                          <a:spcPct val="115000"/>
                        </a:lnSpc>
                        <a:spcAft>
                          <a:spcPts val="0"/>
                        </a:spcAft>
                      </a:pPr>
                      <a:r>
                        <a:rPr lang="ar-IQ" sz="2000" dirty="0">
                          <a:effectLst/>
                        </a:rPr>
                        <a:t>يتخذ القرارات بمشاركة العاملين </a:t>
                      </a:r>
                      <a:endParaRPr lang="en-US" sz="2000" dirty="0">
                        <a:effectLst/>
                      </a:endParaRPr>
                    </a:p>
                    <a:p>
                      <a:pPr algn="r" rtl="1">
                        <a:lnSpc>
                          <a:spcPct val="115000"/>
                        </a:lnSpc>
                        <a:spcAft>
                          <a:spcPts val="0"/>
                        </a:spcAft>
                      </a:pPr>
                      <a:r>
                        <a:rPr lang="ar-IQ" sz="2000" dirty="0">
                          <a:effectLst/>
                        </a:rPr>
                        <a:t>ينشأ فريق متخصص في ادارة الازمات </a:t>
                      </a:r>
                      <a:endParaRPr lang="en-US" sz="2000" dirty="0">
                        <a:effectLst/>
                      </a:endParaRPr>
                    </a:p>
                    <a:p>
                      <a:pPr algn="r" rtl="1">
                        <a:lnSpc>
                          <a:spcPct val="115000"/>
                        </a:lnSpc>
                        <a:spcAft>
                          <a:spcPts val="0"/>
                        </a:spcAft>
                      </a:pPr>
                      <a:r>
                        <a:rPr lang="ar-IQ" sz="2000" dirty="0">
                          <a:effectLst/>
                        </a:rPr>
                        <a:t>يطور نفسه ذاتيا </a:t>
                      </a:r>
                      <a:endParaRPr lang="en-US" sz="2000" dirty="0">
                        <a:effectLst/>
                        <a:latin typeface="Calibri"/>
                        <a:ea typeface="Calibri"/>
                        <a:cs typeface="Arial"/>
                      </a:endParaRPr>
                    </a:p>
                  </a:txBody>
                  <a:tcPr marL="26377" marR="26377" marT="0" marB="0"/>
                </a:tc>
                <a:extLst>
                  <a:ext uri="{0D108BD9-81ED-4DB2-BD59-A6C34878D82A}">
                    <a16:rowId xmlns:a16="http://schemas.microsoft.com/office/drawing/2014/main" val="10001"/>
                  </a:ext>
                </a:extLst>
              </a:tr>
            </a:tbl>
          </a:graphicData>
        </a:graphic>
      </p:graphicFrame>
      <p:sp>
        <p:nvSpPr>
          <p:cNvPr id="3" name="Title 2"/>
          <p:cNvSpPr>
            <a:spLocks noGrp="1"/>
          </p:cNvSpPr>
          <p:nvPr>
            <p:ph type="title"/>
          </p:nvPr>
        </p:nvSpPr>
        <p:spPr>
          <a:xfrm flipH="1">
            <a:off x="-762000" y="423672"/>
            <a:ext cx="228600" cy="1252728"/>
          </a:xfrm>
        </p:spPr>
        <p:txBody>
          <a:bodyPr/>
          <a:lstStyle/>
          <a:p>
            <a:endParaRPr lang="ar-IQ" dirty="0"/>
          </a:p>
        </p:txBody>
      </p:sp>
      <p:sp>
        <p:nvSpPr>
          <p:cNvPr id="5" name="TextBox 4"/>
          <p:cNvSpPr txBox="1"/>
          <p:nvPr/>
        </p:nvSpPr>
        <p:spPr>
          <a:xfrm>
            <a:off x="533400" y="6400800"/>
            <a:ext cx="8229600" cy="369332"/>
          </a:xfrm>
          <a:prstGeom prst="rect">
            <a:avLst/>
          </a:prstGeom>
          <a:noFill/>
        </p:spPr>
        <p:txBody>
          <a:bodyPr wrap="square" rtlCol="1">
            <a:spAutoFit/>
          </a:bodyPr>
          <a:lstStyle/>
          <a:p>
            <a:pPr algn="ctr"/>
            <a:r>
              <a:rPr lang="ar-IQ" dirty="0" smtClean="0"/>
              <a:t>جدول (1)انماط السلوك القيادي في الازمات (اللامي،العيساوي،2016،ص54-55)</a:t>
            </a:r>
          </a:p>
        </p:txBody>
      </p:sp>
    </p:spTree>
    <p:extLst>
      <p:ext uri="{BB962C8B-B14F-4D97-AF65-F5344CB8AC3E}">
        <p14:creationId xmlns:p14="http://schemas.microsoft.com/office/powerpoint/2010/main" val="9139358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114801" y="1295400"/>
            <a:ext cx="4800600" cy="3539430"/>
          </a:xfrm>
          <a:prstGeom prst="rect">
            <a:avLst/>
          </a:prstGeom>
          <a:noFill/>
        </p:spPr>
        <p:txBody>
          <a:bodyPr wrap="square" rtlCol="0">
            <a:spAutoFit/>
          </a:bodyPr>
          <a:lstStyle/>
          <a:p>
            <a:pPr algn="r" rtl="1"/>
            <a:r>
              <a:rPr lang="ar-IQ" sz="2800" dirty="0"/>
              <a:t>عند الحديث عن مراحل الازمة يلاحظ ان الازمة يمكن اجهاضها عند اول مرحلة ان كانت الوقاية خير من العلاج, و لكن العجز عن اجهاضها يضع ادارة المنظمة امام خيارين :</a:t>
            </a:r>
            <a:endParaRPr lang="en-US" sz="2800" dirty="0"/>
          </a:p>
          <a:p>
            <a:pPr algn="r" rtl="1"/>
            <a:r>
              <a:rPr lang="ar-IQ" sz="2800" dirty="0"/>
              <a:t> اولهما ادارتها بفعالية و كفاءة .</a:t>
            </a:r>
            <a:endParaRPr lang="en-US" sz="2800" dirty="0"/>
          </a:p>
          <a:p>
            <a:pPr algn="r" rtl="1"/>
            <a:r>
              <a:rPr lang="ar-IQ" sz="2800" dirty="0"/>
              <a:t>ثانيهما الاستسلام لها و تلقي اثارها التي قد تكون تدميرية لكيان المنظمة ككل . </a:t>
            </a:r>
            <a:endParaRPr lang="en-US" sz="2800" dirty="0"/>
          </a:p>
        </p:txBody>
      </p:sp>
      <p:sp>
        <p:nvSpPr>
          <p:cNvPr id="5" name="Rounded Rectangle 4"/>
          <p:cNvSpPr/>
          <p:nvPr/>
        </p:nvSpPr>
        <p:spPr>
          <a:xfrm>
            <a:off x="7086600" y="152400"/>
            <a:ext cx="1828800" cy="1066800"/>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7" name="TextBox 6"/>
          <p:cNvSpPr txBox="1"/>
          <p:nvPr/>
        </p:nvSpPr>
        <p:spPr>
          <a:xfrm>
            <a:off x="7010400" y="304800"/>
            <a:ext cx="1981200" cy="76944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ar-IQ" sz="4400" b="1" dirty="0" smtClean="0"/>
              <a:t>مقدمة</a:t>
            </a:r>
            <a:endParaRPr lang="en-US" sz="4400" b="1" dirty="0"/>
          </a:p>
        </p:txBody>
      </p:sp>
      <p:sp>
        <p:nvSpPr>
          <p:cNvPr id="2" name="TextBox 1"/>
          <p:cNvSpPr txBox="1"/>
          <p:nvPr/>
        </p:nvSpPr>
        <p:spPr>
          <a:xfrm>
            <a:off x="228600" y="5410200"/>
            <a:ext cx="8686800" cy="369332"/>
          </a:xfrm>
          <a:prstGeom prst="rect">
            <a:avLst/>
          </a:prstGeom>
          <a:noFill/>
        </p:spPr>
        <p:txBody>
          <a:bodyPr wrap="square" rtlCol="1">
            <a:spAutoFit/>
          </a:bodyPr>
          <a:lstStyle/>
          <a:p>
            <a:r>
              <a:rPr lang="ar-IQ" dirty="0" smtClean="0"/>
              <a:t> </a:t>
            </a:r>
            <a:endParaRPr lang="ar-IQ" dirty="0"/>
          </a:p>
        </p:txBody>
      </p:sp>
      <p:pic>
        <p:nvPicPr>
          <p:cNvPr id="2050" name="Picture 2" descr="C:\Users\ROLA\Downloads\43168376_1906708992966836_3555971585212940288_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9765" y="1222948"/>
            <a:ext cx="3733800" cy="4114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1000"/>
                                        <p:tgtEl>
                                          <p:spTgt spid="2050"/>
                                        </p:tgtEl>
                                      </p:cBhvr>
                                    </p:animEffect>
                                    <p:anim calcmode="lin" valueType="num">
                                      <p:cBhvr>
                                        <p:cTn id="8" dur="1000" fill="hold"/>
                                        <p:tgtEl>
                                          <p:spTgt spid="2050"/>
                                        </p:tgtEl>
                                        <p:attrNameLst>
                                          <p:attrName>ppt_x</p:attrName>
                                        </p:attrNameLst>
                                      </p:cBhvr>
                                      <p:tavLst>
                                        <p:tav tm="0">
                                          <p:val>
                                            <p:strVal val="#ppt_x"/>
                                          </p:val>
                                        </p:tav>
                                        <p:tav tm="100000">
                                          <p:val>
                                            <p:strVal val="#ppt_x"/>
                                          </p:val>
                                        </p:tav>
                                      </p:tavLst>
                                    </p:anim>
                                    <p:anim calcmode="lin" valueType="num">
                                      <p:cBhvr>
                                        <p:cTn id="9" dur="1000" fill="hold"/>
                                        <p:tgtEl>
                                          <p:spTgt spid="205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fade">
                                      <p:cBhvr>
                                        <p:cTn id="14" dur="1000"/>
                                        <p:tgtEl>
                                          <p:spTgt spid="6">
                                            <p:txEl>
                                              <p:pRg st="0" end="0"/>
                                            </p:txEl>
                                          </p:spTgt>
                                        </p:tgtEl>
                                      </p:cBhvr>
                                    </p:animEffect>
                                    <p:anim calcmode="lin" valueType="num">
                                      <p:cBhvr>
                                        <p:cTn id="15"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Effect transition="in" filter="fade">
                                      <p:cBhvr>
                                        <p:cTn id="19" dur="1000"/>
                                        <p:tgtEl>
                                          <p:spTgt spid="6">
                                            <p:txEl>
                                              <p:pRg st="1" end="1"/>
                                            </p:txEl>
                                          </p:spTgt>
                                        </p:tgtEl>
                                      </p:cBhvr>
                                    </p:animEffect>
                                    <p:anim calcmode="lin" valueType="num">
                                      <p:cBhvr>
                                        <p:cTn id="20"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6">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6">
                                            <p:txEl>
                                              <p:pRg st="2" end="2"/>
                                            </p:txEl>
                                          </p:spTgt>
                                        </p:tgtEl>
                                        <p:attrNameLst>
                                          <p:attrName>style.visibility</p:attrName>
                                        </p:attrNameLst>
                                      </p:cBhvr>
                                      <p:to>
                                        <p:strVal val="visible"/>
                                      </p:to>
                                    </p:set>
                                    <p:animEffect transition="in" filter="fade">
                                      <p:cBhvr>
                                        <p:cTn id="24" dur="1000"/>
                                        <p:tgtEl>
                                          <p:spTgt spid="6">
                                            <p:txEl>
                                              <p:pRg st="2" end="2"/>
                                            </p:txEl>
                                          </p:spTgt>
                                        </p:tgtEl>
                                      </p:cBhvr>
                                    </p:animEffect>
                                    <p:anim calcmode="lin" valueType="num">
                                      <p:cBhvr>
                                        <p:cTn id="25"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57201" y="609600"/>
            <a:ext cx="8458200" cy="5693866"/>
          </a:xfrm>
          <a:prstGeom prst="rect">
            <a:avLst/>
          </a:prstGeom>
          <a:noFill/>
        </p:spPr>
        <p:txBody>
          <a:bodyPr wrap="square" rtlCol="0">
            <a:spAutoFit/>
          </a:bodyPr>
          <a:lstStyle/>
          <a:p>
            <a:pPr algn="r" rtl="1"/>
            <a:r>
              <a:rPr lang="ar-IQ" sz="2800" dirty="0"/>
              <a:t>لذا تتطلب الازمات ادارة حاذقة قادرة على اتخاذ القرارات الصعبة في المواجهة الصعبة التي يجب ان يكون بها متخذ القرار غير متوتر و متفاهم و متعاون و الاهم هو وجود الثقة داخل المنظمة</a:t>
            </a:r>
            <a:r>
              <a:rPr lang="ar-IQ" sz="2800" dirty="0" smtClean="0"/>
              <a:t> </a:t>
            </a:r>
          </a:p>
          <a:p>
            <a:pPr algn="r" rtl="1"/>
            <a:r>
              <a:rPr lang="ar-IQ" sz="2800" dirty="0" smtClean="0"/>
              <a:t>. </a:t>
            </a:r>
            <a:r>
              <a:rPr lang="ar-IQ" sz="2800" b="1" dirty="0"/>
              <a:t>خطوات اتخاذ القرار </a:t>
            </a:r>
            <a:r>
              <a:rPr lang="ar-IQ" sz="2800" dirty="0"/>
              <a:t>:</a:t>
            </a:r>
            <a:endParaRPr lang="en-US" sz="2800" dirty="0"/>
          </a:p>
          <a:p>
            <a:pPr lvl="0" algn="r" rtl="1"/>
            <a:r>
              <a:rPr lang="ar-IQ" sz="2800" dirty="0" smtClean="0"/>
              <a:t>* المرحلة </a:t>
            </a:r>
            <a:r>
              <a:rPr lang="ar-IQ" sz="2800" dirty="0"/>
              <a:t>الاولى: تحديد الهدف بوضوح, لأنه بذلك يوجه الخطوات نحو التخاذ القرار .</a:t>
            </a:r>
            <a:endParaRPr lang="en-US" sz="2800" dirty="0"/>
          </a:p>
          <a:p>
            <a:pPr lvl="0" algn="r" rtl="1"/>
            <a:r>
              <a:rPr lang="ar-IQ" sz="2800" dirty="0" smtClean="0"/>
              <a:t>*المرحلة </a:t>
            </a:r>
            <a:r>
              <a:rPr lang="ar-IQ" sz="2800" dirty="0"/>
              <a:t>الثانية: التفكير بأكبر عدد ممكن من الامكانيات, فمنها يستخلص و ينبثق القرار .</a:t>
            </a:r>
            <a:endParaRPr lang="en-US" sz="2800" dirty="0"/>
          </a:p>
          <a:p>
            <a:pPr lvl="0" algn="r" rtl="1"/>
            <a:r>
              <a:rPr lang="ar-IQ" sz="2800" dirty="0" smtClean="0"/>
              <a:t>*المرحلة </a:t>
            </a:r>
            <a:r>
              <a:rPr lang="ar-IQ" sz="2800" dirty="0"/>
              <a:t>الثالثة: فحص الحقائق مهم جدا, فعدم توفر المعلومات قد يقودنا الى قرار غير صحيح.</a:t>
            </a:r>
            <a:endParaRPr lang="en-US" sz="2800" dirty="0"/>
          </a:p>
          <a:p>
            <a:pPr lvl="0" algn="r" rtl="1"/>
            <a:r>
              <a:rPr lang="ar-IQ" sz="2800" dirty="0" smtClean="0"/>
              <a:t>*المرحلة </a:t>
            </a:r>
            <a:r>
              <a:rPr lang="ar-IQ" sz="2800" dirty="0"/>
              <a:t>الرابعة: التفكير في الايجابيات و السلبيات للقرار الذي تم اتخاذه</a:t>
            </a:r>
            <a:endParaRPr lang="en-US" sz="2800" dirty="0"/>
          </a:p>
          <a:p>
            <a:pPr algn="r"/>
            <a:r>
              <a:rPr lang="ar-IQ" sz="2800" dirty="0" smtClean="0"/>
              <a:t>*المرحلة </a:t>
            </a:r>
            <a:r>
              <a:rPr lang="ar-IQ" sz="2800" dirty="0"/>
              <a:t>الخامسة: مراجعة جميع المراحل, لغرض الانتباه فيما اذا اضيفت معطيات جديدة او حدث تغيير, ثم نقرر بعدها</a:t>
            </a:r>
            <a:endParaRPr lang="en-US" sz="2800" dirty="0"/>
          </a:p>
        </p:txBody>
      </p:sp>
      <p:sp>
        <p:nvSpPr>
          <p:cNvPr id="2" name="TextBox 1"/>
          <p:cNvSpPr txBox="1"/>
          <p:nvPr/>
        </p:nvSpPr>
        <p:spPr>
          <a:xfrm>
            <a:off x="25400" y="5261429"/>
            <a:ext cx="8686800" cy="369332"/>
          </a:xfrm>
          <a:prstGeom prst="rect">
            <a:avLst/>
          </a:prstGeom>
          <a:noFill/>
        </p:spPr>
        <p:txBody>
          <a:bodyPr wrap="square" rtlCol="1">
            <a:spAutoFit/>
          </a:bodyPr>
          <a:lstStyle/>
          <a:p>
            <a:r>
              <a:rPr lang="ar-IQ" dirty="0" smtClean="0"/>
              <a:t> </a:t>
            </a:r>
            <a:endParaRPr lang="ar-IQ" dirty="0"/>
          </a:p>
        </p:txBody>
      </p:sp>
    </p:spTree>
    <p:extLst>
      <p:ext uri="{BB962C8B-B14F-4D97-AF65-F5344CB8AC3E}">
        <p14:creationId xmlns:p14="http://schemas.microsoft.com/office/powerpoint/2010/main" val="955601579"/>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par>
                                <p:cTn id="10" presetID="2" presetClass="entr" presetSubtype="4" fill="hold" nodeType="with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 calcmode="lin" valueType="num">
                                      <p:cBhvr additive="base">
                                        <p:cTn id="12"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6">
                                            <p:txEl>
                                              <p:pRg st="2" end="2"/>
                                            </p:txEl>
                                          </p:spTgt>
                                        </p:tgtEl>
                                        <p:attrNameLst>
                                          <p:attrName>style.visibility</p:attrName>
                                        </p:attrNameLst>
                                      </p:cBhvr>
                                      <p:to>
                                        <p:strVal val="visible"/>
                                      </p:to>
                                    </p:set>
                                    <p:animEffect transition="in" filter="fade">
                                      <p:cBhvr>
                                        <p:cTn id="16" dur="1000"/>
                                        <p:tgtEl>
                                          <p:spTgt spid="6">
                                            <p:txEl>
                                              <p:pRg st="2" end="2"/>
                                            </p:txEl>
                                          </p:spTgt>
                                        </p:tgtEl>
                                      </p:cBhvr>
                                    </p:animEffect>
                                    <p:anim calcmode="lin" valueType="num">
                                      <p:cBhvr>
                                        <p:cTn id="17"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18" dur="1000" fill="hold"/>
                                        <p:tgtEl>
                                          <p:spTgt spid="6">
                                            <p:txEl>
                                              <p:pRg st="2" end="2"/>
                                            </p:txEl>
                                          </p:spTgt>
                                        </p:tgtEl>
                                        <p:attrNameLst>
                                          <p:attrName>ppt_y</p:attrName>
                                        </p:attrNameLst>
                                      </p:cBhvr>
                                      <p:tavLst>
                                        <p:tav tm="0">
                                          <p:val>
                                            <p:strVal val="#ppt_y+.1"/>
                                          </p:val>
                                        </p:tav>
                                        <p:tav tm="100000">
                                          <p:val>
                                            <p:strVal val="#ppt_y"/>
                                          </p:val>
                                        </p:tav>
                                      </p:tavLst>
                                    </p:anim>
                                  </p:childTnLst>
                                </p:cTn>
                              </p:par>
                              <p:par>
                                <p:cTn id="19" presetID="42" presetClass="entr" presetSubtype="0" fill="hold" nodeType="with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animEffect transition="in" filter="fade">
                                      <p:cBhvr>
                                        <p:cTn id="21" dur="1000"/>
                                        <p:tgtEl>
                                          <p:spTgt spid="6">
                                            <p:txEl>
                                              <p:pRg st="3" end="3"/>
                                            </p:txEl>
                                          </p:spTgt>
                                        </p:tgtEl>
                                      </p:cBhvr>
                                    </p:animEffect>
                                    <p:anim calcmode="lin" valueType="num">
                                      <p:cBhvr>
                                        <p:cTn id="22"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3" end="3"/>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6">
                                            <p:txEl>
                                              <p:pRg st="4" end="4"/>
                                            </p:txEl>
                                          </p:spTgt>
                                        </p:tgtEl>
                                        <p:attrNameLst>
                                          <p:attrName>style.visibility</p:attrName>
                                        </p:attrNameLst>
                                      </p:cBhvr>
                                      <p:to>
                                        <p:strVal val="visible"/>
                                      </p:to>
                                    </p:set>
                                    <p:animEffect transition="in" filter="fade">
                                      <p:cBhvr>
                                        <p:cTn id="26" dur="1000"/>
                                        <p:tgtEl>
                                          <p:spTgt spid="6">
                                            <p:txEl>
                                              <p:pRg st="4" end="4"/>
                                            </p:txEl>
                                          </p:spTgt>
                                        </p:tgtEl>
                                      </p:cBhvr>
                                    </p:animEffect>
                                    <p:anim calcmode="lin" valueType="num">
                                      <p:cBhvr>
                                        <p:cTn id="27"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6">
                                            <p:txEl>
                                              <p:pRg st="4" end="4"/>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6">
                                            <p:txEl>
                                              <p:pRg st="5" end="5"/>
                                            </p:txEl>
                                          </p:spTgt>
                                        </p:tgtEl>
                                        <p:attrNameLst>
                                          <p:attrName>style.visibility</p:attrName>
                                        </p:attrNameLst>
                                      </p:cBhvr>
                                      <p:to>
                                        <p:strVal val="visible"/>
                                      </p:to>
                                    </p:set>
                                    <p:animEffect transition="in" filter="fade">
                                      <p:cBhvr>
                                        <p:cTn id="31" dur="1000"/>
                                        <p:tgtEl>
                                          <p:spTgt spid="6">
                                            <p:txEl>
                                              <p:pRg st="5" end="5"/>
                                            </p:txEl>
                                          </p:spTgt>
                                        </p:tgtEl>
                                      </p:cBhvr>
                                    </p:animEffect>
                                    <p:anim calcmode="lin" valueType="num">
                                      <p:cBhvr>
                                        <p:cTn id="32"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33" dur="1000" fill="hold"/>
                                        <p:tgtEl>
                                          <p:spTgt spid="6">
                                            <p:txEl>
                                              <p:pRg st="5" end="5"/>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6">
                                            <p:txEl>
                                              <p:pRg st="6" end="6"/>
                                            </p:txEl>
                                          </p:spTgt>
                                        </p:tgtEl>
                                        <p:attrNameLst>
                                          <p:attrName>style.visibility</p:attrName>
                                        </p:attrNameLst>
                                      </p:cBhvr>
                                      <p:to>
                                        <p:strVal val="visible"/>
                                      </p:to>
                                    </p:set>
                                    <p:animEffect transition="in" filter="fade">
                                      <p:cBhvr>
                                        <p:cTn id="36" dur="1000"/>
                                        <p:tgtEl>
                                          <p:spTgt spid="6">
                                            <p:txEl>
                                              <p:pRg st="6" end="6"/>
                                            </p:txEl>
                                          </p:spTgt>
                                        </p:tgtEl>
                                      </p:cBhvr>
                                    </p:animEffect>
                                    <p:anim calcmode="lin" valueType="num">
                                      <p:cBhvr>
                                        <p:cTn id="37" dur="1000" fill="hold"/>
                                        <p:tgtEl>
                                          <p:spTgt spid="6">
                                            <p:txEl>
                                              <p:pRg st="6" end="6"/>
                                            </p:txEl>
                                          </p:spTgt>
                                        </p:tgtEl>
                                        <p:attrNameLst>
                                          <p:attrName>ppt_x</p:attrName>
                                        </p:attrNameLst>
                                      </p:cBhvr>
                                      <p:tavLst>
                                        <p:tav tm="0">
                                          <p:val>
                                            <p:strVal val="#ppt_x"/>
                                          </p:val>
                                        </p:tav>
                                        <p:tav tm="100000">
                                          <p:val>
                                            <p:strVal val="#ppt_x"/>
                                          </p:val>
                                        </p:tav>
                                      </p:tavLst>
                                    </p:anim>
                                    <p:anim calcmode="lin" valueType="num">
                                      <p:cBhvr>
                                        <p:cTn id="38" dur="1000" fill="hold"/>
                                        <p:tgtEl>
                                          <p:spTgt spid="6">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76200"/>
            <a:ext cx="7498080" cy="1143000"/>
          </a:xfrm>
        </p:spPr>
        <p:txBody>
          <a:bodyPr/>
          <a:lstStyle/>
          <a:p>
            <a:pPr algn="ctr" rtl="1"/>
            <a:r>
              <a:rPr lang="ar-IQ" b="1" dirty="0" smtClean="0">
                <a:solidFill>
                  <a:schemeClr val="tx1"/>
                </a:solidFill>
              </a:rPr>
              <a:t>مفهوم ادارة الازمة </a:t>
            </a:r>
            <a:endParaRPr lang="en-US" dirty="0">
              <a:solidFill>
                <a:schemeClr val="tx1"/>
              </a:solidFill>
            </a:endParaRPr>
          </a:p>
        </p:txBody>
      </p:sp>
      <p:sp>
        <p:nvSpPr>
          <p:cNvPr id="11265" name="Rectangle 1"/>
          <p:cNvSpPr>
            <a:spLocks noChangeArrowheads="1"/>
          </p:cNvSpPr>
          <p:nvPr/>
        </p:nvSpPr>
        <p:spPr bwMode="auto">
          <a:xfrm>
            <a:off x="228600" y="1000549"/>
            <a:ext cx="86106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r" rtl="1"/>
            <a:r>
              <a:rPr lang="ar-IQ" sz="2800" dirty="0" smtClean="0"/>
              <a:t>عرفت </a:t>
            </a:r>
            <a:r>
              <a:rPr lang="ar-IQ" sz="2800" dirty="0"/>
              <a:t>ادارة الازمة على انها تقنية لمواجهة الحالات الطارئة و التخطيط للتعامل مع الحالات التي التي لا يمكن تجنبها او اجراء التحضيرات الممكن التنبؤ بها . </a:t>
            </a:r>
            <a:endParaRPr lang="en-US" sz="2800" dirty="0"/>
          </a:p>
          <a:p>
            <a:pPr algn="r" rtl="1"/>
            <a:r>
              <a:rPr lang="ar-IQ" sz="2800" dirty="0"/>
              <a:t>و قد عرفها فنك ( </a:t>
            </a:r>
            <a:r>
              <a:rPr lang="en-US" sz="2800" dirty="0"/>
              <a:t>Fink</a:t>
            </a:r>
            <a:r>
              <a:rPr lang="ar-IQ" sz="2800" dirty="0"/>
              <a:t> ) بأنها يمكن اعتبارها القدرة على ازالة الكثير من المخاطر و عدم التأكد لتحقيق اكبر قدر من التحكم في مصير المنظمة . </a:t>
            </a:r>
            <a:endParaRPr lang="en-US" sz="2800" dirty="0"/>
          </a:p>
          <a:p>
            <a:pPr algn="r" rtl="1"/>
            <a:r>
              <a:rPr lang="ar-IQ" sz="2800" dirty="0"/>
              <a:t>وتقليديا"  ادارة الازمة هي مجموعة الاستعدادت والجهود الادارية التي تبذل لمواجهة او الحد من الدمار المترتب على الازمه (المساعدة ،،2012،ص37)</a:t>
            </a:r>
            <a:endParaRPr lang="en-US" sz="2800" dirty="0"/>
          </a:p>
          <a:p>
            <a:pPr algn="r"/>
            <a:r>
              <a:rPr lang="ar-IQ" sz="2800" dirty="0"/>
              <a:t>وحديثا" ادارة الازمة يتطلب من المديرين التفكير فيما لا يمكن التفكير فيه وتوقع ما لايمكن توقعه فهي عملية اعداد وتقدير المنظم والمنتظم للمشكلات الداخلية والخارجية التي تهدد بدرجة كبيرة سمعة المنظمة وربحية بقاءها في السوق</a:t>
            </a:r>
            <a:endParaRPr kumimoji="0" lang="ar-IQ" sz="2800" b="1" i="0" u="none" strike="noStrike" cap="none" normalizeH="0" baseline="0" dirty="0" smtClean="0">
              <a:ln>
                <a:noFill/>
              </a:ln>
              <a:solidFill>
                <a:schemeClr val="tx1"/>
              </a:solidFill>
              <a:effectLst/>
              <a:latin typeface="Arial" pitchFamily="34" charset="0"/>
              <a:cs typeface="+mj-cs"/>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265"/>
                                        </p:tgtEl>
                                        <p:attrNameLst>
                                          <p:attrName>style.visibility</p:attrName>
                                        </p:attrNameLst>
                                      </p:cBhvr>
                                      <p:to>
                                        <p:strVal val="visible"/>
                                      </p:to>
                                    </p:set>
                                    <p:animEffect transition="in" filter="fade">
                                      <p:cBhvr>
                                        <p:cTn id="7" dur="1000"/>
                                        <p:tgtEl>
                                          <p:spTgt spid="11265"/>
                                        </p:tgtEl>
                                      </p:cBhvr>
                                    </p:animEffect>
                                    <p:anim calcmode="lin" valueType="num">
                                      <p:cBhvr>
                                        <p:cTn id="8" dur="1000" fill="hold"/>
                                        <p:tgtEl>
                                          <p:spTgt spid="11265"/>
                                        </p:tgtEl>
                                        <p:attrNameLst>
                                          <p:attrName>ppt_x</p:attrName>
                                        </p:attrNameLst>
                                      </p:cBhvr>
                                      <p:tavLst>
                                        <p:tav tm="0">
                                          <p:val>
                                            <p:strVal val="#ppt_x"/>
                                          </p:val>
                                        </p:tav>
                                        <p:tav tm="100000">
                                          <p:val>
                                            <p:strVal val="#ppt_x"/>
                                          </p:val>
                                        </p:tav>
                                      </p:tavLst>
                                    </p:anim>
                                    <p:anim calcmode="lin" valueType="num">
                                      <p:cBhvr>
                                        <p:cTn id="9" dur="1000" fill="hold"/>
                                        <p:tgtEl>
                                          <p:spTgt spid="1126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2340" y="3986911"/>
            <a:ext cx="3617660" cy="2713245"/>
          </a:xfrm>
          <a:prstGeom prst="rect">
            <a:avLst/>
          </a:prstGeom>
        </p:spPr>
      </p:pic>
      <p:sp>
        <p:nvSpPr>
          <p:cNvPr id="3" name="Content Placeholder 2"/>
          <p:cNvSpPr>
            <a:spLocks noGrp="1"/>
          </p:cNvSpPr>
          <p:nvPr>
            <p:ph idx="1"/>
          </p:nvPr>
        </p:nvSpPr>
        <p:spPr>
          <a:xfrm>
            <a:off x="152400" y="228600"/>
            <a:ext cx="8763000" cy="6629400"/>
          </a:xfrm>
        </p:spPr>
        <p:txBody>
          <a:bodyPr>
            <a:normAutofit/>
          </a:bodyPr>
          <a:lstStyle/>
          <a:p>
            <a:pPr marL="0" indent="0" algn="ctr">
              <a:buNone/>
            </a:pPr>
            <a:r>
              <a:rPr lang="ar-IQ" sz="3900" b="1" dirty="0">
                <a:solidFill>
                  <a:schemeClr val="tx1"/>
                </a:solidFill>
              </a:rPr>
              <a:t>عناصر ادارة </a:t>
            </a:r>
            <a:r>
              <a:rPr lang="ar-IQ" sz="3900" b="1" dirty="0" smtClean="0">
                <a:solidFill>
                  <a:schemeClr val="tx1"/>
                </a:solidFill>
              </a:rPr>
              <a:t>الازمة </a:t>
            </a:r>
          </a:p>
          <a:p>
            <a:pPr algn="ctr"/>
            <a:endParaRPr lang="ar-IQ" sz="3900" b="1" dirty="0">
              <a:solidFill>
                <a:schemeClr val="tx1"/>
              </a:solidFill>
            </a:endParaRPr>
          </a:p>
          <a:p>
            <a:pPr marL="0" indent="0" algn="ctr">
              <a:buNone/>
            </a:pPr>
            <a:endParaRPr lang="ar-IQ" sz="3900" b="1" dirty="0" smtClean="0">
              <a:solidFill>
                <a:schemeClr val="tx1"/>
              </a:solidFill>
            </a:endParaRPr>
          </a:p>
          <a:p>
            <a:r>
              <a:rPr lang="ar-IQ" b="1" dirty="0" smtClean="0">
                <a:solidFill>
                  <a:schemeClr val="tx1"/>
                </a:solidFill>
              </a:rPr>
              <a:t>تهدف </a:t>
            </a:r>
            <a:r>
              <a:rPr lang="ar-IQ" b="1" dirty="0">
                <a:solidFill>
                  <a:schemeClr val="tx1"/>
                </a:solidFill>
              </a:rPr>
              <a:t>التى تقليل الخسائر الى الحد الادنى .</a:t>
            </a:r>
            <a:endParaRPr lang="en-US" b="1" dirty="0">
              <a:solidFill>
                <a:schemeClr val="tx1"/>
              </a:solidFill>
            </a:endParaRPr>
          </a:p>
          <a:p>
            <a:pPr lvl="0"/>
            <a:r>
              <a:rPr lang="ar-IQ" b="1" dirty="0">
                <a:solidFill>
                  <a:schemeClr val="tx1"/>
                </a:solidFill>
              </a:rPr>
              <a:t>تستخدم الاسلوب العلمي و المنهجي في اتخاذ القرار .</a:t>
            </a:r>
            <a:endParaRPr lang="en-US" b="1" dirty="0">
              <a:solidFill>
                <a:schemeClr val="tx1"/>
              </a:solidFill>
            </a:endParaRPr>
          </a:p>
          <a:p>
            <a:pPr lvl="0"/>
            <a:r>
              <a:rPr lang="ar-IQ" b="1" dirty="0">
                <a:solidFill>
                  <a:schemeClr val="tx1"/>
                </a:solidFill>
              </a:rPr>
              <a:t>تدار من قبل مجموعة من القدرات الادارية الكفوءة و المدربة تدريبا خاصا .</a:t>
            </a:r>
            <a:endParaRPr lang="en-US" b="1" dirty="0">
              <a:solidFill>
                <a:schemeClr val="tx1"/>
              </a:solidFill>
            </a:endParaRPr>
          </a:p>
          <a:p>
            <a:pPr lvl="0"/>
            <a:r>
              <a:rPr lang="ar-IQ" b="1" dirty="0">
                <a:solidFill>
                  <a:schemeClr val="tx1"/>
                </a:solidFill>
              </a:rPr>
              <a:t>مجموعة من الاجراءات الاستثنائية التي تتجاوز الوصف الوظيفي  </a:t>
            </a:r>
            <a:r>
              <a:rPr lang="ar-IQ" b="1" dirty="0" smtClean="0">
                <a:solidFill>
                  <a:schemeClr val="tx1"/>
                </a:solidFill>
              </a:rPr>
              <a:t> </a:t>
            </a:r>
            <a:r>
              <a:rPr lang="ar-IQ" b="1" dirty="0">
                <a:solidFill>
                  <a:schemeClr val="tx1"/>
                </a:solidFill>
              </a:rPr>
              <a:t>المعتاد .</a:t>
            </a:r>
            <a:endParaRPr lang="en-US" b="1" dirty="0">
              <a:solidFill>
                <a:schemeClr val="tx1"/>
              </a:solidFill>
            </a:endParaRPr>
          </a:p>
          <a:p>
            <a:pPr marL="0" indent="0">
              <a:buNone/>
            </a:pPr>
            <a:endParaRPr lang="en-US" b="1" dirty="0">
              <a:solidFill>
                <a:schemeClr val="tx1"/>
              </a:solidFill>
            </a:endParaRPr>
          </a:p>
        </p:txBody>
      </p:sp>
      <p:sp>
        <p:nvSpPr>
          <p:cNvPr id="2" name="Title 1"/>
          <p:cNvSpPr>
            <a:spLocks noGrp="1"/>
          </p:cNvSpPr>
          <p:nvPr>
            <p:ph type="title"/>
          </p:nvPr>
        </p:nvSpPr>
        <p:spPr>
          <a:xfrm>
            <a:off x="-1600200" y="338328"/>
            <a:ext cx="1295400" cy="1642872"/>
          </a:xfrm>
        </p:spPr>
        <p:txBody>
          <a:bodyPr>
            <a:normAutofit/>
          </a:bodyPr>
          <a:lstStyle/>
          <a:p>
            <a:pPr algn="r" rtl="1"/>
            <a:endParaRPr lang="en-US" dirty="0">
              <a:solidFill>
                <a:schemeClr val="tx1"/>
              </a:solidFill>
            </a:endParaRPr>
          </a:p>
        </p:txBody>
      </p:sp>
    </p:spTree>
    <p:extLst>
      <p:ext uri="{BB962C8B-B14F-4D97-AF65-F5344CB8AC3E}">
        <p14:creationId xmlns:p14="http://schemas.microsoft.com/office/powerpoint/2010/main" val="2965123757"/>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000"/>
                                        <p:tgtEl>
                                          <p:spTgt spid="3">
                                            <p:txEl>
                                              <p:pRg st="4" end="4"/>
                                            </p:txEl>
                                          </p:spTgt>
                                        </p:tgtEl>
                                      </p:cBhvr>
                                    </p:animEffect>
                                    <p:anim calcmode="lin" valueType="num">
                                      <p:cBhvr>
                                        <p:cTn id="1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1000"/>
                                        <p:tgtEl>
                                          <p:spTgt spid="3">
                                            <p:txEl>
                                              <p:pRg st="5" end="5"/>
                                            </p:txEl>
                                          </p:spTgt>
                                        </p:tgtEl>
                                      </p:cBhvr>
                                    </p:animEffect>
                                    <p:anim calcmode="lin" valueType="num">
                                      <p:cBhvr>
                                        <p:cTn id="2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1000"/>
                                        <p:tgtEl>
                                          <p:spTgt spid="3">
                                            <p:txEl>
                                              <p:pRg st="6" end="6"/>
                                            </p:txEl>
                                          </p:spTgt>
                                        </p:tgtEl>
                                      </p:cBhvr>
                                    </p:animEffect>
                                    <p:anim calcmode="lin" valueType="num">
                                      <p:cBhvr>
                                        <p:cTn id="2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772400" cy="685800"/>
          </a:xfrm>
        </p:spPr>
        <p:txBody>
          <a:bodyPr>
            <a:noAutofit/>
          </a:bodyPr>
          <a:lstStyle/>
          <a:p>
            <a:r>
              <a:rPr lang="ar-IQ" sz="4800" b="1" u="sng" dirty="0" smtClean="0">
                <a:solidFill>
                  <a:schemeClr val="tx1"/>
                </a:solidFill>
              </a:rPr>
              <a:t>لمذا </a:t>
            </a:r>
            <a:r>
              <a:rPr lang="ar-IQ" sz="4800" b="1" u="sng" dirty="0">
                <a:solidFill>
                  <a:schemeClr val="tx1"/>
                </a:solidFill>
              </a:rPr>
              <a:t>زاد الاهتمام بإدارة الازمات ؟</a:t>
            </a:r>
            <a:endParaRPr lang="en-US" sz="4800" dirty="0">
              <a:solidFill>
                <a:schemeClr val="tx1"/>
              </a:solidFill>
            </a:endParaRPr>
          </a:p>
        </p:txBody>
      </p:sp>
      <p:graphicFrame>
        <p:nvGraphicFramePr>
          <p:cNvPr id="6" name="Diagram 5"/>
          <p:cNvGraphicFramePr/>
          <p:nvPr>
            <p:extLst>
              <p:ext uri="{D42A27DB-BD31-4B8C-83A1-F6EECF244321}">
                <p14:modId xmlns:p14="http://schemas.microsoft.com/office/powerpoint/2010/main" val="555868735"/>
              </p:ext>
            </p:extLst>
          </p:nvPr>
        </p:nvGraphicFramePr>
        <p:xfrm>
          <a:off x="228600" y="1219200"/>
          <a:ext cx="8610600"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سداسي 1"/>
          <p:cNvSpPr/>
          <p:nvPr/>
        </p:nvSpPr>
        <p:spPr>
          <a:xfrm>
            <a:off x="5868144" y="1484785"/>
            <a:ext cx="3275856" cy="4536504"/>
          </a:xfrm>
          <a:prstGeom prst="hexagon">
            <a:avLst/>
          </a:prstGeom>
        </p:spPr>
        <p:style>
          <a:lnRef idx="1">
            <a:schemeClr val="accent5"/>
          </a:lnRef>
          <a:fillRef idx="2">
            <a:schemeClr val="accent5"/>
          </a:fillRef>
          <a:effectRef idx="1">
            <a:schemeClr val="accent5"/>
          </a:effectRef>
          <a:fontRef idx="minor">
            <a:schemeClr val="dk1"/>
          </a:fontRef>
        </p:style>
        <p:txBody>
          <a:bodyPr rtlCol="1" anchor="ctr"/>
          <a:lstStyle/>
          <a:p>
            <a:pPr algn="ctr">
              <a:defRPr/>
            </a:pPr>
            <a:r>
              <a:rPr lang="ar-IQ" sz="2400" b="1" dirty="0" smtClean="0"/>
              <a:t>ادارة الازمات</a:t>
            </a:r>
            <a:r>
              <a:rPr lang="ar-IQ" sz="2400" dirty="0" smtClean="0"/>
              <a:t>:</a:t>
            </a:r>
          </a:p>
          <a:p>
            <a:pPr>
              <a:defRPr/>
            </a:pPr>
            <a:r>
              <a:rPr lang="ar-IQ" sz="2000" dirty="0" smtClean="0"/>
              <a:t> يقصد بها منهجية التعامل مع الازمات في ضوء الاستعدادات و المعرفة و الوعي و الادراك و الامكانيات و المهارات و انماط الادارة السائدة </a:t>
            </a:r>
            <a:endParaRPr lang="ar-KW" sz="2000" dirty="0">
              <a:cs typeface="AGA Aladdin Regular" pitchFamily="2" charset="-78"/>
            </a:endParaRPr>
          </a:p>
        </p:txBody>
      </p:sp>
      <p:sp>
        <p:nvSpPr>
          <p:cNvPr id="3" name="سداسي 2"/>
          <p:cNvSpPr/>
          <p:nvPr/>
        </p:nvSpPr>
        <p:spPr>
          <a:xfrm>
            <a:off x="2915816" y="1484784"/>
            <a:ext cx="2952327" cy="4536504"/>
          </a:xfrm>
          <a:prstGeom prst="hexagon">
            <a:avLst/>
          </a:prstGeom>
        </p:spPr>
        <p:style>
          <a:lnRef idx="1">
            <a:schemeClr val="accent4"/>
          </a:lnRef>
          <a:fillRef idx="2">
            <a:schemeClr val="accent4"/>
          </a:fillRef>
          <a:effectRef idx="1">
            <a:schemeClr val="accent4"/>
          </a:effectRef>
          <a:fontRef idx="minor">
            <a:schemeClr val="dk1"/>
          </a:fontRef>
        </p:style>
        <p:txBody>
          <a:bodyPr rtlCol="1" anchor="ctr"/>
          <a:lstStyle/>
          <a:p>
            <a:pPr algn="ctr">
              <a:defRPr/>
            </a:pPr>
            <a:r>
              <a:rPr lang="ar-IQ" sz="2400" b="1" dirty="0"/>
              <a:t>الادارة بالازمات</a:t>
            </a:r>
            <a:r>
              <a:rPr lang="ar-IQ" sz="2400" dirty="0"/>
              <a:t>: هي عملية توليد الازمات من لا شئ, و افتعالها بهدف ابعاد الانظار عن المشكلات القائمة حاليا و توجيه الانتباه الى قضايا اخرى مفتعلة </a:t>
            </a:r>
            <a:endParaRPr lang="ar-KW" sz="2300" dirty="0">
              <a:cs typeface="AGA Aladdin Regular" pitchFamily="2" charset="-78"/>
            </a:endParaRPr>
          </a:p>
        </p:txBody>
      </p:sp>
      <p:sp>
        <p:nvSpPr>
          <p:cNvPr id="5" name="مستطيل 4"/>
          <p:cNvSpPr/>
          <p:nvPr/>
        </p:nvSpPr>
        <p:spPr>
          <a:xfrm>
            <a:off x="1382856" y="332656"/>
            <a:ext cx="6721712" cy="923330"/>
          </a:xfrm>
          <a:prstGeom prst="rect">
            <a:avLst/>
          </a:prstGeom>
          <a:noFill/>
        </p:spPr>
        <p:txBody>
          <a:bodyPr wrap="none">
            <a:spAutoFit/>
          </a:bodyPr>
          <a:lstStyle/>
          <a:p>
            <a:pPr algn="ctr">
              <a:defRPr/>
            </a:pPr>
            <a:r>
              <a:rPr lang="ar-IQ"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ALmusam_free" pitchFamily="2" charset="-78"/>
              </a:rPr>
              <a:t>هناك ثلاث مفاهيم متداولة للفكر الاداري</a:t>
            </a:r>
            <a:endParaRPr lang="ar-KW"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ALmusam_free" pitchFamily="2" charset="-78"/>
            </a:endParaRPr>
          </a:p>
        </p:txBody>
      </p:sp>
      <p:sp>
        <p:nvSpPr>
          <p:cNvPr id="6" name="سداسي 1"/>
          <p:cNvSpPr/>
          <p:nvPr/>
        </p:nvSpPr>
        <p:spPr>
          <a:xfrm>
            <a:off x="1" y="1463432"/>
            <a:ext cx="2915815" cy="4536504"/>
          </a:xfrm>
          <a:prstGeom prst="hexagon">
            <a:avLst/>
          </a:prstGeom>
        </p:spPr>
        <p:style>
          <a:lnRef idx="1">
            <a:schemeClr val="accent5"/>
          </a:lnRef>
          <a:fillRef idx="2">
            <a:schemeClr val="accent5"/>
          </a:fillRef>
          <a:effectRef idx="1">
            <a:schemeClr val="accent5"/>
          </a:effectRef>
          <a:fontRef idx="minor">
            <a:schemeClr val="dk1"/>
          </a:fontRef>
        </p:style>
        <p:txBody>
          <a:bodyPr rtlCol="1" anchor="ctr"/>
          <a:lstStyle/>
          <a:p>
            <a:pPr lvl="0" rtl="1"/>
            <a:r>
              <a:rPr lang="ar-IQ" sz="2400" b="1" dirty="0"/>
              <a:t>الادارة بالاستثناء</a:t>
            </a:r>
            <a:r>
              <a:rPr lang="ar-IQ" sz="2400" dirty="0"/>
              <a:t>: و هو نوع من الادارة التي تؤشر الى المدير الوقت المطلوب فيه التركيز و الانتباه . </a:t>
            </a:r>
            <a:endParaRPr lang="en-US" sz="2400" dirty="0"/>
          </a:p>
        </p:txBody>
      </p:sp>
    </p:spTree>
    <p:extLst>
      <p:ext uri="{BB962C8B-B14F-4D97-AF65-F5344CB8AC3E}">
        <p14:creationId xmlns:p14="http://schemas.microsoft.com/office/powerpoint/2010/main" val="212102112"/>
      </p:ext>
    </p:extLst>
  </p:cSld>
  <p:clrMapOvr>
    <a:masterClrMapping/>
  </p:clrMapOvr>
  <p:transition spd="slow">
    <p:circl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0.70"/>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37"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900" decel="100000" fill="hold"/>
                                        <p:tgtEl>
                                          <p:spTgt spid="2"/>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37" presetClass="entr" presetSubtype="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1000"/>
                                        <p:tgtEl>
                                          <p:spTgt spid="3"/>
                                        </p:tgtEl>
                                      </p:cBhvr>
                                    </p:animEffect>
                                    <p:anim calcmode="lin" valueType="num">
                                      <p:cBhvr>
                                        <p:cTn id="23" dur="1000" fill="hold"/>
                                        <p:tgtEl>
                                          <p:spTgt spid="3"/>
                                        </p:tgtEl>
                                        <p:attrNameLst>
                                          <p:attrName>ppt_x</p:attrName>
                                        </p:attrNameLst>
                                      </p:cBhvr>
                                      <p:tavLst>
                                        <p:tav tm="0">
                                          <p:val>
                                            <p:strVal val="#ppt_x"/>
                                          </p:val>
                                        </p:tav>
                                        <p:tav tm="100000">
                                          <p:val>
                                            <p:strVal val="#ppt_x"/>
                                          </p:val>
                                        </p:tav>
                                      </p:tavLst>
                                    </p:anim>
                                    <p:anim calcmode="lin" valueType="num">
                                      <p:cBhvr>
                                        <p:cTn id="24" dur="900" decel="100000" fill="hold"/>
                                        <p:tgtEl>
                                          <p:spTgt spid="3"/>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37" presetClass="entr" presetSubtype="0"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fade">
                                      <p:cBhvr>
                                        <p:cTn id="30" dur="1000"/>
                                        <p:tgtEl>
                                          <p:spTgt spid="6"/>
                                        </p:tgtEl>
                                      </p:cBhvr>
                                    </p:animEffect>
                                    <p:anim calcmode="lin" valueType="num">
                                      <p:cBhvr>
                                        <p:cTn id="31" dur="1000" fill="hold"/>
                                        <p:tgtEl>
                                          <p:spTgt spid="6"/>
                                        </p:tgtEl>
                                        <p:attrNameLst>
                                          <p:attrName>ppt_x</p:attrName>
                                        </p:attrNameLst>
                                      </p:cBhvr>
                                      <p:tavLst>
                                        <p:tav tm="0">
                                          <p:val>
                                            <p:strVal val="#ppt_x"/>
                                          </p:val>
                                        </p:tav>
                                        <p:tav tm="100000">
                                          <p:val>
                                            <p:strVal val="#ppt_x"/>
                                          </p:val>
                                        </p:tav>
                                      </p:tavLst>
                                    </p:anim>
                                    <p:anim calcmode="lin" valueType="num">
                                      <p:cBhvr>
                                        <p:cTn id="32" dur="900" decel="100000" fill="hold"/>
                                        <p:tgtEl>
                                          <p:spTgt spid="6"/>
                                        </p:tgtEl>
                                        <p:attrNameLst>
                                          <p:attrName>ppt_y</p:attrName>
                                        </p:attrNameLst>
                                      </p:cBhvr>
                                      <p:tavLst>
                                        <p:tav tm="0">
                                          <p:val>
                                            <p:strVal val="#ppt_y+1"/>
                                          </p:val>
                                        </p:tav>
                                        <p:tav tm="100000">
                                          <p:val>
                                            <p:strVal val="#ppt_y-.03"/>
                                          </p:val>
                                        </p:tav>
                                      </p:tavLst>
                                    </p:anim>
                                    <p:anim calcmode="lin" valueType="num">
                                      <p:cBhvr>
                                        <p:cTn id="33"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9200" y="21616"/>
            <a:ext cx="10515600" cy="6991351"/>
          </a:xfrm>
          <a:prstGeom prst="round2DiagRect">
            <a:avLst>
              <a:gd name="adj1" fmla="val 16667"/>
              <a:gd name="adj2" fmla="val 1073"/>
            </a:avLst>
          </a:prstGeom>
          <a:ln w="88900" cap="sq">
            <a:solidFill>
              <a:srgbClr val="FFFFFF"/>
            </a:solidFill>
            <a:miter lim="800000"/>
          </a:ln>
          <a:effectLst>
            <a:outerShdw blurRad="254000" algn="tl" rotWithShape="0">
              <a:srgbClr val="000000">
                <a:alpha val="43000"/>
              </a:srgbClr>
            </a:outerShdw>
          </a:effectLst>
        </p:spPr>
      </p:pic>
      <p:sp>
        <p:nvSpPr>
          <p:cNvPr id="4" name="Rounded Rectangle 3"/>
          <p:cNvSpPr/>
          <p:nvPr/>
        </p:nvSpPr>
        <p:spPr>
          <a:xfrm>
            <a:off x="457200" y="1143001"/>
            <a:ext cx="8534400" cy="3009900"/>
          </a:xfrm>
          <a:prstGeom prst="roundRect">
            <a:avLst/>
          </a:prstGeom>
          <a:noFill/>
          <a:ln>
            <a:noFill/>
          </a:ln>
        </p:spPr>
        <p:style>
          <a:lnRef idx="2">
            <a:schemeClr val="accent3"/>
          </a:lnRef>
          <a:fillRef idx="1">
            <a:schemeClr val="lt1"/>
          </a:fillRef>
          <a:effectRef idx="0">
            <a:schemeClr val="accent3"/>
          </a:effectRef>
          <a:fontRef idx="minor">
            <a:schemeClr val="dk1"/>
          </a:fontRef>
        </p:style>
        <p:txBody>
          <a:bodyPr rtlCol="0" anchor="ctr"/>
          <a:lstStyle/>
          <a:p>
            <a:pPr algn="r" rtl="1"/>
            <a:r>
              <a:rPr lang="ar-IQ" sz="2800" b="1" dirty="0">
                <a:solidFill>
                  <a:schemeClr val="bg1"/>
                </a:solidFill>
              </a:rPr>
              <a:t>العوامل المؤثرة في ادارة الازمة</a:t>
            </a:r>
            <a:r>
              <a:rPr lang="ar-IQ" sz="2800" dirty="0">
                <a:solidFill>
                  <a:schemeClr val="bg1"/>
                </a:solidFill>
              </a:rPr>
              <a:t> :</a:t>
            </a:r>
            <a:endParaRPr lang="en-US" sz="2800" dirty="0">
              <a:solidFill>
                <a:schemeClr val="bg1"/>
              </a:solidFill>
            </a:endParaRPr>
          </a:p>
          <a:p>
            <a:pPr lvl="0" algn="r" rtl="1"/>
            <a:r>
              <a:rPr lang="ar-IQ" sz="2800" b="1" dirty="0">
                <a:solidFill>
                  <a:schemeClr val="bg1"/>
                </a:solidFill>
              </a:rPr>
              <a:t>هنالك عوامل رئيسة تؤثر في ادارة الازمة:-</a:t>
            </a:r>
            <a:endParaRPr lang="en-US" sz="2800" b="1" dirty="0">
              <a:solidFill>
                <a:schemeClr val="bg1"/>
              </a:solidFill>
            </a:endParaRPr>
          </a:p>
          <a:p>
            <a:pPr lvl="0" algn="r" rtl="1"/>
            <a:r>
              <a:rPr lang="ar-IQ" sz="2800" b="1" dirty="0" smtClean="0">
                <a:solidFill>
                  <a:schemeClr val="bg1"/>
                </a:solidFill>
              </a:rPr>
              <a:t>1-حجم </a:t>
            </a:r>
            <a:r>
              <a:rPr lang="ar-IQ" sz="2800" b="1" dirty="0">
                <a:solidFill>
                  <a:schemeClr val="bg1"/>
                </a:solidFill>
              </a:rPr>
              <a:t>الاخطار ( الخسائر و الاضرار الناجمة عن الخطر ) .</a:t>
            </a:r>
            <a:endParaRPr lang="en-US" sz="2800" b="1" dirty="0">
              <a:solidFill>
                <a:schemeClr val="bg1"/>
              </a:solidFill>
            </a:endParaRPr>
          </a:p>
          <a:p>
            <a:pPr lvl="0" algn="r" rtl="1"/>
            <a:r>
              <a:rPr lang="ar-IQ" sz="2800" b="1" dirty="0" smtClean="0">
                <a:solidFill>
                  <a:schemeClr val="bg1"/>
                </a:solidFill>
              </a:rPr>
              <a:t>2-مدى </a:t>
            </a:r>
            <a:r>
              <a:rPr lang="ar-IQ" sz="2800" b="1" dirty="0">
                <a:solidFill>
                  <a:schemeClr val="bg1"/>
                </a:solidFill>
              </a:rPr>
              <a:t>السيطرة على البيئة من خلال الاشخاص و تدريبهم و توفير الاجهزة المطلوبة و السرعة في المواجهة .</a:t>
            </a:r>
            <a:endParaRPr lang="en-US" sz="2800" b="1" dirty="0">
              <a:solidFill>
                <a:schemeClr val="bg1"/>
              </a:solidFill>
            </a:endParaRPr>
          </a:p>
          <a:p>
            <a:pPr lvl="0" algn="r" rtl="1"/>
            <a:r>
              <a:rPr lang="ar-IQ" sz="2800" b="1" dirty="0" smtClean="0">
                <a:solidFill>
                  <a:schemeClr val="bg1"/>
                </a:solidFill>
              </a:rPr>
              <a:t>3-الزمن </a:t>
            </a:r>
            <a:r>
              <a:rPr lang="ar-IQ" sz="2800" b="1" dirty="0">
                <a:solidFill>
                  <a:schemeClr val="bg1"/>
                </a:solidFill>
              </a:rPr>
              <a:t>المتوفر للتصرف و اتخاذ اللازم .</a:t>
            </a:r>
            <a:endParaRPr lang="en-US" sz="2800" b="1" dirty="0">
              <a:solidFill>
                <a:schemeClr val="bg1"/>
              </a:solidFill>
            </a:endParaRPr>
          </a:p>
          <a:p>
            <a:pPr lvl="0" algn="r" rtl="1"/>
            <a:r>
              <a:rPr lang="ar-IQ" sz="2800" b="1" dirty="0" smtClean="0">
                <a:solidFill>
                  <a:schemeClr val="bg1"/>
                </a:solidFill>
              </a:rPr>
              <a:t>4-عدد </a:t>
            </a:r>
            <a:r>
              <a:rPr lang="ar-IQ" sz="2800" b="1" dirty="0">
                <a:solidFill>
                  <a:schemeClr val="bg1"/>
                </a:solidFill>
              </a:rPr>
              <a:t>الخيارات المتاحة </a:t>
            </a:r>
            <a:endParaRPr lang="en-US" sz="2800" dirty="0">
              <a:solidFill>
                <a:schemeClr val="bg1"/>
              </a:solidFill>
            </a:endParaRPr>
          </a:p>
        </p:txBody>
      </p:sp>
      <p:sp>
        <p:nvSpPr>
          <p:cNvPr id="7" name="TextBox 6"/>
          <p:cNvSpPr txBox="1"/>
          <p:nvPr/>
        </p:nvSpPr>
        <p:spPr>
          <a:xfrm>
            <a:off x="1543050" y="218181"/>
            <a:ext cx="6057900" cy="584775"/>
          </a:xfrm>
          <a:prstGeom prst="rect">
            <a:avLst/>
          </a:prstGeom>
          <a:noFill/>
        </p:spPr>
        <p:txBody>
          <a:bodyPr wrap="square" rtlCol="0">
            <a:spAutoFit/>
          </a:bodyPr>
          <a:lstStyle/>
          <a:p>
            <a:pPr algn="ctr" rtl="1"/>
            <a:r>
              <a:rPr lang="ar-IQ" sz="3200" b="1" dirty="0">
                <a:solidFill>
                  <a:schemeClr val="bg1"/>
                </a:solidFill>
              </a:rPr>
              <a:t>العوامل المؤثرة في ادارة الازمة</a:t>
            </a:r>
            <a:r>
              <a:rPr lang="ar-IQ" sz="3200" dirty="0">
                <a:solidFill>
                  <a:schemeClr val="bg1"/>
                </a:solidFill>
              </a:rPr>
              <a:t> </a:t>
            </a:r>
            <a:r>
              <a:rPr lang="ar-IQ" sz="3200" dirty="0"/>
              <a:t>:</a:t>
            </a:r>
            <a:endParaRPr lang="en-US" sz="3200" dirty="0"/>
          </a:p>
        </p:txBody>
      </p:sp>
      <p:sp>
        <p:nvSpPr>
          <p:cNvPr id="8" name="Rounded Rectangle 7"/>
          <p:cNvSpPr/>
          <p:nvPr/>
        </p:nvSpPr>
        <p:spPr>
          <a:xfrm>
            <a:off x="152400" y="4152900"/>
            <a:ext cx="8839200" cy="2552699"/>
          </a:xfrm>
          <a:prstGeom prst="roundRect">
            <a:avLst/>
          </a:prstGeom>
          <a:noFill/>
          <a:ln>
            <a:noFill/>
          </a:ln>
        </p:spPr>
        <p:style>
          <a:lnRef idx="2">
            <a:schemeClr val="accent4"/>
          </a:lnRef>
          <a:fillRef idx="1">
            <a:schemeClr val="lt1"/>
          </a:fillRef>
          <a:effectRef idx="0">
            <a:schemeClr val="accent4"/>
          </a:effectRef>
          <a:fontRef idx="minor">
            <a:schemeClr val="dk1"/>
          </a:fontRef>
        </p:style>
        <p:txBody>
          <a:bodyPr rtlCol="0" anchor="ctr"/>
          <a:lstStyle/>
          <a:p>
            <a:pPr lvl="0" algn="r" rtl="1"/>
            <a:r>
              <a:rPr lang="ar-IQ" sz="2400" b="1" dirty="0">
                <a:solidFill>
                  <a:schemeClr val="bg1"/>
                </a:solidFill>
              </a:rPr>
              <a:t>العوامل التي تعيق اكتشاف الازمة مبكرا:-</a:t>
            </a:r>
            <a:endParaRPr lang="en-US" sz="2400" b="1" dirty="0">
              <a:solidFill>
                <a:schemeClr val="bg1"/>
              </a:solidFill>
            </a:endParaRPr>
          </a:p>
          <a:p>
            <a:pPr lvl="0" algn="r" rtl="1"/>
            <a:r>
              <a:rPr lang="ar-IQ" sz="2400" b="1" dirty="0" smtClean="0">
                <a:solidFill>
                  <a:schemeClr val="bg1"/>
                </a:solidFill>
              </a:rPr>
              <a:t>1-حجب </a:t>
            </a:r>
            <a:r>
              <a:rPr lang="ar-IQ" sz="2400" b="1" dirty="0">
                <a:solidFill>
                  <a:schemeClr val="bg1"/>
                </a:solidFill>
              </a:rPr>
              <a:t>البيانات و المعلومات المهمة عن الاطراف و الافراد الذين يحتاجون اليها و تلزمهم بصورة كبيرة لاتخاذ القرار المناسب .</a:t>
            </a:r>
            <a:endParaRPr lang="en-US" sz="2400" b="1" dirty="0">
              <a:solidFill>
                <a:schemeClr val="bg1"/>
              </a:solidFill>
            </a:endParaRPr>
          </a:p>
          <a:p>
            <a:pPr lvl="0" algn="r" rtl="1"/>
            <a:r>
              <a:rPr lang="ar-IQ" sz="2400" b="1" dirty="0" smtClean="0">
                <a:solidFill>
                  <a:schemeClr val="bg1"/>
                </a:solidFill>
              </a:rPr>
              <a:t>2-عدم </a:t>
            </a:r>
            <a:r>
              <a:rPr lang="ar-IQ" sz="2400" b="1" dirty="0">
                <a:solidFill>
                  <a:schemeClr val="bg1"/>
                </a:solidFill>
              </a:rPr>
              <a:t>قدرة المنظمة على الاستجابة المناسبة و الفاعلة وفي الوقت المناسب للاخطار المحيطة و المحتملة .</a:t>
            </a:r>
            <a:endParaRPr lang="en-US" sz="2400" b="1" dirty="0">
              <a:solidFill>
                <a:schemeClr val="bg1"/>
              </a:solidFill>
            </a:endParaRPr>
          </a:p>
          <a:p>
            <a:pPr lvl="0" algn="r" rtl="1"/>
            <a:r>
              <a:rPr lang="ar-IQ" sz="2400" b="1" dirty="0" smtClean="0">
                <a:solidFill>
                  <a:schemeClr val="bg1"/>
                </a:solidFill>
              </a:rPr>
              <a:t>3-وجود </a:t>
            </a:r>
            <a:r>
              <a:rPr lang="ar-IQ" sz="2400" b="1" dirty="0">
                <a:solidFill>
                  <a:schemeClr val="bg1"/>
                </a:solidFill>
              </a:rPr>
              <a:t>صورة خاطئة و قناعة غير سليمة لدى افراد المنظمة بخصوص قدرات هذه المنظمة و مناعتها ضد الازمات </a:t>
            </a:r>
            <a:endParaRPr lang="en-US" sz="2400" dirty="0">
              <a:solidFill>
                <a:schemeClr val="bg1"/>
              </a:solidFill>
            </a:endParaRPr>
          </a:p>
        </p:txBody>
      </p:sp>
    </p:spTree>
    <p:extLst>
      <p:ext uri="{BB962C8B-B14F-4D97-AF65-F5344CB8AC3E}">
        <p14:creationId xmlns:p14="http://schemas.microsoft.com/office/powerpoint/2010/main" val="3805178004"/>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0" y="3527150"/>
            <a:ext cx="8534400" cy="3009900"/>
          </a:xfrm>
          <a:prstGeom prst="roundRect">
            <a:avLst/>
          </a:prstGeom>
          <a:noFill/>
          <a:ln>
            <a:noFill/>
          </a:ln>
        </p:spPr>
        <p:style>
          <a:lnRef idx="2">
            <a:schemeClr val="accent3"/>
          </a:lnRef>
          <a:fillRef idx="1">
            <a:schemeClr val="lt1"/>
          </a:fillRef>
          <a:effectRef idx="0">
            <a:schemeClr val="accent3"/>
          </a:effectRef>
          <a:fontRef idx="minor">
            <a:schemeClr val="dk1"/>
          </a:fontRef>
        </p:style>
        <p:txBody>
          <a:bodyPr rtlCol="0" anchor="ctr"/>
          <a:lstStyle/>
          <a:p>
            <a:pPr lvl="0" algn="r" rtl="1"/>
            <a:endParaRPr lang="en-US" sz="2800" dirty="0">
              <a:solidFill>
                <a:schemeClr val="bg1"/>
              </a:solidFill>
            </a:endParaRPr>
          </a:p>
        </p:txBody>
      </p:sp>
      <p:sp>
        <p:nvSpPr>
          <p:cNvPr id="7" name="TextBox 6"/>
          <p:cNvSpPr txBox="1"/>
          <p:nvPr/>
        </p:nvSpPr>
        <p:spPr>
          <a:xfrm>
            <a:off x="1371600" y="3527150"/>
            <a:ext cx="6196693" cy="584775"/>
          </a:xfrm>
          <a:prstGeom prst="rect">
            <a:avLst/>
          </a:prstGeom>
          <a:noFill/>
        </p:spPr>
        <p:txBody>
          <a:bodyPr wrap="square" rtlCol="0">
            <a:spAutoFit/>
          </a:bodyPr>
          <a:lstStyle/>
          <a:p>
            <a:pPr algn="ctr" rtl="1"/>
            <a:r>
              <a:rPr lang="ar-IQ" sz="3200" b="1" dirty="0">
                <a:solidFill>
                  <a:schemeClr val="bg1"/>
                </a:solidFill>
              </a:rPr>
              <a:t>العوامل المؤثرة في ادارة الازمة</a:t>
            </a:r>
            <a:r>
              <a:rPr lang="ar-IQ" sz="3200" dirty="0">
                <a:solidFill>
                  <a:schemeClr val="bg1"/>
                </a:solidFill>
              </a:rPr>
              <a:t> </a:t>
            </a:r>
            <a:r>
              <a:rPr lang="ar-IQ" sz="3200" dirty="0"/>
              <a:t>:</a:t>
            </a:r>
            <a:endParaRPr lang="en-US" sz="3200" dirty="0"/>
          </a:p>
        </p:txBody>
      </p:sp>
      <p:sp>
        <p:nvSpPr>
          <p:cNvPr id="8" name="Rounded Rectangle 7"/>
          <p:cNvSpPr/>
          <p:nvPr/>
        </p:nvSpPr>
        <p:spPr>
          <a:xfrm>
            <a:off x="152400" y="228600"/>
            <a:ext cx="8839200" cy="6476999"/>
          </a:xfrm>
          <a:prstGeom prst="roundRect">
            <a:avLst/>
          </a:prstGeom>
          <a:noFill/>
          <a:ln>
            <a:noFill/>
          </a:ln>
        </p:spPr>
        <p:style>
          <a:lnRef idx="2">
            <a:schemeClr val="accent4"/>
          </a:lnRef>
          <a:fillRef idx="1">
            <a:schemeClr val="lt1"/>
          </a:fillRef>
          <a:effectRef idx="0">
            <a:schemeClr val="accent4"/>
          </a:effectRef>
          <a:fontRef idx="minor">
            <a:schemeClr val="dk1"/>
          </a:fontRef>
        </p:style>
        <p:txBody>
          <a:bodyPr rtlCol="0" anchor="ctr"/>
          <a:lstStyle/>
          <a:p>
            <a:pPr lvl="0" algn="r" rtl="1"/>
            <a:r>
              <a:rPr lang="ar-IQ" sz="2400" b="1" dirty="0" smtClean="0">
                <a:solidFill>
                  <a:schemeClr val="bg1"/>
                </a:solidFill>
              </a:rPr>
              <a:t>1-حجب </a:t>
            </a:r>
            <a:r>
              <a:rPr lang="ar-IQ" sz="2400" b="1" dirty="0">
                <a:solidFill>
                  <a:schemeClr val="bg1"/>
                </a:solidFill>
              </a:rPr>
              <a:t>البيانات و المعلومات المهمة عن الاطراف و الافراد الذين يحتاجون اليها و تلزمهم بصورة كبيرة لاتخاذ القرار المناسب .</a:t>
            </a:r>
            <a:endParaRPr lang="en-US" sz="2400" b="1" dirty="0">
              <a:solidFill>
                <a:schemeClr val="bg1"/>
              </a:solidFill>
            </a:endParaRPr>
          </a:p>
          <a:p>
            <a:pPr lvl="0" algn="r" rtl="1"/>
            <a:r>
              <a:rPr lang="ar-IQ" sz="2400" b="1" dirty="0" smtClean="0">
                <a:solidFill>
                  <a:schemeClr val="bg1"/>
                </a:solidFill>
              </a:rPr>
              <a:t>2-عدم </a:t>
            </a:r>
            <a:r>
              <a:rPr lang="ar-IQ" sz="2400" b="1" dirty="0">
                <a:solidFill>
                  <a:schemeClr val="bg1"/>
                </a:solidFill>
              </a:rPr>
              <a:t>قدرة المنظمة على الاستجابة المناسبة و الفاعلة وفي الوقت المناسب للاخطار المحيطة و المحتملة .</a:t>
            </a:r>
            <a:endParaRPr lang="en-US" sz="2400" b="1" dirty="0">
              <a:solidFill>
                <a:schemeClr val="bg1"/>
              </a:solidFill>
            </a:endParaRPr>
          </a:p>
          <a:p>
            <a:pPr lvl="0" algn="r" rtl="1"/>
            <a:r>
              <a:rPr lang="ar-IQ" sz="2400" b="1" dirty="0" smtClean="0">
                <a:solidFill>
                  <a:schemeClr val="bg1"/>
                </a:solidFill>
              </a:rPr>
              <a:t>3-وجود </a:t>
            </a:r>
            <a:r>
              <a:rPr lang="ar-IQ" sz="2400" b="1" dirty="0">
                <a:solidFill>
                  <a:schemeClr val="bg1"/>
                </a:solidFill>
              </a:rPr>
              <a:t>صورة خاطئة و قناعة غير سليمة لدى افراد المنظمة بخصوص قدرات هذه المنظمة و مناعتها ضد الازمات </a:t>
            </a:r>
            <a:endParaRPr lang="en-US" sz="2400" dirty="0">
              <a:solidFill>
                <a:schemeClr val="bg1"/>
              </a:solidFill>
            </a:endParaRPr>
          </a:p>
        </p:txBody>
      </p:sp>
      <p:pic>
        <p:nvPicPr>
          <p:cNvPr id="3075" name="Picture 3" descr="C:\Users\ROLA\Downloads\43146505_300112934051206_482877250329378816_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228600"/>
            <a:ext cx="3650342" cy="3819537"/>
          </a:xfrm>
          <a:prstGeom prst="rect">
            <a:avLst/>
          </a:prstGeom>
          <a:noFill/>
          <a:extLst>
            <a:ext uri="{909E8E84-426E-40DD-AFC4-6F175D3DCCD1}">
              <a14:hiddenFill xmlns:a14="http://schemas.microsoft.com/office/drawing/2010/main">
                <a:solidFill>
                  <a:srgbClr val="FFFFFF"/>
                </a:solidFill>
              </a14:hiddenFill>
            </a:ext>
          </a:extLst>
        </p:spPr>
      </p:pic>
      <p:pic>
        <p:nvPicPr>
          <p:cNvPr id="3077" name="Picture 5" descr="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4198256"/>
            <a:ext cx="3650343" cy="25146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811486" y="228600"/>
            <a:ext cx="5180114" cy="6309420"/>
          </a:xfrm>
          <a:prstGeom prst="rect">
            <a:avLst/>
          </a:prstGeom>
        </p:spPr>
        <p:txBody>
          <a:bodyPr wrap="square">
            <a:spAutoFit/>
          </a:bodyPr>
          <a:lstStyle/>
          <a:p>
            <a:pPr lvl="0" algn="r" rtl="1"/>
            <a:r>
              <a:rPr lang="ar-IQ" sz="2400" dirty="0"/>
              <a:t>اما عوامل </a:t>
            </a:r>
            <a:r>
              <a:rPr lang="ar-IQ" sz="2400" b="1" dirty="0"/>
              <a:t>مجتمع الازمة </a:t>
            </a:r>
            <a:r>
              <a:rPr lang="ar-IQ" sz="2400" dirty="0"/>
              <a:t>فتقسم الى ثلاث فئات رئيسية </a:t>
            </a:r>
            <a:endParaRPr lang="en-US" sz="2400" dirty="0"/>
          </a:p>
          <a:p>
            <a:pPr algn="r" rtl="1"/>
            <a:r>
              <a:rPr lang="ar-IQ" sz="2400" dirty="0"/>
              <a:t>اولاً _ الفئة الاولى : الفئة الايجابية </a:t>
            </a:r>
            <a:r>
              <a:rPr lang="ar-IQ" u="sng" dirty="0"/>
              <a:t>: </a:t>
            </a:r>
            <a:endParaRPr lang="en-US" dirty="0"/>
          </a:p>
          <a:p>
            <a:pPr algn="r" rtl="1"/>
            <a:r>
              <a:rPr lang="ar-IQ" sz="2000" dirty="0"/>
              <a:t>تقف هذه الفئة في وجه قوى الازمة وتعمل على مواجهة هذه القوى وبفضل جهود هذه الفئة من المجتمع تصبح مهمة فريق الأزمة سهل ويكون من السهل التغلب على هذه الازمة و مواجهتها بدرجة عالية من النجاح وتزيد  فرص المنظمة في مواجهة الازمة بنجاح اذا كانت هذه الفئة ( الايجابية ) تشكل كل او غالبية مجتمع الازمة </a:t>
            </a:r>
            <a:r>
              <a:rPr lang="ar-IQ" dirty="0"/>
              <a:t>.</a:t>
            </a:r>
            <a:endParaRPr lang="en-US" dirty="0"/>
          </a:p>
          <a:p>
            <a:pPr rtl="1"/>
            <a:endParaRPr lang="ar-IQ" dirty="0" smtClean="0"/>
          </a:p>
          <a:p>
            <a:pPr rtl="1"/>
            <a:endParaRPr lang="ar-IQ" dirty="0"/>
          </a:p>
          <a:p>
            <a:pPr rtl="1"/>
            <a:r>
              <a:rPr lang="ar-IQ" dirty="0"/>
              <a:t> </a:t>
            </a:r>
            <a:endParaRPr lang="en-US" dirty="0"/>
          </a:p>
          <a:p>
            <a:pPr algn="r" rtl="1"/>
            <a:r>
              <a:rPr lang="ar-IQ" sz="2000" u="sng" dirty="0"/>
              <a:t>ثانياً _ الفئة الثانية : الفئة السلبية : </a:t>
            </a:r>
            <a:endParaRPr lang="en-US" sz="2000" dirty="0"/>
          </a:p>
          <a:p>
            <a:pPr algn="r" rtl="1"/>
            <a:r>
              <a:rPr lang="ar-IQ" sz="2000" dirty="0"/>
              <a:t>هذه الفئة هي فئة انهزامية سرعان ما تصاب باليأس و الاحباط عند وقوع الزمة ولا تبذل ما ينبغي ان تبذله في مواجهة الازمة و مقاومتها وقد لا تفكر هذه الفئة مجرد تفكير في مواجهة الازمة وقد تتحول هذه الفئة الى ابواق سلبية تروج للأثار و الانعكاسات السلبية لهذه الازمة و تبالغ في حجم هذه الازمة وتبعث اليأس و الخنوع و الاستسلام في النفوس </a:t>
            </a:r>
            <a:r>
              <a:rPr lang="ar-IQ" dirty="0"/>
              <a:t>.</a:t>
            </a:r>
            <a:endParaRPr lang="en-US" dirty="0"/>
          </a:p>
          <a:p>
            <a:pPr rtl="1"/>
            <a:r>
              <a:rPr lang="ar-IQ" dirty="0"/>
              <a:t> </a:t>
            </a:r>
            <a:endParaRPr lang="en-US" dirty="0"/>
          </a:p>
        </p:txBody>
      </p:sp>
    </p:spTree>
    <p:extLst>
      <p:ext uri="{BB962C8B-B14F-4D97-AF65-F5344CB8AC3E}">
        <p14:creationId xmlns:p14="http://schemas.microsoft.com/office/powerpoint/2010/main" val="3085232439"/>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075"/>
                                        </p:tgtEl>
                                        <p:attrNameLst>
                                          <p:attrName>style.visibility</p:attrName>
                                        </p:attrNameLst>
                                      </p:cBhvr>
                                      <p:to>
                                        <p:strVal val="visible"/>
                                      </p:to>
                                    </p:set>
                                    <p:anim calcmode="lin" valueType="num">
                                      <p:cBhvr additive="base">
                                        <p:cTn id="14" dur="500" fill="hold"/>
                                        <p:tgtEl>
                                          <p:spTgt spid="3075"/>
                                        </p:tgtEl>
                                        <p:attrNameLst>
                                          <p:attrName>ppt_x</p:attrName>
                                        </p:attrNameLst>
                                      </p:cBhvr>
                                      <p:tavLst>
                                        <p:tav tm="0">
                                          <p:val>
                                            <p:strVal val="#ppt_x"/>
                                          </p:val>
                                        </p:tav>
                                        <p:tav tm="100000">
                                          <p:val>
                                            <p:strVal val="#ppt_x"/>
                                          </p:val>
                                        </p:tav>
                                      </p:tavLst>
                                    </p:anim>
                                    <p:anim calcmode="lin" valueType="num">
                                      <p:cBhvr additive="base">
                                        <p:cTn id="15" dur="500" fill="hold"/>
                                        <p:tgtEl>
                                          <p:spTgt spid="3075"/>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077"/>
                                        </p:tgtEl>
                                        <p:attrNameLst>
                                          <p:attrName>style.visibility</p:attrName>
                                        </p:attrNameLst>
                                      </p:cBhvr>
                                      <p:to>
                                        <p:strVal val="visible"/>
                                      </p:to>
                                    </p:set>
                                    <p:anim calcmode="lin" valueType="num">
                                      <p:cBhvr additive="base">
                                        <p:cTn id="20" dur="500" fill="hold"/>
                                        <p:tgtEl>
                                          <p:spTgt spid="3077"/>
                                        </p:tgtEl>
                                        <p:attrNameLst>
                                          <p:attrName>ppt_x</p:attrName>
                                        </p:attrNameLst>
                                      </p:cBhvr>
                                      <p:tavLst>
                                        <p:tav tm="0">
                                          <p:val>
                                            <p:strVal val="#ppt_x"/>
                                          </p:val>
                                        </p:tav>
                                        <p:tav tm="100000">
                                          <p:val>
                                            <p:strVal val="#ppt_x"/>
                                          </p:val>
                                        </p:tav>
                                      </p:tavLst>
                                    </p:anim>
                                    <p:anim calcmode="lin" valueType="num">
                                      <p:cBhvr additive="base">
                                        <p:cTn id="21" dur="500" fill="hold"/>
                                        <p:tgtEl>
                                          <p:spTgt spid="307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3211</TotalTime>
  <Words>1499</Words>
  <Application>Microsoft Office PowerPoint</Application>
  <PresentationFormat>On-screen Show (4:3)</PresentationFormat>
  <Paragraphs>142</Paragraphs>
  <Slides>17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AGA Aladdin Regular</vt:lpstr>
      <vt:lpstr>ALmusam_free</vt:lpstr>
      <vt:lpstr>Arial</vt:lpstr>
      <vt:lpstr>Calibri</vt:lpstr>
      <vt:lpstr>Candara</vt:lpstr>
      <vt:lpstr>Simplified Arabic</vt:lpstr>
      <vt:lpstr>Symbol</vt:lpstr>
      <vt:lpstr>Waveform</vt:lpstr>
      <vt:lpstr>PowerPoint Presentation</vt:lpstr>
      <vt:lpstr>PowerPoint Presentation</vt:lpstr>
      <vt:lpstr>PowerPoint Presentation</vt:lpstr>
      <vt:lpstr>مفهوم ادارة الازمة </vt:lpstr>
      <vt:lpstr>PowerPoint Presentation</vt:lpstr>
      <vt:lpstr>لمذا زاد الاهتمام بإدارة الازمات ؟</vt:lpstr>
      <vt:lpstr>PowerPoint Presentation</vt:lpstr>
      <vt:lpstr>PowerPoint Presentation</vt:lpstr>
      <vt:lpstr>PowerPoint Presentation</vt:lpstr>
      <vt:lpstr>PowerPoint Presentation</vt:lpstr>
      <vt:lpstr>PowerPoint Presentation</vt:lpstr>
      <vt:lpstr>مراحل الازمة </vt:lpstr>
      <vt:lpstr>PowerPoint Presentation</vt:lpstr>
      <vt:lpstr>ان قيادة الادارة من العناصر الجوهرية في ادارة الازمة وذلك لانها </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تنمية الموارد البشرية</dc:title>
  <dc:creator>roua</dc:creator>
  <cp:lastModifiedBy>Maher</cp:lastModifiedBy>
  <cp:revision>2664</cp:revision>
  <dcterms:created xsi:type="dcterms:W3CDTF">2006-08-16T00:00:00Z</dcterms:created>
  <dcterms:modified xsi:type="dcterms:W3CDTF">2019-07-14T16:24:19Z</dcterms:modified>
</cp:coreProperties>
</file>