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72C167-CE31-46E2-8741-C86A89D36CA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5669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2C167-CE31-46E2-8741-C86A89D36CA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2397090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2C167-CE31-46E2-8741-C86A89D36CA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4014344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2C167-CE31-46E2-8741-C86A89D36CA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386321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72C167-CE31-46E2-8741-C86A89D36CAA}"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3421156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72C167-CE31-46E2-8741-C86A89D36CAA}"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4051409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72C167-CE31-46E2-8741-C86A89D36CAA}"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3679834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72C167-CE31-46E2-8741-C86A89D36CAA}"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427460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2C167-CE31-46E2-8741-C86A89D36CAA}"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401000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72C167-CE31-46E2-8741-C86A89D36CAA}"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3210629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72C167-CE31-46E2-8741-C86A89D36CAA}"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C07AFE-8456-405F-8291-AD79719B4D0A}" type="slidenum">
              <a:rPr lang="en-US" smtClean="0"/>
              <a:t>‹#›</a:t>
            </a:fld>
            <a:endParaRPr lang="en-US"/>
          </a:p>
        </p:txBody>
      </p:sp>
    </p:spTree>
    <p:extLst>
      <p:ext uri="{BB962C8B-B14F-4D97-AF65-F5344CB8AC3E}">
        <p14:creationId xmlns:p14="http://schemas.microsoft.com/office/powerpoint/2010/main" val="1829488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72C167-CE31-46E2-8741-C86A89D36CAA}"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07AFE-8456-405F-8291-AD79719B4D0A}" type="slidenum">
              <a:rPr lang="en-US" smtClean="0"/>
              <a:t>‹#›</a:t>
            </a:fld>
            <a:endParaRPr lang="en-US"/>
          </a:p>
        </p:txBody>
      </p:sp>
    </p:spTree>
    <p:extLst>
      <p:ext uri="{BB962C8B-B14F-4D97-AF65-F5344CB8AC3E}">
        <p14:creationId xmlns:p14="http://schemas.microsoft.com/office/powerpoint/2010/main" val="3192580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ROLA\Downloads\43151786_533050187120461_285857363770998784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33114" cy="6821714"/>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2628900" y="990600"/>
            <a:ext cx="6934200" cy="1066800"/>
          </a:xfrm>
          <a:prstGeom prst="rect">
            <a:avLst/>
          </a:prstGeom>
        </p:spPr>
        <p:txBody>
          <a:bodyPr anchor="ctr">
            <a:noAutofit/>
          </a:bodyPr>
          <a:lstStyle/>
          <a:p>
            <a:pPr algn="ctr">
              <a:spcBef>
                <a:spcPct val="0"/>
              </a:spcBef>
              <a:defRPr/>
            </a:pPr>
            <a:endParaRPr lang="en-US" sz="5400" b="1" dirty="0">
              <a:solidFill>
                <a:schemeClr val="accent6">
                  <a:lumMod val="75000"/>
                </a:schemeClr>
              </a:solidFill>
              <a:effectLst>
                <a:outerShdw blurRad="50000" dist="30000" dir="5400000" algn="tl" rotWithShape="0">
                  <a:srgbClr val="000000">
                    <a:alpha val="30000"/>
                  </a:srgbClr>
                </a:outerShdw>
              </a:effectLst>
              <a:latin typeface="Simplified Arabic" pitchFamily="18" charset="-78"/>
              <a:ea typeface="+mj-ea"/>
              <a:cs typeface="Simplified Arabic" pitchFamily="18" charset="-78"/>
            </a:endParaRPr>
          </a:p>
        </p:txBody>
      </p:sp>
      <p:sp>
        <p:nvSpPr>
          <p:cNvPr id="12" name="TextBox 11"/>
          <p:cNvSpPr txBox="1"/>
          <p:nvPr/>
        </p:nvSpPr>
        <p:spPr>
          <a:xfrm>
            <a:off x="7772400" y="304801"/>
            <a:ext cx="2743200" cy="1384995"/>
          </a:xfrm>
          <a:prstGeom prst="rect">
            <a:avLst/>
          </a:prstGeom>
          <a:noFill/>
        </p:spPr>
        <p:txBody>
          <a:bodyPr wrap="square" rtlCol="0">
            <a:spAutoFit/>
          </a:bodyPr>
          <a:lstStyle/>
          <a:p>
            <a:pPr algn="justLow" rtl="1"/>
            <a:r>
              <a:rPr lang="ar-IQ" sz="2800" dirty="0">
                <a:effectLst>
                  <a:outerShdw blurRad="38100" dist="38100" dir="2700000" algn="tl">
                    <a:srgbClr val="000000">
                      <a:alpha val="43137"/>
                    </a:srgbClr>
                  </a:outerShdw>
                </a:effectLst>
                <a:latin typeface="Simplified Arabic" pitchFamily="18" charset="-78"/>
                <a:cs typeface="Simplified Arabic" pitchFamily="18" charset="-78"/>
              </a:rPr>
              <a:t>الجامعة المستنصرية</a:t>
            </a:r>
          </a:p>
          <a:p>
            <a:pPr algn="justLow" rtl="1"/>
            <a:r>
              <a:rPr lang="ar-IQ" sz="2800" dirty="0">
                <a:effectLst>
                  <a:outerShdw blurRad="38100" dist="38100" dir="2700000" algn="tl">
                    <a:srgbClr val="000000">
                      <a:alpha val="43137"/>
                    </a:srgbClr>
                  </a:outerShdw>
                </a:effectLst>
                <a:latin typeface="Simplified Arabic" pitchFamily="18" charset="-78"/>
                <a:cs typeface="Simplified Arabic" pitchFamily="18" charset="-78"/>
              </a:rPr>
              <a:t>كلية الادارة والاقتصاد</a:t>
            </a:r>
          </a:p>
          <a:p>
            <a:pPr algn="justLow" rtl="1"/>
            <a:r>
              <a:rPr lang="ar-IQ" sz="2800" dirty="0">
                <a:effectLst>
                  <a:outerShdw blurRad="38100" dist="38100" dir="2700000" algn="tl">
                    <a:srgbClr val="000000">
                      <a:alpha val="43137"/>
                    </a:srgbClr>
                  </a:outerShdw>
                </a:effectLst>
                <a:latin typeface="Simplified Arabic" pitchFamily="18" charset="-78"/>
                <a:cs typeface="Simplified Arabic" pitchFamily="18" charset="-78"/>
              </a:rPr>
              <a:t>قسم ادارة الاعمال</a:t>
            </a:r>
            <a:endParaRPr lang="en-US" sz="28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14" name="Rectangle 13"/>
          <p:cNvSpPr/>
          <p:nvPr/>
        </p:nvSpPr>
        <p:spPr>
          <a:xfrm>
            <a:off x="3886201" y="990600"/>
            <a:ext cx="4190999" cy="1754326"/>
          </a:xfrm>
          <a:prstGeom prst="rect">
            <a:avLst/>
          </a:prstGeom>
          <a:noFill/>
          <a:ln>
            <a:noFill/>
          </a:ln>
        </p:spPr>
        <p:txBody>
          <a:bodyPr wrap="square" lIns="91440" tIns="45720" rIns="91440" bIns="45720">
            <a:spAutoFit/>
          </a:bodyPr>
          <a:lstStyle/>
          <a:p>
            <a:pPr algn="ctr"/>
            <a:r>
              <a:rPr lang="ar-IQ" sz="5400" b="1" dirty="0" smtClean="0">
                <a:ln w="10541" cmpd="sng">
                  <a:solidFill>
                    <a:srgbClr val="7D7D7D">
                      <a:tint val="100000"/>
                      <a:shade val="100000"/>
                      <a:satMod val="110000"/>
                    </a:srgbClr>
                  </a:solidFill>
                  <a:prstDash val="solid"/>
                </a:ln>
                <a:effectLst>
                  <a:outerShdw blurRad="38100" dist="38100" dir="2700000" algn="tl">
                    <a:srgbClr val="000000">
                      <a:alpha val="43137"/>
                    </a:srgbClr>
                  </a:outerShdw>
                </a:effectLst>
              </a:rPr>
              <a:t>إستراتيجية إدارة الازمة</a:t>
            </a:r>
            <a:endParaRPr lang="en-US" sz="5400" b="1" dirty="0">
              <a:ln w="10541" cmpd="sng">
                <a:solidFill>
                  <a:srgbClr val="7D7D7D">
                    <a:tint val="100000"/>
                    <a:shade val="100000"/>
                    <a:satMod val="110000"/>
                  </a:srgbClr>
                </a:solidFill>
                <a:prstDash val="solid"/>
              </a:ln>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27241965"/>
      </p:ext>
    </p:extLst>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00601" y="457201"/>
            <a:ext cx="4969933" cy="5668963"/>
          </a:xfrm>
        </p:spPr>
        <p:txBody>
          <a:bodyPr>
            <a:normAutofit fontScale="92500" lnSpcReduction="20000"/>
          </a:bodyPr>
          <a:lstStyle/>
          <a:p>
            <a:r>
              <a:rPr lang="ar-IQ" b="1" dirty="0" smtClean="0"/>
              <a:t> </a:t>
            </a:r>
            <a:r>
              <a:rPr lang="ar-IQ" b="1" dirty="0"/>
              <a:t>اسلوب التعامل مع </a:t>
            </a:r>
            <a:r>
              <a:rPr lang="ar-IQ" b="1" dirty="0" smtClean="0"/>
              <a:t>الازمة</a:t>
            </a:r>
            <a:endParaRPr lang="en-US" dirty="0"/>
          </a:p>
          <a:p>
            <a:pPr lvl="0"/>
            <a:r>
              <a:rPr lang="ar-IQ" dirty="0" smtClean="0">
                <a:solidFill>
                  <a:schemeClr val="tx1"/>
                </a:solidFill>
              </a:rPr>
              <a:t>الاسلوب </a:t>
            </a:r>
            <a:r>
              <a:rPr lang="ar-IQ" dirty="0">
                <a:solidFill>
                  <a:schemeClr val="tx1"/>
                </a:solidFill>
              </a:rPr>
              <a:t>القهري: ويقصد به استخدام القوة لاجبار الخصم على التراجع عن موقفه ويتضمن هذا الاسلوب عدم الرضوخ لمطالب الخصم مهما كان حجم التهديد ،لذا هو يعتمد على قدرة الاجهزة الامنية على تحمل الخسائر وايقاع العقاب الرادع على الخصم </a:t>
            </a:r>
            <a:r>
              <a:rPr lang="ar-IQ" dirty="0" smtClean="0">
                <a:solidFill>
                  <a:schemeClr val="tx1"/>
                </a:solidFill>
              </a:rPr>
              <a:t>.</a:t>
            </a:r>
          </a:p>
          <a:p>
            <a:pPr marL="0" indent="0">
              <a:buNone/>
            </a:pPr>
            <a:endParaRPr lang="en-US" dirty="0">
              <a:solidFill>
                <a:schemeClr val="tx1"/>
              </a:solidFill>
            </a:endParaRPr>
          </a:p>
          <a:p>
            <a:pPr lvl="0"/>
            <a:r>
              <a:rPr lang="ar-IQ" dirty="0">
                <a:solidFill>
                  <a:schemeClr val="tx1"/>
                </a:solidFill>
              </a:rPr>
              <a:t>الاسلوب التساومي :يعتمد هذا الاسلوب على التفاوض اساسا" لحل الازمة والاصل ان المفاوضة والمساومة هي الاستعداد للتنازل عن بعض المواقف مقابل تنازل الخصم عن بعض مطالبه وتفشل المفاوضات اذا كان اقل ما يطلبه طرفف معين هو اكثر من الحد الادنى الذي لايستطيع الطرف الاخر التنازل عنه</a:t>
            </a:r>
            <a:endParaRPr lang="en-US" dirty="0">
              <a:solidFill>
                <a:schemeClr val="tx1"/>
              </a:solidFill>
            </a:endParaRPr>
          </a:p>
          <a:p>
            <a:endParaRPr lang="ar-IQ" dirty="0"/>
          </a:p>
        </p:txBody>
      </p:sp>
      <p:sp>
        <p:nvSpPr>
          <p:cNvPr id="3" name="Title 2"/>
          <p:cNvSpPr>
            <a:spLocks noGrp="1"/>
          </p:cNvSpPr>
          <p:nvPr>
            <p:ph type="title"/>
          </p:nvPr>
        </p:nvSpPr>
        <p:spPr>
          <a:xfrm flipH="1">
            <a:off x="-2209800" y="338328"/>
            <a:ext cx="1828800" cy="1252728"/>
          </a:xfrm>
        </p:spPr>
        <p:txBody>
          <a:bodyPr/>
          <a:lstStyle/>
          <a:p>
            <a:endParaRPr lang="ar-IQ" dirty="0"/>
          </a:p>
        </p:txBody>
      </p:sp>
      <p:pic>
        <p:nvPicPr>
          <p:cNvPr id="2050" name="Picture 2" descr="C:\Users\ROLA\Downloads\43238935_2066262466728594_571182980525981696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4421" y="304800"/>
            <a:ext cx="2819400" cy="28003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ØµÙØ±Ø© Ø°Ø§Øª ØµÙ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4616" y="3330315"/>
            <a:ext cx="2444021" cy="161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49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52"/>
                                        </p:tgtEl>
                                        <p:attrNameLst>
                                          <p:attrName>style.visibility</p:attrName>
                                        </p:attrNameLst>
                                      </p:cBhvr>
                                      <p:to>
                                        <p:strVal val="visible"/>
                                      </p:to>
                                    </p:set>
                                    <p:animEffect transition="in" filter="fade">
                                      <p:cBhvr>
                                        <p:cTn id="14" dur="1000"/>
                                        <p:tgtEl>
                                          <p:spTgt spid="2052"/>
                                        </p:tgtEl>
                                      </p:cBhvr>
                                    </p:animEffect>
                                    <p:anim calcmode="lin" valueType="num">
                                      <p:cBhvr>
                                        <p:cTn id="15" dur="1000" fill="hold"/>
                                        <p:tgtEl>
                                          <p:spTgt spid="2052"/>
                                        </p:tgtEl>
                                        <p:attrNameLst>
                                          <p:attrName>ppt_x</p:attrName>
                                        </p:attrNameLst>
                                      </p:cBhvr>
                                      <p:tavLst>
                                        <p:tav tm="0">
                                          <p:val>
                                            <p:strVal val="#ppt_x"/>
                                          </p:val>
                                        </p:tav>
                                        <p:tav tm="100000">
                                          <p:val>
                                            <p:strVal val="#ppt_x"/>
                                          </p:val>
                                        </p:tav>
                                      </p:tavLst>
                                    </p:anim>
                                    <p:anim calcmode="lin" valueType="num">
                                      <p:cBhvr>
                                        <p:cTn id="16" dur="1000" fill="hold"/>
                                        <p:tgtEl>
                                          <p:spTgt spid="20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ÙØªÙØ¬Ø© Ø¨Ø­Ø« Ø§ÙØµÙØ± Ø¹Ù Ø§Ø³ØªØ³ÙØ§Ù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6234"/>
            <a:ext cx="9296400" cy="6814237"/>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2057400" y="228601"/>
            <a:ext cx="7823200" cy="5364163"/>
          </a:xfrm>
        </p:spPr>
        <p:txBody>
          <a:bodyPr/>
          <a:lstStyle/>
          <a:p>
            <a:pPr lvl="0"/>
            <a:r>
              <a:rPr lang="ar-IQ" sz="3600" dirty="0"/>
              <a:t>الاسلوب التنازلي : ويعني الرضوخ الى مطالب الخصم وتحمل كافة الخسائر المترتبة على ذلك </a:t>
            </a:r>
            <a:endParaRPr lang="ar-IQ" sz="3600" dirty="0"/>
          </a:p>
          <a:p>
            <a:pPr lvl="0"/>
            <a:endParaRPr lang="en-US" sz="3600" dirty="0"/>
          </a:p>
          <a:p>
            <a:r>
              <a:rPr lang="ar-IQ" sz="3600" dirty="0"/>
              <a:t>مما يجدر الاشارة اليه ان التجارب السابقة قد اثبتت جدوى عدم التنازل لمطالب الارهابيين ومدربي الازمات ،اذ ان الرضوخ لمطالبهم مدعاة لانتشار العمليات الارهابية في العالم بشكل تصعب السيطرة عليه .(المساعدة،2012،ص60-61)</a:t>
            </a:r>
            <a:endParaRPr lang="en-US" sz="3600" dirty="0"/>
          </a:p>
          <a:p>
            <a:endParaRPr lang="ar-IQ" dirty="0"/>
          </a:p>
        </p:txBody>
      </p:sp>
      <p:sp>
        <p:nvSpPr>
          <p:cNvPr id="3" name="Title 2"/>
          <p:cNvSpPr>
            <a:spLocks noGrp="1"/>
          </p:cNvSpPr>
          <p:nvPr>
            <p:ph type="title"/>
          </p:nvPr>
        </p:nvSpPr>
        <p:spPr/>
        <p:txBody>
          <a:bodyPr/>
          <a:lstStyle/>
          <a:p>
            <a:endParaRPr lang="ar-IQ"/>
          </a:p>
        </p:txBody>
      </p:sp>
    </p:spTree>
    <p:extLst>
      <p:ext uri="{BB962C8B-B14F-4D97-AF65-F5344CB8AC3E}">
        <p14:creationId xmlns:p14="http://schemas.microsoft.com/office/powerpoint/2010/main" val="245655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52600" y="381000"/>
            <a:ext cx="8458200" cy="6248400"/>
          </a:xfrm>
        </p:spPr>
        <p:txBody>
          <a:bodyPr>
            <a:normAutofit/>
          </a:bodyPr>
          <a:lstStyle/>
          <a:p>
            <a:pPr lvl="7"/>
            <a:r>
              <a:rPr lang="ar-IQ" sz="3600" b="1" dirty="0"/>
              <a:t>استتراتيجية ادارة الازمة</a:t>
            </a:r>
            <a:endParaRPr lang="en-US" sz="3600" dirty="0"/>
          </a:p>
          <a:p>
            <a:pPr algn="ctr"/>
            <a:r>
              <a:rPr lang="ar-IQ" sz="3600" dirty="0"/>
              <a:t>عناصر استتراتيجة ادارة الازمة هما :تقديم المعلومات ذات الصلة الوثيقة بالازمة الى المنتفعين ،الى جانب الشفقة مع الضحايا ويمكن ان تكون كما ياتي </a:t>
            </a:r>
            <a:endParaRPr lang="en-US" sz="3600" dirty="0"/>
          </a:p>
          <a:p>
            <a:pPr lvl="0"/>
            <a:r>
              <a:rPr lang="ar-IQ" sz="3600" b="1" dirty="0"/>
              <a:t>الازمة الاعلامية</a:t>
            </a:r>
            <a:r>
              <a:rPr lang="ar-IQ" sz="3600" dirty="0"/>
              <a:t> : تتعلق بالاتصالات خلال الازمة وترتبط بالجانب المعلوماتي</a:t>
            </a:r>
            <a:endParaRPr lang="en-US" sz="3600" dirty="0"/>
          </a:p>
          <a:p>
            <a:pPr lvl="0" algn="ctr"/>
            <a:r>
              <a:rPr lang="ar-IQ" sz="3600" b="1" dirty="0"/>
              <a:t>الازمة </a:t>
            </a:r>
            <a:r>
              <a:rPr lang="ar-IQ" sz="3600" b="1" dirty="0"/>
              <a:t>السايكلوجية </a:t>
            </a:r>
            <a:r>
              <a:rPr lang="ar-IQ" sz="3600" dirty="0"/>
              <a:t>:</a:t>
            </a:r>
            <a:r>
              <a:rPr lang="ar-IQ" sz="3600" dirty="0"/>
              <a:t> تتصل </a:t>
            </a:r>
            <a:r>
              <a:rPr lang="ar-IQ" sz="3600" dirty="0"/>
              <a:t>بالبعد الانساني للازمة لاسيما وان السلوك يتقدم على الاتصال </a:t>
            </a:r>
            <a:endParaRPr lang="en-US" sz="3600" dirty="0"/>
          </a:p>
          <a:p>
            <a:endParaRPr lang="en-US" dirty="0"/>
          </a:p>
        </p:txBody>
      </p:sp>
    </p:spTree>
    <p:extLst>
      <p:ext uri="{BB962C8B-B14F-4D97-AF65-F5344CB8AC3E}">
        <p14:creationId xmlns:p14="http://schemas.microsoft.com/office/powerpoint/2010/main" val="180137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676400" y="228600"/>
          <a:ext cx="8915400" cy="6477000"/>
        </p:xfrm>
        <a:graphic>
          <a:graphicData uri="http://schemas.openxmlformats.org/drawingml/2006/table">
            <a:tbl>
              <a:tblPr rtl="1" firstRow="1" firstCol="1" bandRow="1">
                <a:tableStyleId>{5940675A-B579-460E-94D1-54222C63F5DA}</a:tableStyleId>
              </a:tblPr>
              <a:tblGrid>
                <a:gridCol w="1949440">
                  <a:extLst>
                    <a:ext uri="{9D8B030D-6E8A-4147-A177-3AD203B41FA5}">
                      <a16:colId xmlns:a16="http://schemas.microsoft.com/office/drawing/2014/main" val="20000"/>
                    </a:ext>
                  </a:extLst>
                </a:gridCol>
                <a:gridCol w="1998878">
                  <a:extLst>
                    <a:ext uri="{9D8B030D-6E8A-4147-A177-3AD203B41FA5}">
                      <a16:colId xmlns:a16="http://schemas.microsoft.com/office/drawing/2014/main" val="20001"/>
                    </a:ext>
                  </a:extLst>
                </a:gridCol>
                <a:gridCol w="4967082">
                  <a:extLst>
                    <a:ext uri="{9D8B030D-6E8A-4147-A177-3AD203B41FA5}">
                      <a16:colId xmlns:a16="http://schemas.microsoft.com/office/drawing/2014/main" val="20002"/>
                    </a:ext>
                  </a:extLst>
                </a:gridCol>
              </a:tblGrid>
              <a:tr h="505820">
                <a:tc>
                  <a:txBody>
                    <a:bodyPr/>
                    <a:lstStyle/>
                    <a:p>
                      <a:pPr algn="r" rtl="1">
                        <a:lnSpc>
                          <a:spcPct val="115000"/>
                        </a:lnSpc>
                        <a:spcAft>
                          <a:spcPts val="0"/>
                        </a:spcAft>
                      </a:pPr>
                      <a:r>
                        <a:rPr lang="ar-IQ" sz="2000" dirty="0">
                          <a:effectLst/>
                        </a:rPr>
                        <a:t>المراحل</a:t>
                      </a:r>
                      <a:endParaRPr lang="en-US" sz="2000" dirty="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صناعة الازمة</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ادارة الازمات  </a:t>
                      </a:r>
                      <a:endParaRPr lang="en-US" sz="2000">
                        <a:effectLst/>
                        <a:latin typeface="Calibri"/>
                        <a:ea typeface="Calibri"/>
                        <a:cs typeface="Arial"/>
                      </a:endParaRPr>
                    </a:p>
                  </a:txBody>
                  <a:tcPr marL="33454" marR="33454" marT="0" marB="0"/>
                </a:tc>
                <a:extLst>
                  <a:ext uri="{0D108BD9-81ED-4DB2-BD59-A6C34878D82A}">
                    <a16:rowId xmlns:a16="http://schemas.microsoft.com/office/drawing/2014/main" val="10000"/>
                  </a:ext>
                </a:extLst>
              </a:tr>
              <a:tr h="2023279">
                <a:tc>
                  <a:txBody>
                    <a:bodyPr/>
                    <a:lstStyle/>
                    <a:p>
                      <a:pPr algn="r" rtl="1">
                        <a:lnSpc>
                          <a:spcPct val="115000"/>
                        </a:lnSpc>
                        <a:spcAft>
                          <a:spcPts val="0"/>
                        </a:spcAft>
                      </a:pPr>
                      <a:r>
                        <a:rPr lang="ar-IQ" sz="2000">
                          <a:effectLst/>
                        </a:rPr>
                        <a:t>الاولى</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الاعداد لميلاد الازمة :تهيئة المسرح والمناخ لافتعال ونمو الازمة،تشويه الحقائق ،كسب المؤيدين</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تجنب الازمة (السرية والحذر والسرعه )في التعامل مع الموقف وتقليل الخسائر </a:t>
                      </a:r>
                      <a:endParaRPr lang="en-US" sz="2000">
                        <a:effectLst/>
                        <a:latin typeface="Calibri"/>
                        <a:ea typeface="Calibri"/>
                        <a:cs typeface="Arial"/>
                      </a:endParaRPr>
                    </a:p>
                  </a:txBody>
                  <a:tcPr marL="33454" marR="33454" marT="0" marB="0"/>
                </a:tc>
                <a:extLst>
                  <a:ext uri="{0D108BD9-81ED-4DB2-BD59-A6C34878D82A}">
                    <a16:rowId xmlns:a16="http://schemas.microsoft.com/office/drawing/2014/main" val="10001"/>
                  </a:ext>
                </a:extLst>
              </a:tr>
              <a:tr h="2255943">
                <a:tc>
                  <a:txBody>
                    <a:bodyPr/>
                    <a:lstStyle/>
                    <a:p>
                      <a:pPr algn="r" rtl="1">
                        <a:lnSpc>
                          <a:spcPct val="115000"/>
                        </a:lnSpc>
                        <a:spcAft>
                          <a:spcPts val="0"/>
                        </a:spcAft>
                      </a:pPr>
                      <a:r>
                        <a:rPr lang="ar-IQ" sz="2000">
                          <a:effectLst/>
                        </a:rPr>
                        <a:t>الثانية</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انماء وتصعيد الازمة :تعبئة فاعلة ،حشد القوى المعادية ،زيادة الضغط الازموي،توسيع نطاق المواجهة</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dirty="0">
                          <a:effectLst/>
                        </a:rPr>
                        <a:t>الاعداد لادارة الازمة :الاستعداد لمواجهة الظروف التي لايمكن فيها منع وقوع الازمة بوضع خطط تفصيلية للطوارئ واتصالات متقدمة وشبكة علاقات وفرق مدربة </a:t>
                      </a:r>
                      <a:endParaRPr lang="en-US" sz="2000" dirty="0">
                        <a:effectLst/>
                        <a:latin typeface="Calibri"/>
                        <a:ea typeface="Calibri"/>
                        <a:cs typeface="Arial"/>
                      </a:endParaRPr>
                    </a:p>
                  </a:txBody>
                  <a:tcPr marL="33454" marR="33454" marT="0" marB="0"/>
                </a:tc>
                <a:extLst>
                  <a:ext uri="{0D108BD9-81ED-4DB2-BD59-A6C34878D82A}">
                    <a16:rowId xmlns:a16="http://schemas.microsoft.com/office/drawing/2014/main" val="10002"/>
                  </a:ext>
                </a:extLst>
              </a:tr>
              <a:tr h="1691958">
                <a:tc>
                  <a:txBody>
                    <a:bodyPr/>
                    <a:lstStyle/>
                    <a:p>
                      <a:pPr algn="r" rtl="1">
                        <a:lnSpc>
                          <a:spcPct val="115000"/>
                        </a:lnSpc>
                        <a:spcAft>
                          <a:spcPts val="0"/>
                        </a:spcAft>
                      </a:pPr>
                      <a:r>
                        <a:rPr lang="ar-IQ" sz="2000">
                          <a:effectLst/>
                        </a:rPr>
                        <a:t>الثالثة</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المواجهة الحادة والعنيفة اختيار توقيت ومكان ومجال غير مناسب لتحطيم الخصم</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dirty="0">
                          <a:effectLst/>
                        </a:rPr>
                        <a:t>الاعتراف بوجود الازمة :الارتكاز على الثقه والتفاهم الصريح في التعامل مع الزبائن ولابد من مستشارين من داخل وخارج المنظمة </a:t>
                      </a:r>
                      <a:endParaRPr lang="en-US" sz="2000" dirty="0">
                        <a:effectLst/>
                        <a:latin typeface="Calibri"/>
                        <a:ea typeface="Calibri"/>
                        <a:cs typeface="Arial"/>
                      </a:endParaRPr>
                    </a:p>
                  </a:txBody>
                  <a:tcPr marL="33454" marR="33454" marT="0" marB="0"/>
                </a:tc>
                <a:extLst>
                  <a:ext uri="{0D108BD9-81ED-4DB2-BD59-A6C34878D82A}">
                    <a16:rowId xmlns:a16="http://schemas.microsoft.com/office/drawing/2014/main" val="10003"/>
                  </a:ext>
                </a:extLst>
              </a:tr>
            </a:tbl>
          </a:graphicData>
        </a:graphic>
      </p:graphicFrame>
      <p:sp>
        <p:nvSpPr>
          <p:cNvPr id="3" name="Title 2"/>
          <p:cNvSpPr>
            <a:spLocks noGrp="1"/>
          </p:cNvSpPr>
          <p:nvPr>
            <p:ph type="title"/>
          </p:nvPr>
        </p:nvSpPr>
        <p:spPr>
          <a:xfrm>
            <a:off x="-609600" y="338328"/>
            <a:ext cx="228600" cy="1252728"/>
          </a:xfrm>
        </p:spPr>
        <p:txBody>
          <a:bodyPr/>
          <a:lstStyle/>
          <a:p>
            <a:endParaRPr lang="ar-IQ" dirty="0"/>
          </a:p>
        </p:txBody>
      </p:sp>
    </p:spTree>
    <p:extLst>
      <p:ext uri="{BB962C8B-B14F-4D97-AF65-F5344CB8AC3E}">
        <p14:creationId xmlns:p14="http://schemas.microsoft.com/office/powerpoint/2010/main" val="1020952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flipH="1">
            <a:off x="13944600" y="4648200"/>
            <a:ext cx="381000" cy="1477962"/>
          </a:xfrm>
        </p:spPr>
        <p:txBody>
          <a:bodyPr/>
          <a:lstStyle/>
          <a:p>
            <a:endParaRPr lang="ar-IQ"/>
          </a:p>
        </p:txBody>
      </p:sp>
      <p:sp>
        <p:nvSpPr>
          <p:cNvPr id="3" name="Title 2"/>
          <p:cNvSpPr>
            <a:spLocks noGrp="1"/>
          </p:cNvSpPr>
          <p:nvPr>
            <p:ph type="title"/>
          </p:nvPr>
        </p:nvSpPr>
        <p:spPr>
          <a:xfrm flipH="1">
            <a:off x="12344400" y="-685800"/>
            <a:ext cx="1981200" cy="76200"/>
          </a:xfrm>
        </p:spPr>
        <p:txBody>
          <a:bodyPr>
            <a:normAutofit fontScale="90000"/>
          </a:bodyPr>
          <a:lstStyle/>
          <a:p>
            <a:endParaRPr lang="ar-IQ" dirty="0"/>
          </a:p>
        </p:txBody>
      </p:sp>
      <p:graphicFrame>
        <p:nvGraphicFramePr>
          <p:cNvPr id="4" name="Content Placeholder 3"/>
          <p:cNvGraphicFramePr>
            <a:graphicFrameLocks/>
          </p:cNvGraphicFramePr>
          <p:nvPr>
            <p:extLst/>
          </p:nvPr>
        </p:nvGraphicFramePr>
        <p:xfrm>
          <a:off x="1981200" y="304801"/>
          <a:ext cx="8534400" cy="5791199"/>
        </p:xfrm>
        <a:graphic>
          <a:graphicData uri="http://schemas.openxmlformats.org/drawingml/2006/table">
            <a:tbl>
              <a:tblPr rtl="1" firstRow="1" firstCol="1" bandRow="1">
                <a:tableStyleId>{5940675A-B579-460E-94D1-54222C63F5DA}</a:tableStyleId>
              </a:tblPr>
              <a:tblGrid>
                <a:gridCol w="1866130">
                  <a:extLst>
                    <a:ext uri="{9D8B030D-6E8A-4147-A177-3AD203B41FA5}">
                      <a16:colId xmlns:a16="http://schemas.microsoft.com/office/drawing/2014/main" val="20000"/>
                    </a:ext>
                  </a:extLst>
                </a:gridCol>
                <a:gridCol w="1913456">
                  <a:extLst>
                    <a:ext uri="{9D8B030D-6E8A-4147-A177-3AD203B41FA5}">
                      <a16:colId xmlns:a16="http://schemas.microsoft.com/office/drawing/2014/main" val="20001"/>
                    </a:ext>
                  </a:extLst>
                </a:gridCol>
                <a:gridCol w="4754814">
                  <a:extLst>
                    <a:ext uri="{9D8B030D-6E8A-4147-A177-3AD203B41FA5}">
                      <a16:colId xmlns:a16="http://schemas.microsoft.com/office/drawing/2014/main" val="20002"/>
                    </a:ext>
                  </a:extLst>
                </a:gridCol>
              </a:tblGrid>
              <a:tr h="468451">
                <a:tc>
                  <a:txBody>
                    <a:bodyPr/>
                    <a:lstStyle/>
                    <a:p>
                      <a:pPr algn="r" rtl="1">
                        <a:lnSpc>
                          <a:spcPct val="115000"/>
                        </a:lnSpc>
                        <a:spcAft>
                          <a:spcPts val="0"/>
                        </a:spcAft>
                      </a:pPr>
                      <a:r>
                        <a:rPr lang="ar-IQ" sz="2000" dirty="0">
                          <a:effectLst/>
                        </a:rPr>
                        <a:t>المراحل</a:t>
                      </a:r>
                      <a:endParaRPr lang="en-US" sz="2000" dirty="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صناعة الازمة</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ادارة الازمات  </a:t>
                      </a:r>
                      <a:endParaRPr lang="en-US" sz="2000">
                        <a:effectLst/>
                        <a:latin typeface="Calibri"/>
                        <a:ea typeface="Calibri"/>
                        <a:cs typeface="Arial"/>
                      </a:endParaRPr>
                    </a:p>
                  </a:txBody>
                  <a:tcPr marL="33454" marR="33454" marT="0" marB="0"/>
                </a:tc>
                <a:extLst>
                  <a:ext uri="{0D108BD9-81ED-4DB2-BD59-A6C34878D82A}">
                    <a16:rowId xmlns:a16="http://schemas.microsoft.com/office/drawing/2014/main" val="10000"/>
                  </a:ext>
                </a:extLst>
              </a:tr>
              <a:tr h="1405352">
                <a:tc>
                  <a:txBody>
                    <a:bodyPr/>
                    <a:lstStyle/>
                    <a:p>
                      <a:pPr algn="r" rtl="1">
                        <a:lnSpc>
                          <a:spcPct val="115000"/>
                        </a:lnSpc>
                        <a:spcAft>
                          <a:spcPts val="0"/>
                        </a:spcAft>
                      </a:pPr>
                      <a:r>
                        <a:rPr lang="ar-IQ" sz="2000" dirty="0">
                          <a:effectLst/>
                        </a:rPr>
                        <a:t>الرابعة</a:t>
                      </a:r>
                      <a:endParaRPr lang="en-US" sz="2000" dirty="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السيطره على الخصم واستبدال اهدافه وربطه بعلاقات تبعيه</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dirty="0">
                          <a:effectLst/>
                        </a:rPr>
                        <a:t>احتواذ الازمة وذلك باتخاذ قرارات صعبة وسريعه لتصحيح الموقف بسرعة وتغدو المصداقية  اهم من المقف القانوني السليم نتيجة قلة المعلومات لذا اعلن بوضوح جميع الحقائق التي تعرفها </a:t>
                      </a:r>
                      <a:endParaRPr lang="en-US" sz="2000" dirty="0">
                        <a:effectLst/>
                        <a:latin typeface="Calibri"/>
                        <a:ea typeface="Calibri"/>
                        <a:cs typeface="Arial"/>
                      </a:endParaRPr>
                    </a:p>
                  </a:txBody>
                  <a:tcPr marL="33454" marR="33454" marT="0" marB="0"/>
                </a:tc>
                <a:extLst>
                  <a:ext uri="{0D108BD9-81ED-4DB2-BD59-A6C34878D82A}">
                    <a16:rowId xmlns:a16="http://schemas.microsoft.com/office/drawing/2014/main" val="10001"/>
                  </a:ext>
                </a:extLst>
              </a:tr>
              <a:tr h="1828117">
                <a:tc>
                  <a:txBody>
                    <a:bodyPr/>
                    <a:lstStyle/>
                    <a:p>
                      <a:pPr algn="r" rtl="1">
                        <a:lnSpc>
                          <a:spcPct val="115000"/>
                        </a:lnSpc>
                        <a:spcAft>
                          <a:spcPts val="0"/>
                        </a:spcAft>
                      </a:pPr>
                      <a:r>
                        <a:rPr lang="ar-IQ" sz="2000" dirty="0">
                          <a:effectLst/>
                        </a:rPr>
                        <a:t>الخامسة</a:t>
                      </a:r>
                      <a:endParaRPr lang="en-US" sz="2000" dirty="0">
                        <a:effectLst/>
                      </a:endParaRPr>
                    </a:p>
                    <a:p>
                      <a:pPr algn="r" rtl="1">
                        <a:lnSpc>
                          <a:spcPct val="115000"/>
                        </a:lnSpc>
                        <a:spcAft>
                          <a:spcPts val="0"/>
                        </a:spcAft>
                      </a:pPr>
                      <a:r>
                        <a:rPr lang="ar-IQ" sz="2000" dirty="0">
                          <a:effectLst/>
                        </a:rPr>
                        <a:t> </a:t>
                      </a:r>
                      <a:endParaRPr lang="en-US" sz="2000" dirty="0">
                        <a:effectLst/>
                        <a:latin typeface="Calibri"/>
                        <a:ea typeface="Calibri"/>
                        <a:cs typeface="Arial"/>
                      </a:endParaRPr>
                    </a:p>
                  </a:txBody>
                  <a:tcPr marL="33454" marR="33454" marT="0" marB="0"/>
                </a:tc>
                <a:tc>
                  <a:txBody>
                    <a:bodyPr/>
                    <a:lstStyle/>
                    <a:p>
                      <a:pPr algn="r" rtl="1">
                        <a:lnSpc>
                          <a:spcPct val="115000"/>
                        </a:lnSpc>
                        <a:spcAft>
                          <a:spcPts val="0"/>
                        </a:spcAft>
                      </a:pPr>
                      <a:r>
                        <a:rPr lang="ar-IQ" sz="2000" dirty="0">
                          <a:effectLst/>
                        </a:rPr>
                        <a:t>استيعاب قوى الرفض واتاحة الفرصة للقوى المؤيدة للسيطرة مع القيام بحملة اعلامية مخططة </a:t>
                      </a:r>
                      <a:endParaRPr lang="en-US" sz="2000" dirty="0">
                        <a:effectLst/>
                        <a:latin typeface="Calibri"/>
                        <a:ea typeface="Calibri"/>
                        <a:cs typeface="Arial"/>
                      </a:endParaRPr>
                    </a:p>
                  </a:txBody>
                  <a:tcPr marL="33454" marR="33454" marT="0" marB="0"/>
                </a:tc>
                <a:tc>
                  <a:txBody>
                    <a:bodyPr/>
                    <a:lstStyle/>
                    <a:p>
                      <a:pPr algn="r" rtl="1">
                        <a:lnSpc>
                          <a:spcPct val="115000"/>
                        </a:lnSpc>
                        <a:spcAft>
                          <a:spcPts val="0"/>
                        </a:spcAft>
                      </a:pPr>
                      <a:r>
                        <a:rPr lang="ar-IQ" sz="2000" dirty="0">
                          <a:effectLst/>
                        </a:rPr>
                        <a:t>تسوية الازمة لن تنتظر الازمة وتغدو السرعة في هذه المرحلة في غاية الاهمية وذلك بتغيير المسار واتباع استراتيجيات جديدة فاعلة لاستعادة صورة المنظمة وزبائنها  </a:t>
                      </a:r>
                      <a:endParaRPr lang="en-US" sz="2000" dirty="0">
                        <a:effectLst/>
                        <a:latin typeface="Calibri"/>
                        <a:ea typeface="Calibri"/>
                        <a:cs typeface="Arial"/>
                      </a:endParaRPr>
                    </a:p>
                  </a:txBody>
                  <a:tcPr marL="33454" marR="33454" marT="0" marB="0"/>
                </a:tc>
                <a:extLst>
                  <a:ext uri="{0D108BD9-81ED-4DB2-BD59-A6C34878D82A}">
                    <a16:rowId xmlns:a16="http://schemas.microsoft.com/office/drawing/2014/main" val="10002"/>
                  </a:ext>
                </a:extLst>
              </a:tr>
              <a:tr h="2089279">
                <a:tc>
                  <a:txBody>
                    <a:bodyPr/>
                    <a:lstStyle/>
                    <a:p>
                      <a:pPr algn="r" rtl="1">
                        <a:lnSpc>
                          <a:spcPct val="115000"/>
                        </a:lnSpc>
                        <a:spcAft>
                          <a:spcPts val="0"/>
                        </a:spcAft>
                      </a:pPr>
                      <a:r>
                        <a:rPr lang="ar-IQ" sz="2000" dirty="0">
                          <a:effectLst/>
                        </a:rPr>
                        <a:t>السادسة </a:t>
                      </a:r>
                      <a:endParaRPr lang="en-US" sz="2000" dirty="0">
                        <a:effectLst/>
                        <a:latin typeface="Calibri"/>
                        <a:ea typeface="Calibri"/>
                        <a:cs typeface="Arial"/>
                      </a:endParaRPr>
                    </a:p>
                  </a:txBody>
                  <a:tcPr marL="33454" marR="33454" marT="0" marB="0"/>
                </a:tc>
                <a:tc>
                  <a:txBody>
                    <a:bodyPr/>
                    <a:lstStyle/>
                    <a:p>
                      <a:pPr algn="r" rtl="1">
                        <a:lnSpc>
                          <a:spcPct val="115000"/>
                        </a:lnSpc>
                        <a:spcAft>
                          <a:spcPts val="0"/>
                        </a:spcAft>
                      </a:pPr>
                      <a:r>
                        <a:rPr lang="ar-IQ" sz="2000">
                          <a:effectLst/>
                        </a:rPr>
                        <a:t>ابتزاز الخصم جني المكاسب واجبار الخصم على الامتناع عن تهديد مصالح الطرف الاخر واقناعه بالعمل لصالحه</a:t>
                      </a:r>
                      <a:endParaRPr lang="en-US" sz="2000">
                        <a:effectLst/>
                        <a:latin typeface="Calibri"/>
                        <a:ea typeface="Calibri"/>
                        <a:cs typeface="Arial"/>
                      </a:endParaRPr>
                    </a:p>
                  </a:txBody>
                  <a:tcPr marL="33454" marR="33454" marT="0" marB="0"/>
                </a:tc>
                <a:tc>
                  <a:txBody>
                    <a:bodyPr/>
                    <a:lstStyle/>
                    <a:p>
                      <a:pPr algn="r" rtl="1">
                        <a:lnSpc>
                          <a:spcPct val="115000"/>
                        </a:lnSpc>
                        <a:spcAft>
                          <a:spcPts val="0"/>
                        </a:spcAft>
                      </a:pPr>
                      <a:r>
                        <a:rPr lang="ar-IQ" sz="2000" dirty="0">
                          <a:effectLst/>
                        </a:rPr>
                        <a:t>الاستفادة من الازمة :توفر الازمات قدرا" هائلا" من الخبرات التي تترك اثرا" عميقا" في المنظمة تستوضح مستوى القيادة فيه واهميتها وتتلخص الخبرة في كن صادقا" وقل الحق وبسرعة </a:t>
                      </a:r>
                      <a:endParaRPr lang="en-US" sz="2000" dirty="0">
                        <a:effectLst/>
                        <a:latin typeface="Calibri"/>
                        <a:ea typeface="Calibri"/>
                        <a:cs typeface="Arial"/>
                      </a:endParaRPr>
                    </a:p>
                  </a:txBody>
                  <a:tcPr marL="33454" marR="33454" marT="0" marB="0"/>
                </a:tc>
                <a:extLst>
                  <a:ext uri="{0D108BD9-81ED-4DB2-BD59-A6C34878D82A}">
                    <a16:rowId xmlns:a16="http://schemas.microsoft.com/office/drawing/2014/main" val="10003"/>
                  </a:ext>
                </a:extLst>
              </a:tr>
            </a:tbl>
          </a:graphicData>
        </a:graphic>
      </p:graphicFrame>
      <p:sp>
        <p:nvSpPr>
          <p:cNvPr id="5" name="TextBox 4"/>
          <p:cNvSpPr txBox="1"/>
          <p:nvPr/>
        </p:nvSpPr>
        <p:spPr>
          <a:xfrm>
            <a:off x="1905000" y="6324600"/>
            <a:ext cx="8763000" cy="369332"/>
          </a:xfrm>
          <a:prstGeom prst="rect">
            <a:avLst/>
          </a:prstGeom>
          <a:noFill/>
        </p:spPr>
        <p:txBody>
          <a:bodyPr wrap="square" rtlCol="1">
            <a:spAutoFit/>
          </a:bodyPr>
          <a:lstStyle/>
          <a:p>
            <a:pPr algn="ctr"/>
            <a:r>
              <a:rPr lang="ar-IQ" dirty="0"/>
              <a:t>جدول </a:t>
            </a:r>
            <a:r>
              <a:rPr lang="ar-IQ" dirty="0"/>
              <a:t>(2) مراحل صناعة الازمة وادارتها (اللامي،العيساوي،2016،ص62-63)</a:t>
            </a:r>
            <a:endParaRPr lang="ar-IQ" dirty="0"/>
          </a:p>
        </p:txBody>
      </p:sp>
    </p:spTree>
    <p:extLst>
      <p:ext uri="{BB962C8B-B14F-4D97-AF65-F5344CB8AC3E}">
        <p14:creationId xmlns:p14="http://schemas.microsoft.com/office/powerpoint/2010/main" val="857247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91200" y="1676400"/>
            <a:ext cx="4165600" cy="3124201"/>
          </a:xfrm>
        </p:spPr>
        <p:txBody>
          <a:bodyPr>
            <a:normAutofit fontScale="92500"/>
          </a:bodyPr>
          <a:lstStyle/>
          <a:p>
            <a:r>
              <a:rPr lang="ar-IQ" b="1" dirty="0">
                <a:solidFill>
                  <a:schemeClr val="accent2"/>
                </a:solidFill>
              </a:rPr>
              <a:t>ادارة الازمة السايكولوجية</a:t>
            </a:r>
            <a:r>
              <a:rPr lang="ar-IQ" dirty="0">
                <a:solidFill>
                  <a:schemeClr val="accent2"/>
                </a:solidFill>
              </a:rPr>
              <a:t> </a:t>
            </a:r>
            <a:r>
              <a:rPr lang="ar-IQ" dirty="0"/>
              <a:t>:</a:t>
            </a:r>
            <a:r>
              <a:rPr lang="ar-IQ" dirty="0">
                <a:solidFill>
                  <a:schemeClr val="tx1"/>
                </a:solidFill>
              </a:rPr>
              <a:t>وتنشا من التاثيرات السايكولوجيه الناجمة عن الازمات والكوارث والعنف ماتخلفه من تدمير للمتلكات والبنى التحتية وفقدان العائلة ويقترح تكوين مجموعات خاصة عالية الكفاءة للتدخل السريع (45-75) دقيقة من بدء الازمة</a:t>
            </a:r>
          </a:p>
        </p:txBody>
      </p:sp>
      <p:sp>
        <p:nvSpPr>
          <p:cNvPr id="3" name="Title 2"/>
          <p:cNvSpPr>
            <a:spLocks noGrp="1"/>
          </p:cNvSpPr>
          <p:nvPr>
            <p:ph type="title"/>
          </p:nvPr>
        </p:nvSpPr>
        <p:spPr>
          <a:xfrm>
            <a:off x="1663908" y="-1898354"/>
            <a:ext cx="8229600" cy="1895856"/>
          </a:xfrm>
        </p:spPr>
        <p:txBody>
          <a:bodyPr/>
          <a:lstStyle/>
          <a:p>
            <a:endParaRPr lang="ar-IQ" dirty="0"/>
          </a:p>
        </p:txBody>
      </p:sp>
      <p:sp>
        <p:nvSpPr>
          <p:cNvPr id="4" name="Rectangle 3"/>
          <p:cNvSpPr/>
          <p:nvPr/>
        </p:nvSpPr>
        <p:spPr>
          <a:xfrm>
            <a:off x="4648200" y="152401"/>
            <a:ext cx="5867400" cy="461665"/>
          </a:xfrm>
          <a:prstGeom prst="rect">
            <a:avLst/>
          </a:prstGeom>
        </p:spPr>
        <p:txBody>
          <a:bodyPr wrap="square">
            <a:spAutoFit/>
          </a:bodyPr>
          <a:lstStyle/>
          <a:p>
            <a:pPr algn="r" rtl="1"/>
            <a:r>
              <a:rPr lang="ar-IQ" sz="2400" dirty="0"/>
              <a:t>:</a:t>
            </a:r>
            <a:endParaRPr lang="en-US" sz="2400" dirty="0"/>
          </a:p>
        </p:txBody>
      </p:sp>
      <p:sp>
        <p:nvSpPr>
          <p:cNvPr id="6" name="AutoShape 4" descr="ÙÙØ±ÙØ´ÙÙØ§ Ø§ÙÙØ¯ÙØ±Ø©"/>
          <p:cNvSpPr>
            <a:spLocks noChangeAspect="1" noChangeArrowheads="1"/>
          </p:cNvSpPr>
          <p:nvPr/>
        </p:nvSpPr>
        <p:spPr bwMode="auto">
          <a:xfrm>
            <a:off x="10447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IQ"/>
          </a:p>
        </p:txBody>
      </p:sp>
      <p:sp>
        <p:nvSpPr>
          <p:cNvPr id="7" name="AutoShape 6" descr="ÙÙØ±ÙØ´ÙÙØ§ Ø§ÙÙØ¯ÙØ±Ø©"/>
          <p:cNvSpPr>
            <a:spLocks noChangeAspect="1" noChangeArrowheads="1"/>
          </p:cNvSpPr>
          <p:nvPr/>
        </p:nvSpPr>
        <p:spPr bwMode="auto">
          <a:xfrm>
            <a:off x="10599738"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IQ"/>
          </a:p>
        </p:txBody>
      </p:sp>
      <p:pic>
        <p:nvPicPr>
          <p:cNvPr id="4103" name="Picture 7" descr="C:\Users\ROLA\Downloads\dae34273264213fa1a20a9bcd818df99adbe0cc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3420" y="1237938"/>
            <a:ext cx="3781581"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6266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53000" y="4038600"/>
            <a:ext cx="5334000" cy="2087563"/>
          </a:xfrm>
        </p:spPr>
        <p:txBody>
          <a:bodyPr/>
          <a:lstStyle/>
          <a:p>
            <a:pPr marL="0" indent="0">
              <a:buNone/>
            </a:pPr>
            <a:r>
              <a:rPr lang="ar-IQ" b="1" dirty="0" smtClean="0">
                <a:solidFill>
                  <a:schemeClr val="tx1"/>
                </a:solidFill>
              </a:rPr>
              <a:t>المرحلة </a:t>
            </a:r>
            <a:r>
              <a:rPr lang="ar-IQ" b="1" dirty="0">
                <a:solidFill>
                  <a:schemeClr val="tx1"/>
                </a:solidFill>
              </a:rPr>
              <a:t>الثانية</a:t>
            </a:r>
            <a:r>
              <a:rPr lang="ar-IQ" dirty="0">
                <a:solidFill>
                  <a:schemeClr val="tx1"/>
                </a:solidFill>
              </a:rPr>
              <a:t> :استخدام المصادر الاكثر ملائمة ومصداقية وذات سلطة لتوضيح الحقائق المتعلقة بالازمة ،بدون اختراق للسرية</a:t>
            </a:r>
          </a:p>
        </p:txBody>
      </p:sp>
      <p:sp>
        <p:nvSpPr>
          <p:cNvPr id="3" name="Title 2"/>
          <p:cNvSpPr>
            <a:spLocks noGrp="1"/>
          </p:cNvSpPr>
          <p:nvPr>
            <p:ph type="title"/>
          </p:nvPr>
        </p:nvSpPr>
        <p:spPr>
          <a:xfrm>
            <a:off x="1981200" y="423672"/>
            <a:ext cx="3048000" cy="1252728"/>
          </a:xfrm>
        </p:spPr>
        <p:txBody>
          <a:bodyPr/>
          <a:lstStyle/>
          <a:p>
            <a:endParaRPr lang="ar-IQ"/>
          </a:p>
        </p:txBody>
      </p:sp>
      <p:sp>
        <p:nvSpPr>
          <p:cNvPr id="4" name="Rectangle 3"/>
          <p:cNvSpPr/>
          <p:nvPr/>
        </p:nvSpPr>
        <p:spPr>
          <a:xfrm>
            <a:off x="5715000" y="685800"/>
            <a:ext cx="4495800" cy="1938992"/>
          </a:xfrm>
          <a:prstGeom prst="rect">
            <a:avLst/>
          </a:prstGeom>
        </p:spPr>
        <p:txBody>
          <a:bodyPr wrap="square">
            <a:spAutoFit/>
          </a:bodyPr>
          <a:lstStyle/>
          <a:p>
            <a:pPr algn="r" rtl="1"/>
            <a:r>
              <a:rPr lang="ar-IQ" sz="2400" b="1" dirty="0"/>
              <a:t>المرحلة الاولى</a:t>
            </a:r>
            <a:r>
              <a:rPr lang="ar-IQ" sz="2400" dirty="0"/>
              <a:t> </a:t>
            </a:r>
            <a:r>
              <a:rPr lang="ar-IQ" sz="2400" dirty="0"/>
              <a:t>: تجميع </a:t>
            </a:r>
            <a:r>
              <a:rPr lang="ar-IQ" sz="2400" dirty="0"/>
              <a:t>الضحايا في مجموعات كبيرة (10-300) فرد الذين تعرضوا ازمة مشتركة من اجل اعادة تاسيس الاحساس بالجماعه ،كضرورة اساسية في اعادة البناء واستعاد النشاط </a:t>
            </a:r>
            <a:r>
              <a:rPr lang="ar-IQ" sz="2400" dirty="0"/>
              <a:t>.</a:t>
            </a:r>
            <a:endParaRPr lang="en-US" sz="2400" dirty="0"/>
          </a:p>
        </p:txBody>
      </p:sp>
      <p:pic>
        <p:nvPicPr>
          <p:cNvPr id="5" name="Picture 4" descr="katrina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38792"/>
            <a:ext cx="3657600" cy="2785408"/>
          </a:xfrm>
          <a:prstGeom prst="rect">
            <a:avLst/>
          </a:prstGeom>
          <a:noFill/>
          <a:extLst>
            <a:ext uri="{909E8E84-426E-40DD-AFC4-6F175D3DCCD1}">
              <a14:hiddenFill xmlns:a14="http://schemas.microsoft.com/office/drawing/2010/main">
                <a:solidFill>
                  <a:srgbClr val="FFFFFF"/>
                </a:solidFill>
              </a14:hiddenFill>
            </a:ext>
          </a:extLst>
        </p:spPr>
      </p:pic>
      <p:pic>
        <p:nvPicPr>
          <p:cNvPr id="10242" name="Picture 2" descr="C:\Users\ROLA\Downloads\43192696_2655130214712630_1774547286886449152_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8801" y="3429001"/>
            <a:ext cx="3657599" cy="2865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45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fade">
                                      <p:cBhvr>
                                        <p:cTn id="14" dur="1000"/>
                                        <p:tgtEl>
                                          <p:spTgt spid="10242"/>
                                        </p:tgtEl>
                                      </p:cBhvr>
                                    </p:animEffect>
                                    <p:anim calcmode="lin" valueType="num">
                                      <p:cBhvr>
                                        <p:cTn id="15" dur="1000" fill="hold"/>
                                        <p:tgtEl>
                                          <p:spTgt spid="10242"/>
                                        </p:tgtEl>
                                        <p:attrNameLst>
                                          <p:attrName>ppt_x</p:attrName>
                                        </p:attrNameLst>
                                      </p:cBhvr>
                                      <p:tavLst>
                                        <p:tav tm="0">
                                          <p:val>
                                            <p:strVal val="#ppt_x"/>
                                          </p:val>
                                        </p:tav>
                                        <p:tav tm="100000">
                                          <p:val>
                                            <p:strVal val="#ppt_x"/>
                                          </p:val>
                                        </p:tav>
                                      </p:tavLst>
                                    </p:anim>
                                    <p:anim calcmode="lin" valueType="num">
                                      <p:cBhvr>
                                        <p:cTn id="16"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57800" y="838200"/>
            <a:ext cx="4648200" cy="5181601"/>
          </a:xfrm>
        </p:spPr>
        <p:txBody>
          <a:bodyPr>
            <a:normAutofit fontScale="92500" lnSpcReduction="10000"/>
          </a:bodyPr>
          <a:lstStyle/>
          <a:p>
            <a:r>
              <a:rPr lang="ar-IQ" b="1" dirty="0">
                <a:solidFill>
                  <a:schemeClr val="tx1"/>
                </a:solidFill>
              </a:rPr>
              <a:t>المرحلة الثالثة</a:t>
            </a:r>
            <a:r>
              <a:rPr lang="ar-IQ" dirty="0">
                <a:solidFill>
                  <a:schemeClr val="tx1"/>
                </a:solidFill>
              </a:rPr>
              <a:t> :توفير اخصائيين ذات مصداقية في العناية الصحية مناقشة معظم ردود الافعال العامة </a:t>
            </a:r>
            <a:endParaRPr lang="ar-IQ" dirty="0" smtClean="0">
              <a:solidFill>
                <a:schemeClr val="tx1"/>
              </a:solidFill>
            </a:endParaRPr>
          </a:p>
          <a:p>
            <a:endParaRPr lang="ar-IQ" dirty="0">
              <a:solidFill>
                <a:schemeClr val="tx1"/>
              </a:solidFill>
            </a:endParaRPr>
          </a:p>
          <a:p>
            <a:endParaRPr lang="en-US" dirty="0">
              <a:solidFill>
                <a:schemeClr val="tx1"/>
              </a:solidFill>
            </a:endParaRPr>
          </a:p>
          <a:p>
            <a:r>
              <a:rPr lang="ar-IQ" b="1" dirty="0">
                <a:solidFill>
                  <a:schemeClr val="tx1"/>
                </a:solidFill>
              </a:rPr>
              <a:t>المرحلة الرابعة</a:t>
            </a:r>
            <a:r>
              <a:rPr lang="ar-IQ" dirty="0">
                <a:solidFill>
                  <a:schemeClr val="tx1"/>
                </a:solidFill>
              </a:rPr>
              <a:t> :مناقشة استتراتيجيات العناية بالذات </a:t>
            </a:r>
            <a:r>
              <a:rPr lang="en-US" dirty="0">
                <a:solidFill>
                  <a:schemeClr val="tx1"/>
                </a:solidFill>
              </a:rPr>
              <a:t>SELF CARE</a:t>
            </a:r>
            <a:r>
              <a:rPr lang="ar-IQ" dirty="0">
                <a:solidFill>
                  <a:schemeClr val="tx1"/>
                </a:solidFill>
              </a:rPr>
              <a:t> والتعامل الشخصي الذي يكون ذو قيمو كبيرة في تخفيف حدة ردود افعال الازمة ،كذلك استتراتيجية ادارة الاجهاد </a:t>
            </a:r>
            <a:r>
              <a:rPr lang="en-US" dirty="0">
                <a:solidFill>
                  <a:schemeClr val="tx1"/>
                </a:solidFill>
              </a:rPr>
              <a:t>STRESS MANAGEMENT</a:t>
            </a:r>
            <a:r>
              <a:rPr lang="ar-IQ" dirty="0">
                <a:solidFill>
                  <a:schemeClr val="tx1"/>
                </a:solidFill>
              </a:rPr>
              <a:t> على ان تكون عمليو وبسيطة وتقديم الموارد اللازمة من المجتمع والمنظمة لتسهيل عملية استعادة النشاط</a:t>
            </a:r>
          </a:p>
        </p:txBody>
      </p:sp>
      <p:sp>
        <p:nvSpPr>
          <p:cNvPr id="3" name="Title 2"/>
          <p:cNvSpPr>
            <a:spLocks noGrp="1"/>
          </p:cNvSpPr>
          <p:nvPr>
            <p:ph type="title"/>
          </p:nvPr>
        </p:nvSpPr>
        <p:spPr/>
        <p:txBody>
          <a:bodyPr>
            <a:noAutofit/>
          </a:bodyPr>
          <a:lstStyle/>
          <a:p>
            <a:r>
              <a:rPr lang="ar-IQ" sz="2400" b="1" dirty="0"/>
              <a:t>المرحلة الثالثة</a:t>
            </a:r>
            <a:r>
              <a:rPr lang="ar-IQ" sz="2400" dirty="0"/>
              <a:t> :توفير اخصائيين ذات مصداقية في العناية الصحية مناقشة معظم ردود الافعال العامة </a:t>
            </a:r>
            <a:r>
              <a:rPr lang="en-US" sz="2400" dirty="0"/>
              <a:t/>
            </a:r>
            <a:br>
              <a:rPr lang="en-US" sz="2400" dirty="0"/>
            </a:br>
            <a:r>
              <a:rPr lang="ar-IQ" sz="2400" dirty="0"/>
              <a:t>عمليو </a:t>
            </a:r>
            <a:r>
              <a:rPr lang="ar-IQ" sz="2400" dirty="0"/>
              <a:t>وبسيطة وتقديم الموارد اللازمة من المجتمع والمنظمة لتسهيل </a:t>
            </a:r>
            <a:r>
              <a:rPr lang="ar-IQ" sz="2400" dirty="0"/>
              <a:t>عملية </a:t>
            </a:r>
            <a:r>
              <a:rPr lang="ar-IQ" sz="2400" dirty="0"/>
              <a:t>استعادة النشاط</a:t>
            </a:r>
          </a:p>
        </p:txBody>
      </p:sp>
      <p:pic>
        <p:nvPicPr>
          <p:cNvPr id="1026" name="Picture 2" descr="ÙØªÙØ¬Ø© Ø¨Ø­Ø« Ø§ÙØµÙØ± Ø¹Ù Ø§Ø³Ø¹Ø§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28600"/>
            <a:ext cx="3202898" cy="20955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OLA\Downloads\43134377_2136866379897011_2936650237571235840_n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7560" y="2971800"/>
            <a:ext cx="3176539" cy="2550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05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fade">
                                      <p:cBhvr>
                                        <p:cTn id="14" dur="1000"/>
                                        <p:tgtEl>
                                          <p:spTgt spid="1027"/>
                                        </p:tgtEl>
                                      </p:cBhvr>
                                    </p:animEffect>
                                    <p:anim calcmode="lin" valueType="num">
                                      <p:cBhvr>
                                        <p:cTn id="15" dur="1000" fill="hold"/>
                                        <p:tgtEl>
                                          <p:spTgt spid="1027"/>
                                        </p:tgtEl>
                                        <p:attrNameLst>
                                          <p:attrName>ppt_x</p:attrName>
                                        </p:attrNameLst>
                                      </p:cBhvr>
                                      <p:tavLst>
                                        <p:tav tm="0">
                                          <p:val>
                                            <p:strVal val="#ppt_x"/>
                                          </p:val>
                                        </p:tav>
                                        <p:tav tm="100000">
                                          <p:val>
                                            <p:strVal val="#ppt_x"/>
                                          </p:val>
                                        </p:tav>
                                      </p:tavLst>
                                    </p:anim>
                                    <p:anim calcmode="lin" valueType="num">
                                      <p:cBhvr>
                                        <p:cTn id="16"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1" y="228600"/>
            <a:ext cx="8458200" cy="6400800"/>
          </a:xfrm>
        </p:spPr>
        <p:txBody>
          <a:bodyPr>
            <a:normAutofit fontScale="85000" lnSpcReduction="20000"/>
          </a:bodyPr>
          <a:lstStyle/>
          <a:p>
            <a:r>
              <a:rPr lang="ar-IQ" b="1" dirty="0"/>
              <a:t>ا</a:t>
            </a:r>
            <a:r>
              <a:rPr lang="ar-IQ" b="1" dirty="0">
                <a:solidFill>
                  <a:schemeClr val="tx1"/>
                </a:solidFill>
              </a:rPr>
              <a:t>دارة الازمة الاعلامية :يترافق مع الازمة نقص وتشويه وتشويش في المعلومات وفي نقلها نتيجة لغياب المعلومات الموثوقة بشأن الازمة لاسيما وان ازمات المنظمة هي سبق صحفي افضل من انجازاتها لذا فان العلاقة بين المنظمة ووسائل الاعلام تكون حرجة اثناء الازمة </a:t>
            </a:r>
            <a:endParaRPr lang="en-US" b="1" dirty="0">
              <a:solidFill>
                <a:schemeClr val="tx1"/>
              </a:solidFill>
            </a:endParaRPr>
          </a:p>
          <a:p>
            <a:r>
              <a:rPr lang="ar-IQ" b="1" dirty="0">
                <a:solidFill>
                  <a:schemeClr val="tx1"/>
                </a:solidFill>
              </a:rPr>
              <a:t>يمكن التغلب على الازمة الاعلامية :</a:t>
            </a:r>
            <a:endParaRPr lang="en-US" b="1" dirty="0">
              <a:solidFill>
                <a:schemeClr val="tx1"/>
              </a:solidFill>
            </a:endParaRPr>
          </a:p>
          <a:p>
            <a:r>
              <a:rPr lang="ar-IQ" b="1" dirty="0">
                <a:solidFill>
                  <a:schemeClr val="tx1"/>
                </a:solidFill>
              </a:rPr>
              <a:t>1-قول </a:t>
            </a:r>
            <a:r>
              <a:rPr lang="ar-IQ" b="1" dirty="0" smtClean="0">
                <a:solidFill>
                  <a:schemeClr val="tx1"/>
                </a:solidFill>
              </a:rPr>
              <a:t>الحقيقة.</a:t>
            </a:r>
            <a:endParaRPr lang="en-US" b="1" dirty="0">
              <a:solidFill>
                <a:schemeClr val="tx1"/>
              </a:solidFill>
            </a:endParaRPr>
          </a:p>
          <a:p>
            <a:r>
              <a:rPr lang="ar-IQ" b="1" dirty="0">
                <a:solidFill>
                  <a:schemeClr val="tx1"/>
                </a:solidFill>
              </a:rPr>
              <a:t>2-عقد اللقائات العامة والاجتماعات والاتصال بوسائل الاعلام </a:t>
            </a:r>
            <a:endParaRPr lang="ar-IQ" b="1" dirty="0" smtClean="0">
              <a:solidFill>
                <a:schemeClr val="tx1"/>
              </a:solidFill>
            </a:endParaRPr>
          </a:p>
          <a:p>
            <a:r>
              <a:rPr lang="ar-IQ" b="1" dirty="0" smtClean="0">
                <a:solidFill>
                  <a:schemeClr val="tx1"/>
                </a:solidFill>
              </a:rPr>
              <a:t>3-ارسال </a:t>
            </a:r>
            <a:r>
              <a:rPr lang="ar-IQ" b="1" dirty="0">
                <a:solidFill>
                  <a:schemeClr val="tx1"/>
                </a:solidFill>
              </a:rPr>
              <a:t>رسائل صادقة بدفق متواصل ومتماسك ومتسق من المعلومات الدقيقة والواضحة الى الجمهور الرئيسي لاعطاء صورة من المنتفعين بان المنظمة ستتمكن من مواجهة الازمة</a:t>
            </a:r>
            <a:endParaRPr lang="en-US" b="1" dirty="0">
              <a:solidFill>
                <a:schemeClr val="tx1"/>
              </a:solidFill>
            </a:endParaRPr>
          </a:p>
          <a:p>
            <a:r>
              <a:rPr lang="ar-IQ" b="1" dirty="0">
                <a:solidFill>
                  <a:schemeClr val="tx1"/>
                </a:solidFill>
              </a:rPr>
              <a:t>4-تعيين متحدث رسمي متدرب </a:t>
            </a:r>
            <a:endParaRPr lang="ar-IQ" b="1" dirty="0" smtClean="0">
              <a:solidFill>
                <a:schemeClr val="tx1"/>
              </a:solidFill>
            </a:endParaRPr>
          </a:p>
          <a:p>
            <a:endParaRPr lang="en-US" b="1" dirty="0">
              <a:solidFill>
                <a:schemeClr val="tx1"/>
              </a:solidFill>
            </a:endParaRPr>
          </a:p>
          <a:p>
            <a:r>
              <a:rPr lang="ar-IQ" b="1" dirty="0">
                <a:solidFill>
                  <a:schemeClr val="tx1"/>
                </a:solidFill>
              </a:rPr>
              <a:t>5-اتاحة الفرصة للاعلام واصحاب المصالح والضحايا للاتصال بالمنظمة عبر الهاتف والبريد الالكتروني والتعامل مع اسئلتهم واستفساراتهم بايجابية لاعادة الثقة </a:t>
            </a:r>
            <a:endParaRPr lang="en-US" b="1" dirty="0">
              <a:solidFill>
                <a:schemeClr val="tx1"/>
              </a:solidFill>
            </a:endParaRPr>
          </a:p>
          <a:p>
            <a:r>
              <a:rPr lang="ar-IQ" b="1" dirty="0">
                <a:solidFill>
                  <a:schemeClr val="tx1"/>
                </a:solidFill>
              </a:rPr>
              <a:t>كما يمكن وضع سبع ابعاد لادارة الاتصالات في الازمة </a:t>
            </a:r>
            <a:endParaRPr lang="en-US" b="1" dirty="0">
              <a:solidFill>
                <a:schemeClr val="tx1"/>
              </a:solidFill>
            </a:endParaRPr>
          </a:p>
          <a:p>
            <a:pPr lvl="0"/>
            <a:r>
              <a:rPr lang="ar-IQ" b="1" dirty="0">
                <a:solidFill>
                  <a:schemeClr val="tx1"/>
                </a:solidFill>
              </a:rPr>
              <a:t>العمليات استعادة الثقة واعادة بناء العلاقات مع الضحايا ويشمل الصراحة التفسير التصريح الندم الاستشارة الالتزام التعويض</a:t>
            </a:r>
            <a:endParaRPr lang="en-US" b="1" dirty="0">
              <a:solidFill>
                <a:schemeClr val="tx1"/>
              </a:solidFill>
            </a:endParaRPr>
          </a:p>
          <a:p>
            <a:pPr lvl="0"/>
            <a:r>
              <a:rPr lang="ar-IQ" b="1" dirty="0" smtClean="0">
                <a:solidFill>
                  <a:schemeClr val="tx1"/>
                </a:solidFill>
              </a:rPr>
              <a:t>6-ادارة </a:t>
            </a:r>
            <a:r>
              <a:rPr lang="ar-IQ" b="1" dirty="0">
                <a:solidFill>
                  <a:schemeClr val="tx1"/>
                </a:solidFill>
              </a:rPr>
              <a:t>الضحايا : يتصل هذا البعد معرفة توقعات الضحايا والتعامل معها بايجابية </a:t>
            </a:r>
            <a:endParaRPr lang="en-US" b="1" dirty="0">
              <a:solidFill>
                <a:schemeClr val="tx1"/>
              </a:solidFill>
            </a:endParaRPr>
          </a:p>
        </p:txBody>
      </p:sp>
      <p:sp>
        <p:nvSpPr>
          <p:cNvPr id="3" name="Title 2"/>
          <p:cNvSpPr>
            <a:spLocks noGrp="1"/>
          </p:cNvSpPr>
          <p:nvPr>
            <p:ph type="title"/>
          </p:nvPr>
        </p:nvSpPr>
        <p:spPr/>
        <p:txBody>
          <a:bodyPr>
            <a:normAutofit/>
          </a:bodyPr>
          <a:lstStyle/>
          <a:p>
            <a:r>
              <a:rPr lang="ar-IQ" dirty="0"/>
              <a:t/>
            </a:r>
            <a:br>
              <a:rPr lang="ar-IQ" dirty="0"/>
            </a:br>
            <a:endParaRPr lang="ar-IQ" dirty="0"/>
          </a:p>
        </p:txBody>
      </p:sp>
    </p:spTree>
    <p:extLst>
      <p:ext uri="{BB962C8B-B14F-4D97-AF65-F5344CB8AC3E}">
        <p14:creationId xmlns:p14="http://schemas.microsoft.com/office/powerpoint/2010/main" val="108136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1000"/>
                                        <p:tgtEl>
                                          <p:spTgt spid="2">
                                            <p:txEl>
                                              <p:pRg st="7" end="7"/>
                                            </p:txEl>
                                          </p:spTgt>
                                        </p:tgtEl>
                                      </p:cBhvr>
                                    </p:animEffect>
                                    <p:anim calcmode="lin" valueType="num">
                                      <p:cBhvr>
                                        <p:cTn id="3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fade">
                                      <p:cBhvr>
                                        <p:cTn id="42" dur="1000"/>
                                        <p:tgtEl>
                                          <p:spTgt spid="2">
                                            <p:txEl>
                                              <p:pRg st="8" end="8"/>
                                            </p:txEl>
                                          </p:spTgt>
                                        </p:tgtEl>
                                      </p:cBhvr>
                                    </p:animEffect>
                                    <p:anim calcmode="lin" valueType="num">
                                      <p:cBhvr>
                                        <p:cTn id="4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fade">
                                      <p:cBhvr>
                                        <p:cTn id="47" dur="1000"/>
                                        <p:tgtEl>
                                          <p:spTgt spid="2">
                                            <p:txEl>
                                              <p:pRg st="9" end="9"/>
                                            </p:txEl>
                                          </p:spTgt>
                                        </p:tgtEl>
                                      </p:cBhvr>
                                    </p:animEffect>
                                    <p:anim calcmode="lin" valueType="num">
                                      <p:cBhvr>
                                        <p:cTn id="4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
                                            <p:txEl>
                                              <p:pRg st="10" end="10"/>
                                            </p:txEl>
                                          </p:spTgt>
                                        </p:tgtEl>
                                        <p:attrNameLst>
                                          <p:attrName>style.visibility</p:attrName>
                                        </p:attrNameLst>
                                      </p:cBhvr>
                                      <p:to>
                                        <p:strVal val="visible"/>
                                      </p:to>
                                    </p:set>
                                    <p:animEffect transition="in" filter="fade">
                                      <p:cBhvr>
                                        <p:cTn id="52" dur="1000"/>
                                        <p:tgtEl>
                                          <p:spTgt spid="2">
                                            <p:txEl>
                                              <p:pRg st="10" end="10"/>
                                            </p:txEl>
                                          </p:spTgt>
                                        </p:tgtEl>
                                      </p:cBhvr>
                                    </p:animEffect>
                                    <p:anim calcmode="lin" valueType="num">
                                      <p:cBhvr>
                                        <p:cTn id="5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96068" y="457201"/>
            <a:ext cx="7738533" cy="5668963"/>
          </a:xfrm>
        </p:spPr>
        <p:txBody>
          <a:bodyPr>
            <a:normAutofit fontScale="77500" lnSpcReduction="20000"/>
          </a:bodyPr>
          <a:lstStyle/>
          <a:p>
            <a:pPr lvl="0"/>
            <a:r>
              <a:rPr lang="ar-IQ" b="1" dirty="0">
                <a:solidFill>
                  <a:schemeClr val="tx1"/>
                </a:solidFill>
              </a:rPr>
              <a:t>7-الثقة والمصداقية : ينبغي اعتماد سلوكيات لبناء الثقة وتقليل الخوف وترسيخ المصداقية </a:t>
            </a:r>
            <a:endParaRPr lang="en-US" b="1" dirty="0">
              <a:solidFill>
                <a:schemeClr val="tx1"/>
              </a:solidFill>
            </a:endParaRPr>
          </a:p>
          <a:p>
            <a:r>
              <a:rPr lang="ar-IQ" b="1" dirty="0">
                <a:solidFill>
                  <a:schemeClr val="tx1"/>
                </a:solidFill>
              </a:rPr>
              <a:t>من اهم السلوك التي تظهر بالمصداقية </a:t>
            </a:r>
            <a:endParaRPr lang="en-US" b="1" dirty="0">
              <a:solidFill>
                <a:schemeClr val="tx1"/>
              </a:solidFill>
            </a:endParaRPr>
          </a:p>
          <a:p>
            <a:pPr>
              <a:buFont typeface="Wingdings" pitchFamily="2" charset="2"/>
              <a:buChar char="§"/>
            </a:pPr>
            <a:r>
              <a:rPr lang="ar-IQ" b="1" dirty="0">
                <a:solidFill>
                  <a:schemeClr val="tx1"/>
                </a:solidFill>
              </a:rPr>
              <a:t>تهيأ للتحدث بشكل علني</a:t>
            </a:r>
            <a:endParaRPr lang="en-US" b="1" dirty="0">
              <a:solidFill>
                <a:schemeClr val="tx1"/>
              </a:solidFill>
            </a:endParaRPr>
          </a:p>
          <a:p>
            <a:pPr lvl="0">
              <a:buFont typeface="Wingdings" pitchFamily="2" charset="2"/>
              <a:buChar char="§"/>
            </a:pPr>
            <a:r>
              <a:rPr lang="ar-IQ" b="1" dirty="0" smtClean="0">
                <a:solidFill>
                  <a:schemeClr val="tx1"/>
                </a:solidFill>
              </a:rPr>
              <a:t> توفير </a:t>
            </a:r>
            <a:r>
              <a:rPr lang="ar-IQ" b="1" dirty="0">
                <a:solidFill>
                  <a:schemeClr val="tx1"/>
                </a:solidFill>
              </a:rPr>
              <a:t>معلومات متقدمة </a:t>
            </a:r>
            <a:endParaRPr lang="en-US" b="1" dirty="0">
              <a:solidFill>
                <a:schemeClr val="tx1"/>
              </a:solidFill>
            </a:endParaRPr>
          </a:p>
          <a:p>
            <a:pPr lvl="0">
              <a:buFont typeface="Wingdings" pitchFamily="2" charset="2"/>
              <a:buChar char="§"/>
            </a:pPr>
            <a:r>
              <a:rPr lang="ar-IQ" b="1" dirty="0">
                <a:solidFill>
                  <a:schemeClr val="tx1"/>
                </a:solidFill>
              </a:rPr>
              <a:t>اصغي جيدا وتحدث بلغة واضحة</a:t>
            </a:r>
            <a:endParaRPr lang="en-US" b="1" dirty="0">
              <a:solidFill>
                <a:schemeClr val="tx1"/>
              </a:solidFill>
            </a:endParaRPr>
          </a:p>
          <a:p>
            <a:pPr>
              <a:buFont typeface="Wingdings" pitchFamily="2" charset="2"/>
              <a:buChar char="§"/>
            </a:pPr>
            <a:r>
              <a:rPr lang="ar-IQ" b="1" dirty="0">
                <a:solidFill>
                  <a:schemeClr val="tx1"/>
                </a:solidFill>
              </a:rPr>
              <a:t>اشرح المشكلات والتغيرات بسرعه وبرهن انك سمعت الاخرين وغير خططك </a:t>
            </a:r>
            <a:endParaRPr lang="en-US" b="1" dirty="0">
              <a:solidFill>
                <a:schemeClr val="tx1"/>
              </a:solidFill>
            </a:endParaRPr>
          </a:p>
          <a:p>
            <a:pPr lvl="0">
              <a:buFont typeface="Wingdings" pitchFamily="2" charset="2"/>
              <a:buChar char="§"/>
            </a:pPr>
            <a:r>
              <a:rPr lang="ar-IQ" b="1" dirty="0" smtClean="0">
                <a:solidFill>
                  <a:schemeClr val="tx1"/>
                </a:solidFill>
              </a:rPr>
              <a:t> داوم </a:t>
            </a:r>
            <a:r>
              <a:rPr lang="ar-IQ" b="1" dirty="0">
                <a:solidFill>
                  <a:schemeClr val="tx1"/>
                </a:solidFill>
              </a:rPr>
              <a:t>على الاتصال وتعاون مع الاعلام</a:t>
            </a:r>
            <a:endParaRPr lang="en-US" b="1" dirty="0">
              <a:solidFill>
                <a:schemeClr val="tx1"/>
              </a:solidFill>
            </a:endParaRPr>
          </a:p>
          <a:p>
            <a:pPr lvl="0"/>
            <a:r>
              <a:rPr lang="ar-IQ" b="1" dirty="0">
                <a:solidFill>
                  <a:schemeClr val="tx1"/>
                </a:solidFill>
              </a:rPr>
              <a:t>8-المشاركة الطوعية للضحايا في عملية اتخاذ القرار</a:t>
            </a:r>
            <a:endParaRPr lang="en-US" b="1" dirty="0">
              <a:solidFill>
                <a:schemeClr val="tx1"/>
              </a:solidFill>
            </a:endParaRPr>
          </a:p>
          <a:p>
            <a:pPr lvl="0"/>
            <a:r>
              <a:rPr lang="ar-IQ" b="1" dirty="0">
                <a:solidFill>
                  <a:schemeClr val="tx1"/>
                </a:solidFill>
              </a:rPr>
              <a:t>9-السلوك ويتضمن اداد خطط جيدة وتنفيذ مباشر بعد الازمة والتقليل من انماط السلوك السلبي </a:t>
            </a:r>
            <a:endParaRPr lang="en-US" b="1" dirty="0">
              <a:solidFill>
                <a:schemeClr val="tx1"/>
              </a:solidFill>
            </a:endParaRPr>
          </a:p>
          <a:p>
            <a:pPr lvl="0"/>
            <a:r>
              <a:rPr lang="ar-IQ" b="1" dirty="0">
                <a:solidFill>
                  <a:schemeClr val="tx1"/>
                </a:solidFill>
              </a:rPr>
              <a:t>10-التوقع المهني يقصد بها مقارنة سلوكيات وافعال مهني العلاقات العامة في المنظمة مع معايير مهنية واخلاقية توضح استنادا" الى الصناعة التي تتواجد فيها المنظمة</a:t>
            </a:r>
            <a:endParaRPr lang="en-US" b="1" dirty="0">
              <a:solidFill>
                <a:schemeClr val="tx1"/>
              </a:solidFill>
            </a:endParaRPr>
          </a:p>
          <a:p>
            <a:pPr lvl="0"/>
            <a:r>
              <a:rPr lang="ar-IQ" b="1" dirty="0">
                <a:solidFill>
                  <a:schemeClr val="tx1"/>
                </a:solidFill>
              </a:rPr>
              <a:t>11-البعد الاخلاقي من المتوقع ان تعمل المنظمة بواعز اخلاقي يعزز توقعات الضحايا والمجتمع يجيب عن الاسئلة المباشرة والصعبة علنا</a:t>
            </a:r>
            <a:r>
              <a:rPr lang="ar-IQ" dirty="0"/>
              <a:t>" </a:t>
            </a:r>
            <a:r>
              <a:rPr lang="ar-IQ" b="1" dirty="0">
                <a:solidFill>
                  <a:schemeClr val="tx1"/>
                </a:solidFill>
              </a:rPr>
              <a:t>وفورا"</a:t>
            </a:r>
            <a:endParaRPr lang="en-US" b="1" dirty="0">
              <a:solidFill>
                <a:schemeClr val="tx1"/>
              </a:solidFill>
            </a:endParaRPr>
          </a:p>
          <a:p>
            <a:endParaRPr lang="ar-IQ" dirty="0"/>
          </a:p>
        </p:txBody>
      </p:sp>
      <p:sp>
        <p:nvSpPr>
          <p:cNvPr id="3" name="Title 2"/>
          <p:cNvSpPr>
            <a:spLocks noGrp="1"/>
          </p:cNvSpPr>
          <p:nvPr>
            <p:ph type="title"/>
          </p:nvPr>
        </p:nvSpPr>
        <p:spPr/>
        <p:txBody>
          <a:bodyPr/>
          <a:lstStyle/>
          <a:p>
            <a:endParaRPr lang="ar-IQ"/>
          </a:p>
        </p:txBody>
      </p:sp>
    </p:spTree>
    <p:extLst>
      <p:ext uri="{BB962C8B-B14F-4D97-AF65-F5344CB8AC3E}">
        <p14:creationId xmlns:p14="http://schemas.microsoft.com/office/powerpoint/2010/main" val="66465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anim calcmode="lin" valueType="num">
                                      <p:cBhvr>
                                        <p:cTn id="4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1000"/>
                                        <p:tgtEl>
                                          <p:spTgt spid="2">
                                            <p:txEl>
                                              <p:pRg st="9" end="9"/>
                                            </p:txEl>
                                          </p:spTgt>
                                        </p:tgtEl>
                                      </p:cBhvr>
                                    </p:animEffect>
                                    <p:anim calcmode="lin" valueType="num">
                                      <p:cBhvr>
                                        <p:cTn id="5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fade">
                                      <p:cBhvr>
                                        <p:cTn id="57" dur="1000"/>
                                        <p:tgtEl>
                                          <p:spTgt spid="2">
                                            <p:txEl>
                                              <p:pRg st="10" end="10"/>
                                            </p:txEl>
                                          </p:spTgt>
                                        </p:tgtEl>
                                      </p:cBhvr>
                                    </p:animEffect>
                                    <p:anim calcmode="lin" valueType="num">
                                      <p:cBhvr>
                                        <p:cTn id="5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867</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Simplified Arabic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المرحلة الثالثة :توفير اخصائيين ذات مصداقية في العناية الصحية مناقشة معظم ردود الافعال العامة  عمليو وبسيطة وتقديم الموارد اللازمة من المجتمع والمنظمة لتسهيل عملية استعادة النشاط</vt:lpstr>
      <vt:lpstr> </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cp:revision>
  <dcterms:created xsi:type="dcterms:W3CDTF">2019-07-14T16:23:55Z</dcterms:created>
  <dcterms:modified xsi:type="dcterms:W3CDTF">2019-07-14T16:24:09Z</dcterms:modified>
</cp:coreProperties>
</file>