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3A3E35-DD79-4417-8A03-1418BB601CB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272354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A3E35-DD79-4417-8A03-1418BB601CB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201870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A3E35-DD79-4417-8A03-1418BB601CB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298692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A3E35-DD79-4417-8A03-1418BB601CB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1977550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3A3E35-DD79-4417-8A03-1418BB601CB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94545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3A3E35-DD79-4417-8A03-1418BB601CB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300057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3A3E35-DD79-4417-8A03-1418BB601CB5}"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82699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3A3E35-DD79-4417-8A03-1418BB601CB5}"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269784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3A3E35-DD79-4417-8A03-1418BB601CB5}"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411390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3A3E35-DD79-4417-8A03-1418BB601CB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135840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3A3E35-DD79-4417-8A03-1418BB601CB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3BB2A-0666-49AB-9E69-D8E11BD40BA6}" type="slidenum">
              <a:rPr lang="en-US" smtClean="0"/>
              <a:t>‹#›</a:t>
            </a:fld>
            <a:endParaRPr lang="en-US"/>
          </a:p>
        </p:txBody>
      </p:sp>
    </p:spTree>
    <p:extLst>
      <p:ext uri="{BB962C8B-B14F-4D97-AF65-F5344CB8AC3E}">
        <p14:creationId xmlns:p14="http://schemas.microsoft.com/office/powerpoint/2010/main" val="3443265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A3E35-DD79-4417-8A03-1418BB601CB5}"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3BB2A-0666-49AB-9E69-D8E11BD40BA6}" type="slidenum">
              <a:rPr lang="en-US" smtClean="0"/>
              <a:t>‹#›</a:t>
            </a:fld>
            <a:endParaRPr lang="en-US"/>
          </a:p>
        </p:txBody>
      </p:sp>
    </p:spTree>
    <p:extLst>
      <p:ext uri="{BB962C8B-B14F-4D97-AF65-F5344CB8AC3E}">
        <p14:creationId xmlns:p14="http://schemas.microsoft.com/office/powerpoint/2010/main" val="3976471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00" y="381000"/>
            <a:ext cx="3429000" cy="1143000"/>
          </a:xfrm>
        </p:spPr>
        <p:txBody>
          <a:bodyPr>
            <a:noAutofit/>
          </a:bodyPr>
          <a:lstStyle/>
          <a:p>
            <a:pPr algn="ctr"/>
            <a:r>
              <a:rPr lang="ar-IQ" b="1" i="1" dirty="0" smtClean="0">
                <a:solidFill>
                  <a:schemeClr val="accent5"/>
                </a:solidFill>
              </a:rPr>
              <a:t>إدارة الأحتواء</a:t>
            </a:r>
            <a:endParaRPr lang="ar-IQ" b="1" i="1" dirty="0">
              <a:solidFill>
                <a:schemeClr val="accent5"/>
              </a:solidFill>
            </a:endParaRPr>
          </a:p>
        </p:txBody>
      </p:sp>
      <p:pic>
        <p:nvPicPr>
          <p:cNvPr id="5" name="عنصر نائب للصورة 4" descr="naslovnappo.jpg"/>
          <p:cNvPicPr>
            <a:picLocks noGrp="1" noChangeAspect="1"/>
          </p:cNvPicPr>
          <p:nvPr>
            <p:ph type="pic" idx="1"/>
          </p:nvPr>
        </p:nvPicPr>
        <p:blipFill>
          <a:blip r:embed="rId2"/>
          <a:srcRect l="16576" r="16576"/>
          <a:stretch>
            <a:fillRect/>
          </a:stretch>
        </p:blipFill>
        <p:spPr>
          <a:xfrm rot="21263729">
            <a:off x="2186266" y="666169"/>
            <a:ext cx="4495800" cy="4419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عنصر نائب للنص 2"/>
          <p:cNvSpPr>
            <a:spLocks noGrp="1"/>
          </p:cNvSpPr>
          <p:nvPr>
            <p:ph type="body" sz="half" idx="2"/>
          </p:nvPr>
        </p:nvSpPr>
        <p:spPr>
          <a:xfrm>
            <a:off x="6934200" y="1676400"/>
            <a:ext cx="3505200" cy="4191000"/>
          </a:xfr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algn="just"/>
            <a:r>
              <a:rPr lang="ar-IQ" sz="2400" b="1" dirty="0">
                <a:solidFill>
                  <a:schemeClr val="accent5"/>
                </a:solidFill>
              </a:rPr>
              <a:t>المحتويات :</a:t>
            </a:r>
          </a:p>
          <a:p>
            <a:pPr algn="just"/>
            <a:endParaRPr lang="ar-IQ" sz="2400" b="1" dirty="0">
              <a:solidFill>
                <a:schemeClr val="accent5"/>
              </a:solidFill>
            </a:endParaRPr>
          </a:p>
          <a:p>
            <a:pPr algn="just"/>
            <a:r>
              <a:rPr lang="ar-IQ" sz="2400" b="1" dirty="0" smtClean="0">
                <a:solidFill>
                  <a:schemeClr val="accent5"/>
                </a:solidFill>
              </a:rPr>
              <a:t>اولا </a:t>
            </a:r>
            <a:r>
              <a:rPr lang="ar-IQ" sz="2400" b="1" dirty="0">
                <a:solidFill>
                  <a:schemeClr val="accent5"/>
                </a:solidFill>
              </a:rPr>
              <a:t>: أدارة الاحتواء العالي وادارة الموارد البشرية الداعمة</a:t>
            </a:r>
          </a:p>
          <a:p>
            <a:pPr algn="just"/>
            <a:endParaRPr lang="ar-IQ" sz="2400" b="1" dirty="0">
              <a:solidFill>
                <a:schemeClr val="accent5"/>
              </a:solidFill>
            </a:endParaRPr>
          </a:p>
          <a:p>
            <a:pPr algn="just"/>
            <a:r>
              <a:rPr lang="ar-IQ" sz="2400" b="1" dirty="0" smtClean="0">
                <a:solidFill>
                  <a:schemeClr val="accent5"/>
                </a:solidFill>
              </a:rPr>
              <a:t>ثانيا </a:t>
            </a:r>
            <a:r>
              <a:rPr lang="ar-IQ" sz="2400" b="1" dirty="0">
                <a:solidFill>
                  <a:schemeClr val="accent5"/>
                </a:solidFill>
              </a:rPr>
              <a:t>: ادارة الاحتواء العالي وضرورات تمكين العاملين </a:t>
            </a:r>
          </a:p>
          <a:p>
            <a:endParaRPr lang="ar-IQ" dirty="0"/>
          </a:p>
        </p:txBody>
      </p:sp>
    </p:spTree>
    <p:extLst>
      <p:ext uri="{BB962C8B-B14F-4D97-AF65-F5344CB8AC3E}">
        <p14:creationId xmlns:p14="http://schemas.microsoft.com/office/powerpoint/2010/main" val="2026478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2959608" y="274638"/>
            <a:ext cx="7498080" cy="1020762"/>
          </a:xfrm>
          <a:solidFill>
            <a:schemeClr val="bg2"/>
          </a:solidFill>
        </p:spPr>
        <p:txBody>
          <a:bodyPr>
            <a:normAutofit/>
          </a:bodyPr>
          <a:lstStyle/>
          <a:p>
            <a:pPr algn="r"/>
            <a:r>
              <a:rPr lang="ar-IQ" sz="2800" b="1" u="sng" dirty="0" smtClean="0"/>
              <a:t>اولا </a:t>
            </a:r>
            <a:r>
              <a:rPr lang="ar-IQ" sz="2800" b="1" u="sng" dirty="0"/>
              <a:t>: أدارة الاحتواء العالي وادارة الموارد البشرية الداعمة :</a:t>
            </a:r>
            <a:endParaRPr lang="ar-IQ" sz="2800" dirty="0"/>
          </a:p>
        </p:txBody>
      </p:sp>
      <p:sp>
        <p:nvSpPr>
          <p:cNvPr id="6" name="عنصر نائب للمحتوى 5"/>
          <p:cNvSpPr>
            <a:spLocks noGrp="1"/>
          </p:cNvSpPr>
          <p:nvPr>
            <p:ph idx="1"/>
          </p:nvPr>
        </p:nvSpPr>
        <p:spPr>
          <a:xfrm>
            <a:off x="2959608" y="1219200"/>
            <a:ext cx="7498080" cy="5334000"/>
          </a:xfrm>
          <a:solidFill>
            <a:schemeClr val="bg2"/>
          </a:solidFill>
        </p:spPr>
        <p:txBody>
          <a:bodyPr>
            <a:normAutofit fontScale="77500" lnSpcReduction="20000"/>
          </a:bodyPr>
          <a:lstStyle/>
          <a:p>
            <a:pPr algn="just"/>
            <a:r>
              <a:rPr lang="ar-IQ" dirty="0" smtClean="0"/>
              <a:t>عرضت </a:t>
            </a:r>
            <a:r>
              <a:rPr lang="ar-IQ" dirty="0" err="1" smtClean="0"/>
              <a:t>ادارة</a:t>
            </a:r>
            <a:r>
              <a:rPr lang="ar-IQ" dirty="0" smtClean="0"/>
              <a:t> الاحتواء العالي في فرق الموارد البشرية المساندة </a:t>
            </a:r>
            <a:r>
              <a:rPr lang="ar-IQ" dirty="0" err="1" smtClean="0"/>
              <a:t>اذ</a:t>
            </a:r>
            <a:r>
              <a:rPr lang="ar-IQ" dirty="0" smtClean="0"/>
              <a:t> حددت كطاقة للمنظمات لخلق </a:t>
            </a:r>
            <a:r>
              <a:rPr lang="ar-IQ" dirty="0" err="1" smtClean="0"/>
              <a:t>واعادة</a:t>
            </a:r>
            <a:r>
              <a:rPr lang="ar-IQ" dirty="0" smtClean="0"/>
              <a:t> توليد القيمة من خلال التطبيق المادي للسياسات والممارسات المشاركة (</a:t>
            </a:r>
            <a:r>
              <a:rPr lang="en-US" dirty="0" err="1" smtClean="0"/>
              <a:t>Dunphy</a:t>
            </a:r>
            <a:r>
              <a:rPr lang="en-US" dirty="0" smtClean="0"/>
              <a:t> &amp; Griffiths,1998 : 281</a:t>
            </a:r>
            <a:r>
              <a:rPr lang="ar-IQ" dirty="0" smtClean="0"/>
              <a:t>) .وهذا الاستثمار في معرفة الموارد البشرية من خلال التعليم المستمر, وتطبيق وتطوير مثل هذه المعرفة من خلال معلومات العاملين , وعمليات الاستشارة وإدارة العاملين وسياسات التطوير والممارسات التي تحتاج </a:t>
            </a:r>
            <a:r>
              <a:rPr lang="ar-IQ" dirty="0" err="1" smtClean="0"/>
              <a:t>الى</a:t>
            </a:r>
            <a:r>
              <a:rPr lang="ar-IQ" dirty="0" smtClean="0"/>
              <a:t> </a:t>
            </a:r>
            <a:r>
              <a:rPr lang="ar-IQ" dirty="0" err="1" smtClean="0"/>
              <a:t>ان</a:t>
            </a:r>
            <a:r>
              <a:rPr lang="ar-IQ" dirty="0" smtClean="0"/>
              <a:t> تتكامل مع أداء الأعمال الأساسية ومخرجات العاملين الايجابية للمساواة وتطوير العاملين .</a:t>
            </a:r>
            <a:endParaRPr lang="en-US" dirty="0" smtClean="0"/>
          </a:p>
          <a:p>
            <a:pPr algn="just"/>
            <a:r>
              <a:rPr lang="ar-IQ" dirty="0" smtClean="0"/>
              <a:t>   يقدم الشكل العوامل الرئيسة والتأثيرات والمخرجات للموارد البشرية في المنظمات , فهو يحدد خمسة عوامل رئيسة حول مناقشة الموارد البشرية المساندة </a:t>
            </a:r>
            <a:r>
              <a:rPr lang="ar-IQ" dirty="0" err="1" smtClean="0"/>
              <a:t>اساساً</a:t>
            </a:r>
            <a:r>
              <a:rPr lang="ar-IQ" dirty="0" smtClean="0"/>
              <a:t> , والنموذج يحدد الموارد البشرية الساندة في فرق المنظمات لخلق القيمة , وفيما يتصل بذلك </a:t>
            </a:r>
            <a:r>
              <a:rPr lang="ar-IQ" dirty="0" err="1" smtClean="0"/>
              <a:t>أمتلاك</a:t>
            </a:r>
            <a:r>
              <a:rPr lang="ar-IQ" dirty="0" smtClean="0"/>
              <a:t> القدرة والطاقة </a:t>
            </a:r>
            <a:r>
              <a:rPr lang="ar-IQ" dirty="0" err="1" smtClean="0"/>
              <a:t>لاعادة</a:t>
            </a:r>
            <a:r>
              <a:rPr lang="ar-IQ" dirty="0" smtClean="0"/>
              <a:t> توليد القيمة </a:t>
            </a:r>
            <a:r>
              <a:rPr lang="ar-IQ" dirty="0" err="1" smtClean="0"/>
              <a:t>واعادة</a:t>
            </a:r>
            <a:r>
              <a:rPr lang="ar-IQ" dirty="0" smtClean="0"/>
              <a:t> تجديد الوفرة من خلال تطبيق سياسات وممارسات الموارد البشرية . وفضلاً عن </a:t>
            </a:r>
            <a:r>
              <a:rPr lang="ar-IQ" dirty="0" err="1" smtClean="0"/>
              <a:t>ان</a:t>
            </a:r>
            <a:r>
              <a:rPr lang="ar-IQ" dirty="0" smtClean="0"/>
              <a:t> ذلك النموذج يحدد </a:t>
            </a:r>
            <a:r>
              <a:rPr lang="ar-IQ" dirty="0" err="1" smtClean="0"/>
              <a:t>اربعة</a:t>
            </a:r>
            <a:r>
              <a:rPr lang="ar-IQ" dirty="0" smtClean="0"/>
              <a:t> أساليب أساسية لمحاولة المنظمات في تحقيق الموارد البشرية الساندة واختبار تأثيرها في رضا العاملين والالتزام , وعلى </a:t>
            </a:r>
            <a:r>
              <a:rPr lang="ar-IQ" dirty="0" err="1" smtClean="0"/>
              <a:t>الاهداف</a:t>
            </a:r>
            <a:r>
              <a:rPr lang="ar-IQ" dirty="0" smtClean="0"/>
              <a:t> التنظيمية التقليدية لزيادة </a:t>
            </a:r>
            <a:r>
              <a:rPr lang="ar-IQ" dirty="0" err="1" smtClean="0"/>
              <a:t>الانتاجية</a:t>
            </a:r>
            <a:r>
              <a:rPr lang="ar-IQ" dirty="0" smtClean="0"/>
              <a:t> </a:t>
            </a:r>
            <a:r>
              <a:rPr lang="ar-IQ" dirty="0" err="1" smtClean="0"/>
              <a:t>والارباح</a:t>
            </a:r>
            <a:r>
              <a:rPr lang="ar-IQ" dirty="0" smtClean="0"/>
              <a:t> . وشكل أكثر أهمية , أن النموذج يقترح الموارد البشرية الساندة لتحقيقها , </a:t>
            </a:r>
            <a:r>
              <a:rPr lang="ar-IQ" dirty="0" err="1" smtClean="0"/>
              <a:t>اذ</a:t>
            </a:r>
            <a:r>
              <a:rPr lang="ar-IQ" dirty="0" smtClean="0"/>
              <a:t> أن سياسات وممارسات الموارد البشرية تحتاج </a:t>
            </a:r>
            <a:r>
              <a:rPr lang="ar-IQ" dirty="0" err="1" smtClean="0"/>
              <a:t>الى</a:t>
            </a:r>
            <a:r>
              <a:rPr lang="ar-IQ" dirty="0" smtClean="0"/>
              <a:t> تكامل أداء </a:t>
            </a:r>
            <a:r>
              <a:rPr lang="ar-IQ" dirty="0" err="1" smtClean="0"/>
              <a:t>الاعمال</a:t>
            </a:r>
            <a:r>
              <a:rPr lang="ar-IQ" dirty="0" smtClean="0"/>
              <a:t> الساندة ومخرجات العاملين الايجابية للمساواة والتطوير وتحقيق الرفاهية ,وكما وضحها كل من (</a:t>
            </a:r>
            <a:r>
              <a:rPr lang="en-US" dirty="0" smtClean="0"/>
              <a:t>Gollan,2010 :281</a:t>
            </a:r>
            <a:r>
              <a:rPr lang="ar-IQ" dirty="0" smtClean="0"/>
              <a:t>) .</a:t>
            </a:r>
            <a:endParaRPr lang="en-US" dirty="0" smtClean="0"/>
          </a:p>
          <a:p>
            <a:pPr>
              <a:buNone/>
            </a:pPr>
            <a:endParaRPr lang="en-US" dirty="0" smtClean="0"/>
          </a:p>
        </p:txBody>
      </p:sp>
    </p:spTree>
    <p:extLst>
      <p:ext uri="{BB962C8B-B14F-4D97-AF65-F5344CB8AC3E}">
        <p14:creationId xmlns:p14="http://schemas.microsoft.com/office/powerpoint/2010/main" val="4133703310"/>
      </p:ext>
    </p:extLst>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4" name="Oval 10"/>
          <p:cNvSpPr>
            <a:spLocks noChangeArrowheads="1"/>
          </p:cNvSpPr>
          <p:nvPr/>
        </p:nvSpPr>
        <p:spPr bwMode="auto">
          <a:xfrm rot="1285873">
            <a:off x="4057841" y="211266"/>
            <a:ext cx="5937894" cy="5837942"/>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algn="r" rtl="1" fontAlgn="base">
              <a:spcBef>
                <a:spcPct val="0"/>
              </a:spcBef>
              <a:spcAft>
                <a:spcPct val="0"/>
              </a:spcAft>
            </a:pPr>
            <a:endParaRPr lang="ar-IQ">
              <a:solidFill>
                <a:schemeClr val="tx1"/>
              </a:solidFill>
              <a:latin typeface="Arial" pitchFamily="34" charset="0"/>
              <a:cs typeface="Arial" pitchFamily="34" charset="0"/>
            </a:endParaRPr>
          </a:p>
        </p:txBody>
      </p:sp>
      <p:sp>
        <p:nvSpPr>
          <p:cNvPr id="31753" name="AutoShape 9"/>
          <p:cNvSpPr>
            <a:spLocks noChangeArrowheads="1"/>
          </p:cNvSpPr>
          <p:nvPr/>
        </p:nvSpPr>
        <p:spPr bwMode="auto">
          <a:xfrm>
            <a:off x="5867400" y="1752600"/>
            <a:ext cx="2362200" cy="2209800"/>
          </a:xfrm>
          <a:prstGeom prst="flowChartConnector">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1400" b="1">
                <a:latin typeface="Calibri" pitchFamily="34" charset="0"/>
                <a:ea typeface="Times New Roman" pitchFamily="18" charset="0"/>
                <a:cs typeface="Arial" pitchFamily="34" charset="0"/>
              </a:rPr>
              <a:t>رضا العاملين </a:t>
            </a:r>
            <a:endParaRPr lang="ar-IQ">
              <a:latin typeface="Arial" pitchFamily="34" charset="0"/>
              <a:cs typeface="Arial" pitchFamily="34" charset="0"/>
            </a:endParaRPr>
          </a:p>
        </p:txBody>
      </p:sp>
      <p:sp>
        <p:nvSpPr>
          <p:cNvPr id="31752" name="Oval 8"/>
          <p:cNvSpPr>
            <a:spLocks noChangeArrowheads="1"/>
          </p:cNvSpPr>
          <p:nvPr/>
        </p:nvSpPr>
        <p:spPr bwMode="auto">
          <a:xfrm>
            <a:off x="6324600" y="2286000"/>
            <a:ext cx="1447800" cy="1371600"/>
          </a:xfrm>
          <a:prstGeom prst="ellipse">
            <a:avLst/>
          </a:prstGeom>
          <a:solidFill>
            <a:srgbClr val="F79646"/>
          </a:solidFill>
          <a:ln w="38100">
            <a:solidFill>
              <a:srgbClr val="F2F2F2"/>
            </a:solidFill>
            <a:round/>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100" b="1" dirty="0">
                <a:latin typeface="Calibri" pitchFamily="34" charset="0"/>
                <a:ea typeface="Times New Roman" pitchFamily="18" charset="0"/>
                <a:cs typeface="Arial" pitchFamily="34" charset="0"/>
              </a:rPr>
              <a:t>المنفعة </a:t>
            </a:r>
            <a:r>
              <a:rPr lang="ar-IQ" sz="1100" b="1" dirty="0" err="1">
                <a:latin typeface="Calibri" pitchFamily="34" charset="0"/>
                <a:ea typeface="Times New Roman" pitchFamily="18" charset="0"/>
                <a:cs typeface="Arial" pitchFamily="34" charset="0"/>
              </a:rPr>
              <a:t>والانتاجية</a:t>
            </a:r>
            <a:endParaRPr lang="ar-IQ" b="1" dirty="0">
              <a:latin typeface="Arial" pitchFamily="34" charset="0"/>
              <a:cs typeface="Arial" pitchFamily="34" charset="0"/>
            </a:endParaRPr>
          </a:p>
        </p:txBody>
      </p:sp>
      <p:sp>
        <p:nvSpPr>
          <p:cNvPr id="31751" name="AutoShape 7"/>
          <p:cNvSpPr>
            <a:spLocks noChangeArrowheads="1"/>
          </p:cNvSpPr>
          <p:nvPr/>
        </p:nvSpPr>
        <p:spPr bwMode="auto">
          <a:xfrm>
            <a:off x="6629401" y="2819401"/>
            <a:ext cx="752475" cy="619125"/>
          </a:xfrm>
          <a:prstGeom prst="flowChartConnector">
            <a:avLst/>
          </a:prstGeom>
          <a:solidFill>
            <a:srgbClr val="4F81BD"/>
          </a:solidFill>
          <a:ln w="38100">
            <a:solidFill>
              <a:srgbClr val="F2F2F2"/>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100" b="1" dirty="0">
                <a:latin typeface="Calibri" pitchFamily="34" charset="0"/>
                <a:ea typeface="Times New Roman" pitchFamily="18" charset="0"/>
                <a:cs typeface="Arial" pitchFamily="34" charset="0"/>
              </a:rPr>
              <a:t>الموارد البشرية </a:t>
            </a:r>
            <a:endParaRPr lang="ar-IQ" dirty="0">
              <a:latin typeface="Arial" pitchFamily="34" charset="0"/>
              <a:cs typeface="Arial" pitchFamily="34" charset="0"/>
            </a:endParaRPr>
          </a:p>
        </p:txBody>
      </p:sp>
      <p:sp>
        <p:nvSpPr>
          <p:cNvPr id="31750" name="AutoShape 6"/>
          <p:cNvSpPr>
            <a:spLocks noChangeArrowheads="1"/>
          </p:cNvSpPr>
          <p:nvPr/>
        </p:nvSpPr>
        <p:spPr bwMode="auto">
          <a:xfrm>
            <a:off x="6477000" y="609601"/>
            <a:ext cx="1295400" cy="11525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100" b="1" dirty="0">
                <a:latin typeface="Calibri" pitchFamily="34" charset="0"/>
                <a:ea typeface="Times New Roman" pitchFamily="18" charset="0"/>
                <a:cs typeface="Arial" pitchFamily="34" charset="0"/>
              </a:rPr>
              <a:t>احتواء واستشارة العاملين </a:t>
            </a:r>
            <a:endParaRPr lang="ar-IQ" dirty="0">
              <a:latin typeface="Arial" pitchFamily="34" charset="0"/>
              <a:cs typeface="Arial" pitchFamily="34" charset="0"/>
            </a:endParaRPr>
          </a:p>
        </p:txBody>
      </p:sp>
      <p:sp>
        <p:nvSpPr>
          <p:cNvPr id="31749" name="AutoShape 5"/>
          <p:cNvSpPr>
            <a:spLocks noChangeArrowheads="1"/>
          </p:cNvSpPr>
          <p:nvPr/>
        </p:nvSpPr>
        <p:spPr bwMode="auto">
          <a:xfrm rot="17830924">
            <a:off x="4899674" y="1580615"/>
            <a:ext cx="1064852" cy="116373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1100" b="1" dirty="0">
                <a:latin typeface="Calibri" pitchFamily="34" charset="0"/>
                <a:ea typeface="Times New Roman" pitchFamily="18" charset="0"/>
                <a:cs typeface="Arial" pitchFamily="34" charset="0"/>
              </a:rPr>
              <a:t>التقييم التنظيمي</a:t>
            </a:r>
            <a:endParaRPr lang="ar-IQ" dirty="0">
              <a:latin typeface="Arial" pitchFamily="34" charset="0"/>
              <a:cs typeface="Arial" pitchFamily="34" charset="0"/>
            </a:endParaRPr>
          </a:p>
        </p:txBody>
      </p:sp>
      <p:sp>
        <p:nvSpPr>
          <p:cNvPr id="31748" name="AutoShape 4"/>
          <p:cNvSpPr>
            <a:spLocks noChangeArrowheads="1"/>
          </p:cNvSpPr>
          <p:nvPr/>
        </p:nvSpPr>
        <p:spPr bwMode="auto">
          <a:xfrm rot="14276618">
            <a:off x="4951500" y="3231832"/>
            <a:ext cx="1229778" cy="117284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1100" b="1" dirty="0">
                <a:latin typeface="Calibri" pitchFamily="34" charset="0"/>
                <a:ea typeface="Times New Roman" pitchFamily="18" charset="0"/>
                <a:cs typeface="Arial" pitchFamily="34" charset="0"/>
              </a:rPr>
              <a:t>العمل وموازنة الحياة</a:t>
            </a:r>
            <a:endParaRPr lang="ar-IQ" dirty="0">
              <a:latin typeface="Arial" pitchFamily="34" charset="0"/>
              <a:cs typeface="Arial" pitchFamily="34" charset="0"/>
            </a:endParaRPr>
          </a:p>
        </p:txBody>
      </p:sp>
      <p:sp>
        <p:nvSpPr>
          <p:cNvPr id="31747" name="AutoShape 3"/>
          <p:cNvSpPr>
            <a:spLocks noChangeArrowheads="1"/>
          </p:cNvSpPr>
          <p:nvPr/>
        </p:nvSpPr>
        <p:spPr bwMode="auto">
          <a:xfrm rot="4101975">
            <a:off x="8140975" y="1806969"/>
            <a:ext cx="1141092" cy="111078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1100" b="1" dirty="0">
                <a:latin typeface="Calibri" pitchFamily="34" charset="0"/>
                <a:ea typeface="Times New Roman" pitchFamily="18" charset="0"/>
                <a:cs typeface="Arial" pitchFamily="34" charset="0"/>
              </a:rPr>
              <a:t>التطوير الوظيفي</a:t>
            </a:r>
            <a:endParaRPr lang="ar-IQ" dirty="0">
              <a:latin typeface="Arial" pitchFamily="34" charset="0"/>
              <a:cs typeface="Arial" pitchFamily="34" charset="0"/>
            </a:endParaRPr>
          </a:p>
        </p:txBody>
      </p:sp>
      <p:sp>
        <p:nvSpPr>
          <p:cNvPr id="31746" name="AutoShape 2"/>
          <p:cNvSpPr>
            <a:spLocks noChangeArrowheads="1"/>
          </p:cNvSpPr>
          <p:nvPr/>
        </p:nvSpPr>
        <p:spPr bwMode="auto">
          <a:xfrm rot="7635216">
            <a:off x="7843749" y="3341897"/>
            <a:ext cx="1143265" cy="11942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1100" b="1" dirty="0">
                <a:latin typeface="Calibri" pitchFamily="34" charset="0"/>
                <a:ea typeface="Times New Roman" pitchFamily="18" charset="0"/>
                <a:cs typeface="Arial" pitchFamily="34" charset="0"/>
              </a:rPr>
              <a:t>العمل </a:t>
            </a:r>
            <a:r>
              <a:rPr lang="ar-IQ" sz="1100" b="1" dirty="0" err="1">
                <a:latin typeface="Calibri" pitchFamily="34" charset="0"/>
                <a:ea typeface="Times New Roman" pitchFamily="18" charset="0"/>
                <a:cs typeface="Arial" pitchFamily="34" charset="0"/>
              </a:rPr>
              <a:t>والانظمة</a:t>
            </a:r>
            <a:endParaRPr lang="ar-IQ" dirty="0">
              <a:latin typeface="Arial" pitchFamily="34" charset="0"/>
              <a:cs typeface="Arial" pitchFamily="34" charset="0"/>
            </a:endParaRPr>
          </a:p>
        </p:txBody>
      </p:sp>
      <p:sp>
        <p:nvSpPr>
          <p:cNvPr id="31745" name="AutoShape 1"/>
          <p:cNvSpPr>
            <a:spLocks noChangeShapeType="1"/>
          </p:cNvSpPr>
          <p:nvPr/>
        </p:nvSpPr>
        <p:spPr bwMode="auto">
          <a:xfrm flipH="1" flipV="1">
            <a:off x="2667000" y="6857999"/>
            <a:ext cx="3429000"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a:p>
        </p:txBody>
      </p:sp>
      <p:sp>
        <p:nvSpPr>
          <p:cNvPr id="31755" name="Rectangle 11"/>
          <p:cNvSpPr>
            <a:spLocks noChangeArrowheads="1"/>
          </p:cNvSpPr>
          <p:nvPr/>
        </p:nvSpPr>
        <p:spPr bwMode="auto">
          <a:xfrm>
            <a:off x="1048327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pPr>
            <a:endParaRPr lang="ar-IQ">
              <a:latin typeface="Arial" pitchFamily="34" charset="0"/>
              <a:cs typeface="Arial" pitchFamily="34" charset="0"/>
            </a:endParaRPr>
          </a:p>
        </p:txBody>
      </p:sp>
    </p:spTree>
    <p:extLst>
      <p:ext uri="{BB962C8B-B14F-4D97-AF65-F5344CB8AC3E}">
        <p14:creationId xmlns:p14="http://schemas.microsoft.com/office/powerpoint/2010/main" val="3523106790"/>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2959608" y="381000"/>
            <a:ext cx="7498080" cy="685800"/>
          </a:xfrm>
          <a:solidFill>
            <a:schemeClr val="tx2">
              <a:lumMod val="20000"/>
              <a:lumOff val="80000"/>
            </a:schemeClr>
          </a:solidFill>
        </p:spPr>
        <p:txBody>
          <a:bodyPr>
            <a:noAutofit/>
          </a:bodyPr>
          <a:lstStyle/>
          <a:p>
            <a:pPr algn="r"/>
            <a:r>
              <a:rPr lang="ar-IQ" sz="2000" b="1" dirty="0"/>
              <a:t>شكل رقم(1) العوامل الرئيسية والتأثيرات والمخرجات للموارد البشرية في المنظمات العالمية </a:t>
            </a:r>
            <a:r>
              <a:rPr lang="en-US" sz="2000" dirty="0"/>
              <a:t/>
            </a:r>
            <a:br>
              <a:rPr lang="en-US" sz="2000" dirty="0"/>
            </a:br>
            <a:endParaRPr lang="ar-IQ" sz="2000" dirty="0"/>
          </a:p>
        </p:txBody>
      </p:sp>
      <p:sp>
        <p:nvSpPr>
          <p:cNvPr id="6" name="عنصر نائب للمحتوى 5"/>
          <p:cNvSpPr>
            <a:spLocks noGrp="1"/>
          </p:cNvSpPr>
          <p:nvPr>
            <p:ph idx="1"/>
          </p:nvPr>
        </p:nvSpPr>
        <p:spPr>
          <a:xfrm>
            <a:off x="2959608" y="1295400"/>
            <a:ext cx="7498080" cy="4953000"/>
          </a:xfrm>
          <a:solidFill>
            <a:schemeClr val="bg2"/>
          </a:solidFill>
        </p:spPr>
        <p:txBody>
          <a:bodyPr>
            <a:normAutofit fontScale="85000" lnSpcReduction="20000"/>
          </a:bodyPr>
          <a:lstStyle/>
          <a:p>
            <a:pPr>
              <a:buNone/>
            </a:pPr>
            <a:endParaRPr lang="en-US" dirty="0" smtClean="0">
              <a:solidFill>
                <a:schemeClr val="tx2">
                  <a:lumMod val="50000"/>
                </a:schemeClr>
              </a:solidFill>
            </a:endParaRPr>
          </a:p>
          <a:p>
            <a:pPr algn="just"/>
            <a:r>
              <a:rPr lang="ar-IQ" dirty="0" smtClean="0">
                <a:solidFill>
                  <a:schemeClr val="tx2">
                    <a:lumMod val="50000"/>
                  </a:schemeClr>
                </a:solidFill>
              </a:rPr>
              <a:t>يبين الشكل أن </a:t>
            </a:r>
            <a:r>
              <a:rPr lang="ar-IQ" dirty="0" err="1" smtClean="0">
                <a:solidFill>
                  <a:schemeClr val="tx2">
                    <a:lumMod val="50000"/>
                  </a:schemeClr>
                </a:solidFill>
              </a:rPr>
              <a:t>اساس</a:t>
            </a:r>
            <a:r>
              <a:rPr lang="ar-IQ" dirty="0" smtClean="0">
                <a:solidFill>
                  <a:schemeClr val="tx2">
                    <a:lumMod val="50000"/>
                  </a:schemeClr>
                </a:solidFill>
              </a:rPr>
              <a:t> </a:t>
            </a:r>
            <a:r>
              <a:rPr lang="ar-IQ" dirty="0" err="1" smtClean="0">
                <a:solidFill>
                  <a:schemeClr val="tx2">
                    <a:lumMod val="50000"/>
                  </a:schemeClr>
                </a:solidFill>
              </a:rPr>
              <a:t>الاداء</a:t>
            </a:r>
            <a:r>
              <a:rPr lang="ar-IQ" dirty="0" smtClean="0">
                <a:solidFill>
                  <a:schemeClr val="tx2">
                    <a:lumMod val="50000"/>
                  </a:schemeClr>
                </a:solidFill>
              </a:rPr>
              <a:t> العالي </a:t>
            </a:r>
            <a:r>
              <a:rPr lang="ar-IQ" dirty="0" err="1" smtClean="0">
                <a:solidFill>
                  <a:schemeClr val="tx2">
                    <a:lumMod val="50000"/>
                  </a:schemeClr>
                </a:solidFill>
              </a:rPr>
              <a:t>لانظمة</a:t>
            </a:r>
            <a:r>
              <a:rPr lang="ar-IQ" dirty="0" smtClean="0">
                <a:solidFill>
                  <a:schemeClr val="tx2">
                    <a:lumMod val="50000"/>
                  </a:schemeClr>
                </a:solidFill>
              </a:rPr>
              <a:t> العمل مبنية على المعرفة في أهمية رضا العاملين من خلال تطوير استشارة العاملين المتكاملة والتغيرات التنظيمية وسياسات العمل والحياة ومؤسسات قوة العمل الشاملة لبرامج التطوير السريعة , التي تحقق للمنظمة كفاءة </a:t>
            </a:r>
            <a:r>
              <a:rPr lang="ar-IQ" dirty="0" err="1" smtClean="0">
                <a:solidFill>
                  <a:schemeClr val="tx2">
                    <a:lumMod val="50000"/>
                  </a:schemeClr>
                </a:solidFill>
              </a:rPr>
              <a:t>وانتاجية</a:t>
            </a:r>
            <a:r>
              <a:rPr lang="ar-IQ" dirty="0" smtClean="0">
                <a:solidFill>
                  <a:schemeClr val="tx2">
                    <a:lumMod val="50000"/>
                  </a:schemeClr>
                </a:solidFill>
              </a:rPr>
              <a:t> أعظم .بينما يقدم (</a:t>
            </a:r>
            <a:r>
              <a:rPr lang="en-US" dirty="0" err="1" smtClean="0">
                <a:solidFill>
                  <a:schemeClr val="tx2">
                    <a:lumMod val="50000"/>
                  </a:schemeClr>
                </a:solidFill>
              </a:rPr>
              <a:t>Gollan</a:t>
            </a:r>
            <a:r>
              <a:rPr lang="en-US" dirty="0" smtClean="0">
                <a:solidFill>
                  <a:schemeClr val="tx2">
                    <a:lumMod val="50000"/>
                  </a:schemeClr>
                </a:solidFill>
              </a:rPr>
              <a:t> &amp; Davis,1998: 7</a:t>
            </a:r>
            <a:r>
              <a:rPr lang="ar-IQ" dirty="0" smtClean="0">
                <a:solidFill>
                  <a:schemeClr val="tx2">
                    <a:lumMod val="50000"/>
                  </a:schemeClr>
                </a:solidFill>
              </a:rPr>
              <a:t>) أنموذج متكامل لعملية إدارة الاحتواء العالي بالتركيز على تأثيرات الثقافة التنظيمية وتأثير البيئة الخارجية المبنية على طاقات الموارد البشرية والمخرجات التنظيمية الداعمة ,إذ أنه يقدم أنموذج تعزيز المنظمات لمدخل الموارد البشرية الداعمة , ويركز على التأثيرات للثقافة التنظيمية وتأثير البيئة الخارجية على المخرجات المساندة .</a:t>
            </a:r>
            <a:endParaRPr lang="en-US" dirty="0" smtClean="0">
              <a:solidFill>
                <a:schemeClr val="tx2">
                  <a:lumMod val="50000"/>
                </a:schemeClr>
              </a:solidFill>
            </a:endParaRPr>
          </a:p>
          <a:p>
            <a:pPr algn="just"/>
            <a:r>
              <a:rPr lang="ar-IQ" dirty="0" smtClean="0">
                <a:solidFill>
                  <a:schemeClr val="tx2">
                    <a:lumMod val="50000"/>
                  </a:schemeClr>
                </a:solidFill>
              </a:rPr>
              <a:t>كما يبين الشكل </a:t>
            </a:r>
            <a:r>
              <a:rPr lang="ar-IQ" dirty="0" err="1" smtClean="0">
                <a:solidFill>
                  <a:schemeClr val="tx2">
                    <a:lumMod val="50000"/>
                  </a:schemeClr>
                </a:solidFill>
              </a:rPr>
              <a:t>الاخر</a:t>
            </a:r>
            <a:r>
              <a:rPr lang="ar-IQ" dirty="0" smtClean="0">
                <a:solidFill>
                  <a:schemeClr val="tx2">
                    <a:lumMod val="50000"/>
                  </a:schemeClr>
                </a:solidFill>
              </a:rPr>
              <a:t> أن </a:t>
            </a:r>
            <a:r>
              <a:rPr lang="ar-IQ" dirty="0" err="1" smtClean="0">
                <a:solidFill>
                  <a:schemeClr val="tx2">
                    <a:lumMod val="50000"/>
                  </a:schemeClr>
                </a:solidFill>
              </a:rPr>
              <a:t>الاداء</a:t>
            </a:r>
            <a:r>
              <a:rPr lang="ar-IQ" dirty="0" smtClean="0">
                <a:solidFill>
                  <a:schemeClr val="tx2">
                    <a:lumMod val="50000"/>
                  </a:schemeClr>
                </a:solidFill>
              </a:rPr>
              <a:t> المطور </a:t>
            </a:r>
            <a:r>
              <a:rPr lang="ar-IQ" dirty="0" err="1" smtClean="0">
                <a:solidFill>
                  <a:schemeClr val="tx2">
                    <a:lumMod val="50000"/>
                  </a:schemeClr>
                </a:solidFill>
              </a:rPr>
              <a:t>والانتاجية</a:t>
            </a:r>
            <a:r>
              <a:rPr lang="ar-IQ" dirty="0" smtClean="0">
                <a:solidFill>
                  <a:schemeClr val="tx2">
                    <a:lumMod val="50000"/>
                  </a:schemeClr>
                </a:solidFill>
              </a:rPr>
              <a:t> يمكن التنبؤ </a:t>
            </a:r>
            <a:r>
              <a:rPr lang="ar-IQ" dirty="0" err="1" smtClean="0">
                <a:solidFill>
                  <a:schemeClr val="tx2">
                    <a:lumMod val="50000"/>
                  </a:schemeClr>
                </a:solidFill>
              </a:rPr>
              <a:t>بها</a:t>
            </a:r>
            <a:r>
              <a:rPr lang="ar-IQ" dirty="0" smtClean="0">
                <a:solidFill>
                  <a:schemeClr val="tx2">
                    <a:lumMod val="50000"/>
                  </a:schemeClr>
                </a:solidFill>
              </a:rPr>
              <a:t> من حاجة المدراء لتحقيق الانسجام في المداخل للتأكد من احتمالية </a:t>
            </a:r>
            <a:r>
              <a:rPr lang="ar-IQ" dirty="0" err="1" smtClean="0">
                <a:solidFill>
                  <a:schemeClr val="tx2">
                    <a:lumMod val="50000"/>
                  </a:schemeClr>
                </a:solidFill>
              </a:rPr>
              <a:t>ان</a:t>
            </a:r>
            <a:r>
              <a:rPr lang="ar-IQ" dirty="0" smtClean="0">
                <a:solidFill>
                  <a:schemeClr val="tx2">
                    <a:lumMod val="50000"/>
                  </a:schemeClr>
                </a:solidFill>
              </a:rPr>
              <a:t> المنظمة تسهم في تحقيق </a:t>
            </a:r>
            <a:r>
              <a:rPr lang="ar-IQ" dirty="0" err="1" smtClean="0">
                <a:solidFill>
                  <a:schemeClr val="tx2">
                    <a:lumMod val="50000"/>
                  </a:schemeClr>
                </a:solidFill>
              </a:rPr>
              <a:t>الاهداف</a:t>
            </a:r>
            <a:r>
              <a:rPr lang="ar-IQ" dirty="0" smtClean="0">
                <a:solidFill>
                  <a:schemeClr val="tx2">
                    <a:lumMod val="50000"/>
                  </a:schemeClr>
                </a:solidFill>
              </a:rPr>
              <a:t> التنظيمية المرغوبة . ولذلك فليس هناك طريقة واحدة فضلى لكل المنظمات والعمليات </a:t>
            </a:r>
            <a:r>
              <a:rPr lang="ar-IQ" dirty="0" err="1" smtClean="0">
                <a:solidFill>
                  <a:schemeClr val="tx2">
                    <a:lumMod val="50000"/>
                  </a:schemeClr>
                </a:solidFill>
              </a:rPr>
              <a:t>الاساسية</a:t>
            </a:r>
            <a:r>
              <a:rPr lang="ar-IQ" dirty="0" smtClean="0">
                <a:solidFill>
                  <a:schemeClr val="tx2">
                    <a:lumMod val="50000"/>
                  </a:schemeClr>
                </a:solidFill>
              </a:rPr>
              <a:t> فقط المبنية على الخصائص الموقفية هي التي تحقق </a:t>
            </a:r>
            <a:r>
              <a:rPr lang="ar-IQ" dirty="0" err="1" smtClean="0">
                <a:solidFill>
                  <a:schemeClr val="tx2">
                    <a:lumMod val="50000"/>
                  </a:schemeClr>
                </a:solidFill>
              </a:rPr>
              <a:t>الاهداف</a:t>
            </a:r>
            <a:r>
              <a:rPr lang="ar-IQ" dirty="0" smtClean="0">
                <a:solidFill>
                  <a:schemeClr val="tx2">
                    <a:lumMod val="50000"/>
                  </a:schemeClr>
                </a:solidFill>
              </a:rPr>
              <a:t> للمنظمة وللعاملين في طريقة مناسبة .</a:t>
            </a:r>
            <a:endParaRPr lang="en-US" dirty="0" smtClean="0">
              <a:solidFill>
                <a:schemeClr val="tx2">
                  <a:lumMod val="50000"/>
                </a:schemeClr>
              </a:solidFill>
            </a:endParaRPr>
          </a:p>
          <a:p>
            <a:pPr algn="just"/>
            <a:endParaRPr lang="ar-IQ" dirty="0" smtClean="0">
              <a:solidFill>
                <a:schemeClr val="tx2">
                  <a:lumMod val="50000"/>
                </a:schemeClr>
              </a:solidFill>
            </a:endParaRPr>
          </a:p>
        </p:txBody>
      </p:sp>
    </p:spTree>
    <p:extLst>
      <p:ext uri="{BB962C8B-B14F-4D97-AF65-F5344CB8AC3E}">
        <p14:creationId xmlns:p14="http://schemas.microsoft.com/office/powerpoint/2010/main" val="1327985091"/>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6"/>
          <p:cNvSpPr>
            <a:spLocks noChangeArrowheads="1"/>
          </p:cNvSpPr>
          <p:nvPr/>
        </p:nvSpPr>
        <p:spPr bwMode="auto">
          <a:xfrm>
            <a:off x="5638800" y="6172201"/>
            <a:ext cx="3105150" cy="466725"/>
          </a:xfrm>
          <a:prstGeom prst="rect">
            <a:avLst/>
          </a:prstGeom>
          <a:solidFill>
            <a:schemeClr val="accent5">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fontAlgn="base">
              <a:spcBef>
                <a:spcPct val="0"/>
              </a:spcBef>
              <a:spcAft>
                <a:spcPct val="0"/>
              </a:spcAft>
            </a:pPr>
            <a:r>
              <a:rPr lang="ar-IQ" sz="2000" b="1" dirty="0">
                <a:latin typeface="Calibri" pitchFamily="34" charset="0"/>
                <a:ea typeface="Times New Roman" pitchFamily="18" charset="0"/>
                <a:cs typeface="Arial" pitchFamily="34" charset="0"/>
              </a:rPr>
              <a:t>البيئة الخارجية</a:t>
            </a:r>
            <a:endParaRPr lang="ar-IQ" dirty="0">
              <a:latin typeface="Arial" pitchFamily="34" charset="0"/>
              <a:cs typeface="Arial" pitchFamily="34" charset="0"/>
            </a:endParaRPr>
          </a:p>
        </p:txBody>
      </p:sp>
      <p:sp>
        <p:nvSpPr>
          <p:cNvPr id="32773" name="Rectangle 5"/>
          <p:cNvSpPr>
            <a:spLocks noChangeArrowheads="1"/>
          </p:cNvSpPr>
          <p:nvPr/>
        </p:nvSpPr>
        <p:spPr bwMode="auto">
          <a:xfrm>
            <a:off x="8001000" y="2438400"/>
            <a:ext cx="1238250" cy="1752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400" b="1" dirty="0">
                <a:latin typeface="Calibri" pitchFamily="34" charset="0"/>
                <a:ea typeface="Times New Roman" pitchFamily="18" charset="0"/>
                <a:cs typeface="Arial" pitchFamily="34" charset="0"/>
              </a:rPr>
              <a:t>ا</a:t>
            </a:r>
            <a:r>
              <a:rPr lang="ar-IQ" sz="1400" b="1" dirty="0">
                <a:solidFill>
                  <a:schemeClr val="accent3">
                    <a:lumMod val="75000"/>
                  </a:schemeClr>
                </a:solidFill>
                <a:latin typeface="Calibri" pitchFamily="34" charset="0"/>
                <a:ea typeface="Times New Roman" pitchFamily="18" charset="0"/>
                <a:cs typeface="Arial" pitchFamily="34" charset="0"/>
              </a:rPr>
              <a:t>لمخرجات</a:t>
            </a:r>
            <a:endParaRPr lang="ar-IQ" sz="800" dirty="0">
              <a:solidFill>
                <a:schemeClr val="accent3">
                  <a:lumMod val="75000"/>
                </a:schemeClr>
              </a:solidFill>
              <a:latin typeface="Arial" pitchFamily="34" charset="0"/>
              <a:cs typeface="Arial" pitchFamily="34" charset="0"/>
            </a:endParaRPr>
          </a:p>
          <a:p>
            <a:pPr algn="r" rtl="1" eaLnBrk="0" fontAlgn="base" hangingPunct="0">
              <a:spcBef>
                <a:spcPct val="0"/>
              </a:spcBef>
              <a:spcAft>
                <a:spcPct val="0"/>
              </a:spcAft>
            </a:pPr>
            <a:r>
              <a:rPr lang="ar-IQ" sz="1100" dirty="0">
                <a:latin typeface="Calibri" pitchFamily="34" charset="0"/>
                <a:ea typeface="Times New Roman" pitchFamily="18" charset="0"/>
                <a:cs typeface="Arial" pitchFamily="34" charset="0"/>
              </a:rPr>
              <a:t>_ </a:t>
            </a:r>
            <a:r>
              <a:rPr lang="ar-IQ" sz="1100" b="1" dirty="0" err="1">
                <a:latin typeface="Calibri" pitchFamily="34" charset="0"/>
                <a:ea typeface="Times New Roman" pitchFamily="18" charset="0"/>
                <a:cs typeface="Arial" pitchFamily="34" charset="0"/>
              </a:rPr>
              <a:t>الانتاجية</a:t>
            </a:r>
            <a:r>
              <a:rPr lang="ar-IQ" sz="1100" b="1" dirty="0">
                <a:latin typeface="Calibri" pitchFamily="34" charset="0"/>
                <a:ea typeface="Times New Roman" pitchFamily="18" charset="0"/>
                <a:cs typeface="Arial" pitchFamily="34" charset="0"/>
              </a:rPr>
              <a:t> والمنافع </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 التأثيرات والفاعلية</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a:t>
            </a:r>
            <a:r>
              <a:rPr lang="ar-IQ" sz="1100" b="1" dirty="0" err="1">
                <a:latin typeface="Calibri" pitchFamily="34" charset="0"/>
                <a:ea typeface="Times New Roman" pitchFamily="18" charset="0"/>
                <a:cs typeface="Arial" pitchFamily="34" charset="0"/>
              </a:rPr>
              <a:t>ارتياط</a:t>
            </a:r>
            <a:r>
              <a:rPr lang="ar-IQ" sz="1100" b="1" dirty="0">
                <a:latin typeface="Calibri" pitchFamily="34" charset="0"/>
                <a:ea typeface="Times New Roman" pitchFamily="18" charset="0"/>
                <a:cs typeface="Arial" pitchFamily="34" charset="0"/>
              </a:rPr>
              <a:t> العاملون </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 </a:t>
            </a:r>
            <a:r>
              <a:rPr lang="ar-IQ" sz="1100" b="1" dirty="0" err="1">
                <a:latin typeface="Calibri" pitchFamily="34" charset="0"/>
                <a:ea typeface="Times New Roman" pitchFamily="18" charset="0"/>
                <a:cs typeface="Arial" pitchFamily="34" charset="0"/>
              </a:rPr>
              <a:t>الاحساس</a:t>
            </a:r>
            <a:r>
              <a:rPr lang="ar-IQ" sz="1100" b="1" dirty="0">
                <a:latin typeface="Calibri" pitchFamily="34" charset="0"/>
                <a:ea typeface="Times New Roman" pitchFamily="18" charset="0"/>
                <a:cs typeface="Arial" pitchFamily="34" charset="0"/>
              </a:rPr>
              <a:t> </a:t>
            </a:r>
            <a:r>
              <a:rPr lang="ar-IQ" sz="1100" b="1" dirty="0" err="1">
                <a:latin typeface="Calibri" pitchFamily="34" charset="0"/>
                <a:ea typeface="Times New Roman" pitchFamily="18" charset="0"/>
                <a:cs typeface="Arial" pitchFamily="34" charset="0"/>
              </a:rPr>
              <a:t>بالانصاف</a:t>
            </a:r>
            <a:r>
              <a:rPr lang="ar-IQ" sz="1100" b="1" dirty="0">
                <a:latin typeface="Calibri" pitchFamily="34" charset="0"/>
                <a:ea typeface="Times New Roman" pitchFamily="18" charset="0"/>
                <a:cs typeface="Arial" pitchFamily="34" charset="0"/>
              </a:rPr>
              <a:t> والمساواة </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تطوير المهارات</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إدارة المعرفة</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 المرونة</a:t>
            </a:r>
            <a:endParaRPr lang="ar-IQ" sz="800" dirty="0">
              <a:latin typeface="Arial" pitchFamily="34" charset="0"/>
              <a:cs typeface="Arial" pitchFamily="34" charset="0"/>
            </a:endParaRPr>
          </a:p>
          <a:p>
            <a:pPr algn="r" rtl="1" eaLnBrk="0" fontAlgn="base" hangingPunct="0">
              <a:spcBef>
                <a:spcPct val="0"/>
              </a:spcBef>
              <a:spcAft>
                <a:spcPct val="0"/>
              </a:spcAft>
            </a:pPr>
            <a:endParaRPr lang="ar-IQ" sz="800" dirty="0">
              <a:latin typeface="Arial" pitchFamily="34" charset="0"/>
              <a:cs typeface="Arial" pitchFamily="34" charset="0"/>
            </a:endParaRPr>
          </a:p>
          <a:p>
            <a:pPr eaLnBrk="0" fontAlgn="base" hangingPunct="0">
              <a:spcBef>
                <a:spcPct val="0"/>
              </a:spcBef>
              <a:spcAft>
                <a:spcPct val="0"/>
              </a:spcAft>
            </a:pPr>
            <a:endParaRPr lang="ar-IQ" dirty="0">
              <a:latin typeface="Arial" pitchFamily="34" charset="0"/>
              <a:cs typeface="Arial" pitchFamily="34" charset="0"/>
            </a:endParaRPr>
          </a:p>
        </p:txBody>
      </p:sp>
      <p:sp>
        <p:nvSpPr>
          <p:cNvPr id="32770" name="Rectangle 2"/>
          <p:cNvSpPr>
            <a:spLocks noChangeArrowheads="1"/>
          </p:cNvSpPr>
          <p:nvPr/>
        </p:nvSpPr>
        <p:spPr bwMode="auto">
          <a:xfrm>
            <a:off x="6553201" y="2438400"/>
            <a:ext cx="1285875" cy="1752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400" b="1" dirty="0">
                <a:solidFill>
                  <a:schemeClr val="accent3">
                    <a:lumMod val="75000"/>
                  </a:schemeClr>
                </a:solidFill>
                <a:latin typeface="Calibri" pitchFamily="34" charset="0"/>
                <a:ea typeface="Times New Roman" pitchFamily="18" charset="0"/>
                <a:cs typeface="Arial" pitchFamily="34" charset="0"/>
              </a:rPr>
              <a:t>تطبيقات عملية </a:t>
            </a:r>
            <a:endParaRPr lang="ar-IQ" sz="800" dirty="0">
              <a:solidFill>
                <a:schemeClr val="accent3">
                  <a:lumMod val="75000"/>
                </a:schemeClr>
              </a:solidFill>
              <a:latin typeface="Arial" pitchFamily="34" charset="0"/>
              <a:cs typeface="Arial" pitchFamily="34" charset="0"/>
            </a:endParaRPr>
          </a:p>
          <a:p>
            <a:pPr algn="r" rtl="1" eaLnBrk="0" fontAlgn="base" hangingPunct="0">
              <a:spcBef>
                <a:spcPct val="0"/>
              </a:spcBef>
              <a:spcAft>
                <a:spcPct val="0"/>
              </a:spcAft>
            </a:pPr>
            <a:r>
              <a:rPr lang="ar-IQ" sz="1100" dirty="0">
                <a:latin typeface="Calibri" pitchFamily="34" charset="0"/>
                <a:ea typeface="Times New Roman" pitchFamily="18" charset="0"/>
                <a:cs typeface="Arial" pitchFamily="34" charset="0"/>
              </a:rPr>
              <a:t>_ </a:t>
            </a:r>
            <a:r>
              <a:rPr lang="ar-IQ" sz="1100" b="1" dirty="0">
                <a:latin typeface="Calibri" pitchFamily="34" charset="0"/>
                <a:ea typeface="Times New Roman" pitchFamily="18" charset="0"/>
                <a:cs typeface="Arial" pitchFamily="34" charset="0"/>
              </a:rPr>
              <a:t>تنظيم العمل</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 استثمار التكنولوجيا</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_مهارات متعددة وإعادة تصميم العمل</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_الهيكل التنظيمي </a:t>
            </a: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_عمليات </a:t>
            </a:r>
            <a:r>
              <a:rPr lang="ar-IQ" sz="1100" b="1" dirty="0" err="1">
                <a:latin typeface="Calibri" pitchFamily="34" charset="0"/>
                <a:ea typeface="Times New Roman" pitchFamily="18" charset="0"/>
                <a:cs typeface="Arial" pitchFamily="34" charset="0"/>
              </a:rPr>
              <a:t>الانتاج</a:t>
            </a:r>
            <a:r>
              <a:rPr lang="ar-IQ" sz="1100" b="1" dirty="0">
                <a:latin typeface="Calibri" pitchFamily="34" charset="0"/>
                <a:ea typeface="Times New Roman" pitchFamily="18" charset="0"/>
                <a:cs typeface="Arial" pitchFamily="34" charset="0"/>
              </a:rPr>
              <a:t> (فرق العمل,</a:t>
            </a:r>
            <a:r>
              <a:rPr lang="ar-IQ" sz="1100" b="1" dirty="0" err="1">
                <a:latin typeface="Calibri" pitchFamily="34" charset="0"/>
                <a:ea typeface="Times New Roman" pitchFamily="18" charset="0"/>
                <a:cs typeface="Arial" pitchFamily="34" charset="0"/>
              </a:rPr>
              <a:t>الانتاج</a:t>
            </a:r>
            <a:r>
              <a:rPr lang="ar-IQ" sz="1100" b="1" dirty="0">
                <a:latin typeface="Calibri" pitchFamily="34" charset="0"/>
                <a:ea typeface="Times New Roman" pitchFamily="18" charset="0"/>
                <a:cs typeface="Arial" pitchFamily="34" charset="0"/>
              </a:rPr>
              <a:t> في الوقت المحدد, إدارة الجودة</a:t>
            </a:r>
            <a:endParaRPr lang="ar-IQ" dirty="0">
              <a:latin typeface="Arial" pitchFamily="34" charset="0"/>
              <a:cs typeface="Arial" pitchFamily="34" charset="0"/>
            </a:endParaRPr>
          </a:p>
        </p:txBody>
      </p:sp>
      <p:sp>
        <p:nvSpPr>
          <p:cNvPr id="32772" name="Rectangle 4"/>
          <p:cNvSpPr>
            <a:spLocks noChangeArrowheads="1"/>
          </p:cNvSpPr>
          <p:nvPr/>
        </p:nvSpPr>
        <p:spPr bwMode="auto">
          <a:xfrm>
            <a:off x="5029200" y="2438400"/>
            <a:ext cx="1371600" cy="1752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rtl="1" fontAlgn="base">
              <a:spcBef>
                <a:spcPct val="0"/>
              </a:spcBef>
              <a:spcAft>
                <a:spcPct val="0"/>
              </a:spcAft>
            </a:pPr>
            <a:r>
              <a:rPr lang="ar-IQ" sz="1600" b="1" dirty="0">
                <a:solidFill>
                  <a:schemeClr val="accent3">
                    <a:lumMod val="75000"/>
                  </a:schemeClr>
                </a:solidFill>
                <a:latin typeface="Calibri" pitchFamily="34" charset="0"/>
                <a:ea typeface="Times New Roman" pitchFamily="18" charset="0"/>
                <a:cs typeface="Arial" pitchFamily="34" charset="0"/>
              </a:rPr>
              <a:t>الأهداف التنظيمية</a:t>
            </a:r>
          </a:p>
          <a:p>
            <a:pPr algn="r" rtl="1" fontAlgn="base">
              <a:spcBef>
                <a:spcPct val="0"/>
              </a:spcBef>
              <a:spcAft>
                <a:spcPct val="0"/>
              </a:spcAft>
            </a:pPr>
            <a:endParaRPr lang="ar-IQ" sz="1600" b="1" dirty="0">
              <a:latin typeface="Calibri" pitchFamily="34" charset="0"/>
              <a:cs typeface="Arial" pitchFamily="34" charset="0"/>
            </a:endParaRPr>
          </a:p>
          <a:p>
            <a:pPr algn="r" rtl="1" fontAlgn="base">
              <a:spcBef>
                <a:spcPct val="0"/>
              </a:spcBef>
              <a:spcAft>
                <a:spcPct val="0"/>
              </a:spcAft>
            </a:pPr>
            <a:endParaRPr lang="ar-IQ" sz="800" dirty="0">
              <a:latin typeface="Arial" pitchFamily="34" charset="0"/>
              <a:cs typeface="Arial" pitchFamily="34" charset="0"/>
            </a:endParaRPr>
          </a:p>
          <a:p>
            <a:pPr algn="r" rtl="1" eaLnBrk="0" fontAlgn="base" hangingPunct="0">
              <a:spcBef>
                <a:spcPct val="0"/>
              </a:spcBef>
              <a:spcAft>
                <a:spcPct val="0"/>
              </a:spcAft>
            </a:pPr>
            <a:r>
              <a:rPr lang="ar-IQ" sz="1100" b="1" dirty="0">
                <a:latin typeface="Calibri" pitchFamily="34" charset="0"/>
                <a:ea typeface="Times New Roman" pitchFamily="18" charset="0"/>
                <a:cs typeface="Arial" pitchFamily="34" charset="0"/>
              </a:rPr>
              <a:t>مساندة الموارد البشرية</a:t>
            </a:r>
            <a:endParaRPr lang="ar-IQ" dirty="0">
              <a:latin typeface="Arial" pitchFamily="34" charset="0"/>
              <a:cs typeface="Arial" pitchFamily="34" charset="0"/>
            </a:endParaRPr>
          </a:p>
        </p:txBody>
      </p:sp>
      <p:sp>
        <p:nvSpPr>
          <p:cNvPr id="32775" name="Rectangle 7"/>
          <p:cNvSpPr>
            <a:spLocks noChangeArrowheads="1"/>
          </p:cNvSpPr>
          <p:nvPr/>
        </p:nvSpPr>
        <p:spPr bwMode="auto">
          <a:xfrm>
            <a:off x="5638800" y="228601"/>
            <a:ext cx="3352800" cy="461665"/>
          </a:xfrm>
          <a:prstGeom prst="rect">
            <a:avLst/>
          </a:prstGeom>
          <a:solidFill>
            <a:schemeClr val="accent5">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r>
              <a:rPr lang="ar-IQ" sz="2400" b="1" dirty="0">
                <a:latin typeface="Arial" pitchFamily="34" charset="0"/>
                <a:cs typeface="Arial" pitchFamily="34" charset="0"/>
              </a:rPr>
              <a:t>          الثقافة التنظيمية</a:t>
            </a:r>
          </a:p>
        </p:txBody>
      </p:sp>
      <p:sp>
        <p:nvSpPr>
          <p:cNvPr id="32782" name="Rectangle 14"/>
          <p:cNvSpPr>
            <a:spLocks noChangeArrowheads="1"/>
          </p:cNvSpPr>
          <p:nvPr/>
        </p:nvSpPr>
        <p:spPr bwMode="auto">
          <a:xfrm>
            <a:off x="10483270" y="2725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pPr>
            <a:endParaRPr lang="ar-IQ">
              <a:latin typeface="Arial" pitchFamily="34" charset="0"/>
              <a:cs typeface="Arial" pitchFamily="34" charset="0"/>
            </a:endParaRPr>
          </a:p>
        </p:txBody>
      </p:sp>
      <p:sp>
        <p:nvSpPr>
          <p:cNvPr id="12" name="سهم لأعلى 11"/>
          <p:cNvSpPr/>
          <p:nvPr/>
        </p:nvSpPr>
        <p:spPr>
          <a:xfrm>
            <a:off x="5791200" y="4191000"/>
            <a:ext cx="3048000" cy="1981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buFont typeface="Arial" pitchFamily="34" charset="0"/>
              <a:buChar char="•"/>
            </a:pPr>
            <a:r>
              <a:rPr lang="ar-IQ" sz="1400" b="1" dirty="0"/>
              <a:t>المعايير</a:t>
            </a:r>
          </a:p>
          <a:p>
            <a:pPr>
              <a:buFont typeface="Arial" pitchFamily="34" charset="0"/>
              <a:buChar char="•"/>
            </a:pPr>
            <a:r>
              <a:rPr lang="ar-IQ" sz="1400" b="1" dirty="0"/>
              <a:t> التشريع والاتحادات التجارية</a:t>
            </a:r>
          </a:p>
          <a:p>
            <a:pPr>
              <a:buFont typeface="Arial" pitchFamily="34" charset="0"/>
              <a:buChar char="•"/>
            </a:pPr>
            <a:r>
              <a:rPr lang="ar-IQ" sz="1400" b="1" dirty="0"/>
              <a:t>المنافسة ودور حياة </a:t>
            </a:r>
            <a:r>
              <a:rPr lang="ar-IQ" sz="1400" b="1" dirty="0" err="1"/>
              <a:t>لاعمال</a:t>
            </a:r>
            <a:endParaRPr lang="ar-IQ" sz="1400" b="1" dirty="0"/>
          </a:p>
          <a:p>
            <a:pPr>
              <a:buFont typeface="Arial" pitchFamily="34" charset="0"/>
              <a:buChar char="•"/>
            </a:pPr>
            <a:r>
              <a:rPr lang="ar-IQ" sz="1400" b="1" dirty="0"/>
              <a:t>أسواق العمل والمنتج</a:t>
            </a:r>
          </a:p>
          <a:p>
            <a:pPr>
              <a:buFont typeface="Arial" pitchFamily="34" charset="0"/>
              <a:buChar char="•"/>
            </a:pPr>
            <a:r>
              <a:rPr lang="ar-IQ" sz="1400" b="1" dirty="0" err="1"/>
              <a:t>الاسلوب</a:t>
            </a:r>
            <a:r>
              <a:rPr lang="ar-IQ" sz="1400" b="1" dirty="0"/>
              <a:t> </a:t>
            </a:r>
            <a:r>
              <a:rPr lang="ar-IQ" sz="1400" b="1" dirty="0" err="1"/>
              <a:t>والايصائية</a:t>
            </a:r>
            <a:r>
              <a:rPr lang="ar-IQ" sz="1400" b="1" dirty="0"/>
              <a:t> </a:t>
            </a:r>
          </a:p>
        </p:txBody>
      </p:sp>
      <p:sp>
        <p:nvSpPr>
          <p:cNvPr id="13" name="سهم للأسفل 12"/>
          <p:cNvSpPr/>
          <p:nvPr/>
        </p:nvSpPr>
        <p:spPr>
          <a:xfrm>
            <a:off x="5715000" y="762000"/>
            <a:ext cx="32766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15" name="سهم للأسفل 14"/>
          <p:cNvSpPr/>
          <p:nvPr/>
        </p:nvSpPr>
        <p:spPr>
          <a:xfrm>
            <a:off x="5638800" y="685800"/>
            <a:ext cx="3505200" cy="1752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IQ" b="1" dirty="0"/>
          </a:p>
          <a:p>
            <a:r>
              <a:rPr lang="ar-IQ" b="1" dirty="0"/>
              <a:t>القيادة ونموذج </a:t>
            </a:r>
            <a:r>
              <a:rPr lang="ar-IQ" b="1" dirty="0" err="1"/>
              <a:t>الادارة</a:t>
            </a:r>
            <a:endParaRPr lang="ar-IQ" b="1" dirty="0"/>
          </a:p>
          <a:p>
            <a:r>
              <a:rPr lang="ar-IQ" b="1" dirty="0"/>
              <a:t>مشاركة </a:t>
            </a:r>
            <a:r>
              <a:rPr lang="ar-IQ" b="1" dirty="0" err="1"/>
              <a:t>وأحتواء</a:t>
            </a:r>
            <a:r>
              <a:rPr lang="ar-IQ" b="1" dirty="0"/>
              <a:t> العاملين</a:t>
            </a:r>
          </a:p>
          <a:p>
            <a:r>
              <a:rPr lang="ar-IQ" b="1" dirty="0" err="1"/>
              <a:t>الاسلوب</a:t>
            </a:r>
            <a:r>
              <a:rPr lang="ar-IQ" b="1" dirty="0"/>
              <a:t> </a:t>
            </a:r>
            <a:r>
              <a:rPr lang="ar-IQ" b="1" dirty="0" err="1"/>
              <a:t>والايصائية</a:t>
            </a:r>
            <a:endParaRPr lang="ar-IQ" b="1" dirty="0"/>
          </a:p>
        </p:txBody>
      </p:sp>
    </p:spTree>
    <p:extLst>
      <p:ext uri="{BB962C8B-B14F-4D97-AF65-F5344CB8AC3E}">
        <p14:creationId xmlns:p14="http://schemas.microsoft.com/office/powerpoint/2010/main" val="2151382023"/>
      </p:ext>
    </p:extLst>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216778"/>
            <a:ext cx="7924800" cy="1307222"/>
          </a:xfrm>
          <a:solidFill>
            <a:schemeClr val="accent1">
              <a:lumMod val="40000"/>
              <a:lumOff val="60000"/>
            </a:schemeClr>
          </a:solidFill>
        </p:spPr>
        <p:txBody>
          <a:bodyPr/>
          <a:lstStyle/>
          <a:p>
            <a:pPr algn="r"/>
            <a:r>
              <a:rPr lang="ar-IQ" sz="2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ثانيا: </a:t>
            </a:r>
            <a:r>
              <a:rPr lang="ar-IQ" sz="28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ادارة الاحتواء العالي وضرورات تمكين العاملين </a:t>
            </a:r>
            <a:r>
              <a:rPr lang="en-US" dirty="0" smtClean="0"/>
              <a:t/>
            </a:r>
            <a:br>
              <a:rPr lang="en-US" dirty="0" smtClean="0"/>
            </a:br>
            <a:endParaRPr lang="ar-IQ" dirty="0"/>
          </a:p>
        </p:txBody>
      </p:sp>
      <p:sp>
        <p:nvSpPr>
          <p:cNvPr id="3" name="عنصر نائب للمحتوى 2"/>
          <p:cNvSpPr>
            <a:spLocks noGrp="1"/>
          </p:cNvSpPr>
          <p:nvPr>
            <p:ph sz="half" idx="1"/>
          </p:nvPr>
        </p:nvSpPr>
        <p:spPr>
          <a:xfrm>
            <a:off x="1981200" y="1600200"/>
            <a:ext cx="8153400" cy="4800600"/>
          </a:xfrm>
        </p:spPr>
        <p:txBody>
          <a:bodyPr>
            <a:noAutofit/>
          </a:bodyPr>
          <a:lstStyle/>
          <a:p>
            <a:pPr algn="just"/>
            <a:r>
              <a:rPr lang="ar-IQ" sz="2000" dirty="0" err="1">
                <a:solidFill>
                  <a:schemeClr val="tx2">
                    <a:lumMod val="75000"/>
                  </a:schemeClr>
                </a:solidFill>
              </a:rPr>
              <a:t>ان</a:t>
            </a:r>
            <a:r>
              <a:rPr lang="ar-IQ" sz="2000" dirty="0">
                <a:solidFill>
                  <a:schemeClr val="tx2">
                    <a:lumMod val="75000"/>
                  </a:schemeClr>
                </a:solidFill>
              </a:rPr>
              <a:t> </a:t>
            </a:r>
            <a:r>
              <a:rPr lang="ar-IQ" sz="2000" dirty="0" err="1">
                <a:solidFill>
                  <a:schemeClr val="tx2">
                    <a:lumMod val="75000"/>
                  </a:schemeClr>
                </a:solidFill>
              </a:rPr>
              <a:t>الافاق</a:t>
            </a:r>
            <a:r>
              <a:rPr lang="ar-IQ" sz="2000" dirty="0">
                <a:solidFill>
                  <a:schemeClr val="tx2">
                    <a:lumMod val="75000"/>
                  </a:schemeClr>
                </a:solidFill>
              </a:rPr>
              <a:t> الحديثة للفكر </a:t>
            </a:r>
            <a:r>
              <a:rPr lang="ar-IQ" sz="2000" dirty="0" err="1">
                <a:solidFill>
                  <a:schemeClr val="tx2">
                    <a:lumMod val="75000"/>
                  </a:schemeClr>
                </a:solidFill>
              </a:rPr>
              <a:t>الاداري</a:t>
            </a:r>
            <a:r>
              <a:rPr lang="ar-IQ" sz="2000" dirty="0">
                <a:solidFill>
                  <a:schemeClr val="tx2">
                    <a:lumMod val="75000"/>
                  </a:schemeClr>
                </a:solidFill>
              </a:rPr>
              <a:t> جعلت من العاملين شركاء في ملكية المنظمة </a:t>
            </a:r>
            <a:r>
              <a:rPr lang="ar-IQ" sz="2000" dirty="0" err="1">
                <a:solidFill>
                  <a:schemeClr val="tx2">
                    <a:lumMod val="75000"/>
                  </a:schemeClr>
                </a:solidFill>
              </a:rPr>
              <a:t>اذ</a:t>
            </a:r>
            <a:r>
              <a:rPr lang="ar-IQ" sz="2000" dirty="0">
                <a:solidFill>
                  <a:schemeClr val="tx2">
                    <a:lumMod val="75000"/>
                  </a:schemeClr>
                </a:solidFill>
              </a:rPr>
              <a:t> تعمل </a:t>
            </a:r>
            <a:r>
              <a:rPr lang="ar-IQ" sz="2000" dirty="0" err="1">
                <a:solidFill>
                  <a:schemeClr val="tx2">
                    <a:lumMod val="75000"/>
                  </a:schemeClr>
                </a:solidFill>
              </a:rPr>
              <a:t>الادارة</a:t>
            </a:r>
            <a:r>
              <a:rPr lang="ar-IQ" sz="2000" dirty="0">
                <a:solidFill>
                  <a:schemeClr val="tx2">
                    <a:lumMod val="75000"/>
                  </a:schemeClr>
                </a:solidFill>
              </a:rPr>
              <a:t> على المكشوف (</a:t>
            </a:r>
            <a:r>
              <a:rPr lang="en-US" sz="2000" dirty="0">
                <a:solidFill>
                  <a:schemeClr val="tx2">
                    <a:lumMod val="75000"/>
                  </a:schemeClr>
                </a:solidFill>
              </a:rPr>
              <a:t>Open Book Management</a:t>
            </a:r>
            <a:r>
              <a:rPr lang="ar-IQ" sz="2000" dirty="0">
                <a:solidFill>
                  <a:schemeClr val="tx2">
                    <a:lumMod val="75000"/>
                  </a:schemeClr>
                </a:solidFill>
              </a:rPr>
              <a:t>) (</a:t>
            </a:r>
            <a:r>
              <a:rPr lang="en-US" sz="2000" dirty="0">
                <a:solidFill>
                  <a:schemeClr val="tx2">
                    <a:lumMod val="75000"/>
                  </a:schemeClr>
                </a:solidFill>
              </a:rPr>
              <a:t>OBM</a:t>
            </a:r>
            <a:r>
              <a:rPr lang="ar-IQ" sz="2000" dirty="0">
                <a:solidFill>
                  <a:schemeClr val="tx2">
                    <a:lumMod val="75000"/>
                  </a:schemeClr>
                </a:solidFill>
              </a:rPr>
              <a:t>) على مصارحة العاملين ومشاركتهم المعلومات التي تعد الركن الرئيس لتمكين العاملين من التصرف السريع في المواقف التي يواجهونها ,وان المنظمات اليوم تصارح العاملين بأرباحها وخسائرها ونشاطها التسويقي والحصص السوقية </a:t>
            </a:r>
            <a:r>
              <a:rPr lang="ar-IQ" sz="2000" dirty="0" err="1">
                <a:solidFill>
                  <a:schemeClr val="tx2">
                    <a:lumMod val="75000"/>
                  </a:schemeClr>
                </a:solidFill>
              </a:rPr>
              <a:t>والانتاجية</a:t>
            </a:r>
            <a:r>
              <a:rPr lang="ar-IQ" sz="2000" dirty="0">
                <a:solidFill>
                  <a:schemeClr val="tx2">
                    <a:lumMod val="75000"/>
                  </a:schemeClr>
                </a:solidFill>
              </a:rPr>
              <a:t> وغير ذلك .</a:t>
            </a:r>
            <a:endParaRPr lang="en-US" sz="2000" dirty="0">
              <a:solidFill>
                <a:schemeClr val="tx2">
                  <a:lumMod val="75000"/>
                </a:schemeClr>
              </a:solidFill>
            </a:endParaRPr>
          </a:p>
          <a:p>
            <a:pPr algn="just"/>
            <a:r>
              <a:rPr lang="ar-IQ" sz="2000" dirty="0">
                <a:solidFill>
                  <a:schemeClr val="tx2">
                    <a:lumMod val="75000"/>
                  </a:schemeClr>
                </a:solidFill>
              </a:rPr>
              <a:t>  تركز </a:t>
            </a:r>
            <a:r>
              <a:rPr lang="ar-IQ" sz="2000" dirty="0" err="1">
                <a:solidFill>
                  <a:schemeClr val="tx2">
                    <a:lumMod val="75000"/>
                  </a:schemeClr>
                </a:solidFill>
              </a:rPr>
              <a:t>الادارة</a:t>
            </a:r>
            <a:r>
              <a:rPr lang="ar-IQ" sz="2000" dirty="0">
                <a:solidFill>
                  <a:schemeClr val="tx2">
                    <a:lumMod val="75000"/>
                  </a:schemeClr>
                </a:solidFill>
              </a:rPr>
              <a:t> الحديثة اليوم على ضرورة تحديد </a:t>
            </a:r>
            <a:r>
              <a:rPr lang="ar-IQ" sz="2000" dirty="0" err="1">
                <a:solidFill>
                  <a:schemeClr val="tx2">
                    <a:lumMod val="75000"/>
                  </a:schemeClr>
                </a:solidFill>
              </a:rPr>
              <a:t>اطار</a:t>
            </a:r>
            <a:r>
              <a:rPr lang="ar-IQ" sz="2000" dirty="0">
                <a:solidFill>
                  <a:schemeClr val="tx2">
                    <a:lumMod val="75000"/>
                  </a:schemeClr>
                </a:solidFill>
              </a:rPr>
              <a:t> واضح المعالم لحدود تصرفات العاملين بهدف </a:t>
            </a:r>
            <a:r>
              <a:rPr lang="ar-IQ" sz="2000" dirty="0" err="1">
                <a:solidFill>
                  <a:schemeClr val="tx2">
                    <a:lumMod val="75000"/>
                  </a:schemeClr>
                </a:solidFill>
              </a:rPr>
              <a:t>ارشادهم</a:t>
            </a:r>
            <a:r>
              <a:rPr lang="ar-IQ" sz="2000" dirty="0">
                <a:solidFill>
                  <a:schemeClr val="tx2">
                    <a:lumMod val="75000"/>
                  </a:schemeClr>
                </a:solidFill>
              </a:rPr>
              <a:t> ورسم </a:t>
            </a:r>
            <a:r>
              <a:rPr lang="ar-IQ" sz="2000" dirty="0" err="1">
                <a:solidFill>
                  <a:schemeClr val="tx2">
                    <a:lumMod val="75000"/>
                  </a:schemeClr>
                </a:solidFill>
              </a:rPr>
              <a:t>ادوارهم</a:t>
            </a:r>
            <a:r>
              <a:rPr lang="ar-IQ" sz="2000" dirty="0">
                <a:solidFill>
                  <a:schemeClr val="tx2">
                    <a:lumMod val="75000"/>
                  </a:schemeClr>
                </a:solidFill>
              </a:rPr>
              <a:t> وبخاصة علاقات العاملين بعضهم مع بعض , وتهدف المنظمات من هذا التوجه السليم لطاقات العاملين وتحقيق تأثير مباشر في المواقف العديدة التي قد تواجههم ومثال على ذلك الغايات التي تستهدفها المنظمة والقيم التي تحكم </a:t>
            </a:r>
            <a:r>
              <a:rPr lang="ar-IQ" sz="2000" dirty="0" err="1">
                <a:solidFill>
                  <a:schemeClr val="tx2">
                    <a:lumMod val="75000"/>
                  </a:schemeClr>
                </a:solidFill>
              </a:rPr>
              <a:t>ارشاداتها</a:t>
            </a:r>
            <a:r>
              <a:rPr lang="ar-IQ" sz="2000" dirty="0">
                <a:solidFill>
                  <a:schemeClr val="tx2">
                    <a:lumMod val="75000"/>
                  </a:schemeClr>
                </a:solidFill>
              </a:rPr>
              <a:t> العلمية والصورة الذهنية الحالية والمستقبلية للمنظمة </a:t>
            </a:r>
            <a:r>
              <a:rPr lang="ar-IQ" sz="2000" dirty="0" err="1">
                <a:solidFill>
                  <a:schemeClr val="tx2">
                    <a:lumMod val="75000"/>
                  </a:schemeClr>
                </a:solidFill>
              </a:rPr>
              <a:t>واهداف</a:t>
            </a:r>
            <a:r>
              <a:rPr lang="ar-IQ" sz="2000" dirty="0">
                <a:solidFill>
                  <a:schemeClr val="tx2">
                    <a:lumMod val="75000"/>
                  </a:schemeClr>
                </a:solidFill>
              </a:rPr>
              <a:t> المنظمة </a:t>
            </a:r>
            <a:r>
              <a:rPr lang="ar-IQ" sz="2000" dirty="0" err="1">
                <a:solidFill>
                  <a:schemeClr val="tx2">
                    <a:lumMod val="75000"/>
                  </a:schemeClr>
                </a:solidFill>
              </a:rPr>
              <a:t>والادوار</a:t>
            </a:r>
            <a:r>
              <a:rPr lang="ar-IQ" sz="2000" dirty="0">
                <a:solidFill>
                  <a:schemeClr val="tx2">
                    <a:lumMod val="75000"/>
                  </a:schemeClr>
                </a:solidFill>
              </a:rPr>
              <a:t> المسندة للعاملين والهيكل التنظيمي للمنظمة , </a:t>
            </a:r>
            <a:r>
              <a:rPr lang="ar-IQ" sz="2000" dirty="0" err="1">
                <a:solidFill>
                  <a:schemeClr val="tx2">
                    <a:lumMod val="75000"/>
                  </a:schemeClr>
                </a:solidFill>
              </a:rPr>
              <a:t>ومايحكمه</a:t>
            </a:r>
            <a:r>
              <a:rPr lang="ar-IQ" sz="2000" dirty="0">
                <a:solidFill>
                  <a:schemeClr val="tx2">
                    <a:lumMod val="75000"/>
                  </a:schemeClr>
                </a:solidFill>
              </a:rPr>
              <a:t> من نظم وارتباطات .</a:t>
            </a:r>
            <a:endParaRPr lang="en-US" sz="2000" dirty="0">
              <a:solidFill>
                <a:schemeClr val="tx2">
                  <a:lumMod val="75000"/>
                </a:schemeClr>
              </a:solidFill>
            </a:endParaRPr>
          </a:p>
          <a:p>
            <a:pPr algn="just"/>
            <a:r>
              <a:rPr lang="ar-IQ" sz="2000" dirty="0">
                <a:solidFill>
                  <a:schemeClr val="tx2">
                    <a:lumMod val="75000"/>
                  </a:schemeClr>
                </a:solidFill>
              </a:rPr>
              <a:t>وصف(</a:t>
            </a:r>
            <a:r>
              <a:rPr lang="en-US" sz="2000" dirty="0">
                <a:solidFill>
                  <a:schemeClr val="tx2">
                    <a:lumMod val="75000"/>
                  </a:schemeClr>
                </a:solidFill>
              </a:rPr>
              <a:t>Nixon,1994 :16</a:t>
            </a:r>
            <a:r>
              <a:rPr lang="ar-IQ" sz="2000" dirty="0">
                <a:solidFill>
                  <a:schemeClr val="tx2">
                    <a:lumMod val="75000"/>
                  </a:schemeClr>
                </a:solidFill>
              </a:rPr>
              <a:t>) التمكين كونه </a:t>
            </a:r>
            <a:r>
              <a:rPr lang="ar-IQ" sz="2000" dirty="0" err="1">
                <a:solidFill>
                  <a:schemeClr val="tx2">
                    <a:lumMod val="75000"/>
                  </a:schemeClr>
                </a:solidFill>
              </a:rPr>
              <a:t>استراتيجية</a:t>
            </a:r>
            <a:r>
              <a:rPr lang="ar-IQ" sz="2000" dirty="0">
                <a:solidFill>
                  <a:schemeClr val="tx2">
                    <a:lumMod val="75000"/>
                  </a:schemeClr>
                </a:solidFill>
              </a:rPr>
              <a:t> </a:t>
            </a:r>
            <a:r>
              <a:rPr lang="ar-IQ" sz="2000" dirty="0" err="1">
                <a:solidFill>
                  <a:schemeClr val="tx2">
                    <a:lumMod val="75000"/>
                  </a:schemeClr>
                </a:solidFill>
              </a:rPr>
              <a:t>ادارية</a:t>
            </a:r>
            <a:r>
              <a:rPr lang="ar-IQ" sz="2000" dirty="0">
                <a:solidFill>
                  <a:schemeClr val="tx2">
                    <a:lumMod val="75000"/>
                  </a:schemeClr>
                </a:solidFill>
              </a:rPr>
              <a:t> تستخدم لحث </a:t>
            </a:r>
            <a:r>
              <a:rPr lang="ar-IQ" sz="2000" dirty="0" err="1">
                <a:solidFill>
                  <a:schemeClr val="tx2">
                    <a:lumMod val="75000"/>
                  </a:schemeClr>
                </a:solidFill>
              </a:rPr>
              <a:t>الافراد</a:t>
            </a:r>
            <a:r>
              <a:rPr lang="ar-IQ" sz="2000" dirty="0">
                <a:solidFill>
                  <a:schemeClr val="tx2">
                    <a:lumMod val="75000"/>
                  </a:schemeClr>
                </a:solidFill>
              </a:rPr>
              <a:t> العاملين ,وتشجيعهم بما فيهم المدراء لغرض توفير مهاراتهم الخاصة وخبراتهم على نحو أفضل ,وذلك عن طريق منحهم المزيد من القوة والحرية في التصرف </a:t>
            </a:r>
            <a:r>
              <a:rPr lang="ar-IQ" sz="2000" dirty="0" err="1">
                <a:solidFill>
                  <a:schemeClr val="tx2">
                    <a:lumMod val="75000"/>
                  </a:schemeClr>
                </a:solidFill>
              </a:rPr>
              <a:t>لاداء</a:t>
            </a:r>
            <a:r>
              <a:rPr lang="ar-IQ" sz="2000" dirty="0">
                <a:solidFill>
                  <a:schemeClr val="tx2">
                    <a:lumMod val="75000"/>
                  </a:schemeClr>
                </a:solidFill>
              </a:rPr>
              <a:t> </a:t>
            </a:r>
            <a:r>
              <a:rPr lang="ar-IQ" sz="2000" dirty="0" err="1">
                <a:solidFill>
                  <a:schemeClr val="tx2">
                    <a:lumMod val="75000"/>
                  </a:schemeClr>
                </a:solidFill>
              </a:rPr>
              <a:t>اعمالهم</a:t>
            </a:r>
            <a:r>
              <a:rPr lang="ar-IQ" sz="2000" dirty="0">
                <a:solidFill>
                  <a:schemeClr val="tx2">
                    <a:lumMod val="75000"/>
                  </a:schemeClr>
                </a:solidFill>
              </a:rPr>
              <a:t> </a:t>
            </a:r>
            <a:r>
              <a:rPr lang="ar-IQ" sz="2000" dirty="0" err="1">
                <a:solidFill>
                  <a:schemeClr val="tx2">
                    <a:lumMod val="75000"/>
                  </a:schemeClr>
                </a:solidFill>
              </a:rPr>
              <a:t>الى</a:t>
            </a:r>
            <a:r>
              <a:rPr lang="ar-IQ" sz="2000" dirty="0">
                <a:solidFill>
                  <a:schemeClr val="tx2">
                    <a:lumMod val="75000"/>
                  </a:schemeClr>
                </a:solidFill>
              </a:rPr>
              <a:t> جانب الموارد والامتيازات </a:t>
            </a:r>
            <a:r>
              <a:rPr lang="ar-IQ" sz="2000" dirty="0" err="1">
                <a:solidFill>
                  <a:schemeClr val="tx2">
                    <a:lumMod val="75000"/>
                  </a:schemeClr>
                </a:solidFill>
              </a:rPr>
              <a:t>الاخرى</a:t>
            </a:r>
            <a:r>
              <a:rPr lang="ar-IQ" sz="2000" dirty="0">
                <a:solidFill>
                  <a:schemeClr val="tx2">
                    <a:lumMod val="75000"/>
                  </a:schemeClr>
                </a:solidFill>
              </a:rPr>
              <a:t> ليكونوا قادرين على العمل بفاعلية لخدمة </a:t>
            </a:r>
            <a:r>
              <a:rPr lang="ar-IQ" sz="2000" dirty="0" err="1">
                <a:solidFill>
                  <a:schemeClr val="tx2">
                    <a:lumMod val="75000"/>
                  </a:schemeClr>
                </a:solidFill>
              </a:rPr>
              <a:t>اهداف</a:t>
            </a:r>
            <a:r>
              <a:rPr lang="ar-IQ" sz="2000" dirty="0">
                <a:solidFill>
                  <a:schemeClr val="tx2">
                    <a:lumMod val="75000"/>
                  </a:schemeClr>
                </a:solidFill>
              </a:rPr>
              <a:t> المنظمة وغاياتها . </a:t>
            </a:r>
            <a:endParaRPr lang="en-US" sz="2000" dirty="0">
              <a:solidFill>
                <a:schemeClr val="tx2">
                  <a:lumMod val="75000"/>
                </a:schemeClr>
              </a:solidFill>
            </a:endParaRPr>
          </a:p>
          <a:p>
            <a:pPr algn="just">
              <a:buNone/>
            </a:pPr>
            <a:endParaRPr lang="en-US" sz="2000" dirty="0">
              <a:solidFill>
                <a:schemeClr val="tx2">
                  <a:lumMod val="75000"/>
                </a:schemeClr>
              </a:solidFill>
            </a:endParaRPr>
          </a:p>
        </p:txBody>
      </p:sp>
      <p:sp>
        <p:nvSpPr>
          <p:cNvPr id="4" name="عنصر نائب للنص 3"/>
          <p:cNvSpPr>
            <a:spLocks noGrp="1"/>
          </p:cNvSpPr>
          <p:nvPr>
            <p:ph type="body" idx="2"/>
          </p:nvPr>
        </p:nvSpPr>
        <p:spPr>
          <a:xfrm>
            <a:off x="1981200" y="1406964"/>
            <a:ext cx="3810000" cy="117036"/>
          </a:xfrm>
        </p:spPr>
        <p:txBody>
          <a:bodyPr>
            <a:normAutofit fontScale="25000" lnSpcReduction="20000"/>
          </a:bodyPr>
          <a:lstStyle/>
          <a:p>
            <a:r>
              <a:rPr lang="ar-IQ" dirty="0" smtClean="0"/>
              <a:t>,</a:t>
            </a:r>
            <a:endParaRPr lang="ar-IQ" dirty="0"/>
          </a:p>
        </p:txBody>
      </p:sp>
    </p:spTree>
    <p:extLst>
      <p:ext uri="{BB962C8B-B14F-4D97-AF65-F5344CB8AC3E}">
        <p14:creationId xmlns:p14="http://schemas.microsoft.com/office/powerpoint/2010/main" val="1354086075"/>
      </p:ext>
    </p:extLst>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216778"/>
            <a:ext cx="3810000" cy="240422"/>
          </a:xfrm>
        </p:spPr>
        <p:txBody>
          <a:bodyPr>
            <a:normAutofit/>
          </a:bodyPr>
          <a:lstStyle/>
          <a:p>
            <a:r>
              <a:rPr lang="ar-IQ" sz="800" dirty="0"/>
              <a:t>,</a:t>
            </a:r>
            <a:endParaRPr lang="ar-IQ" sz="800" dirty="0"/>
          </a:p>
        </p:txBody>
      </p:sp>
      <p:sp>
        <p:nvSpPr>
          <p:cNvPr id="3" name="عنصر نائب للنص 2"/>
          <p:cNvSpPr>
            <a:spLocks noGrp="1"/>
          </p:cNvSpPr>
          <p:nvPr>
            <p:ph type="body" idx="2"/>
          </p:nvPr>
        </p:nvSpPr>
        <p:spPr/>
        <p:txBody>
          <a:bodyPr>
            <a:normAutofit/>
          </a:bodyPr>
          <a:lstStyle/>
          <a:p>
            <a:r>
              <a:rPr lang="ar-IQ" sz="800" dirty="0"/>
              <a:t>.</a:t>
            </a:r>
            <a:endParaRPr lang="ar-IQ" sz="800" dirty="0"/>
          </a:p>
        </p:txBody>
      </p:sp>
      <p:sp>
        <p:nvSpPr>
          <p:cNvPr id="4" name="عنصر نائب للمحتوى 3"/>
          <p:cNvSpPr>
            <a:spLocks noGrp="1"/>
          </p:cNvSpPr>
          <p:nvPr>
            <p:ph sz="half" idx="1"/>
          </p:nvPr>
        </p:nvSpPr>
        <p:spPr>
          <a:xfrm>
            <a:off x="1981200" y="1066801"/>
            <a:ext cx="8153400" cy="5059363"/>
          </a:xfrm>
          <a:solidFill>
            <a:schemeClr val="accent5">
              <a:lumMod val="20000"/>
              <a:lumOff val="80000"/>
            </a:schemeClr>
          </a:solidFill>
        </p:spPr>
        <p:txBody>
          <a:bodyPr>
            <a:normAutofit fontScale="92500" lnSpcReduction="20000"/>
          </a:bodyPr>
          <a:lstStyle/>
          <a:p>
            <a:pPr algn="just"/>
            <a:r>
              <a:rPr lang="ar-IQ" dirty="0" smtClean="0">
                <a:solidFill>
                  <a:schemeClr val="accent3">
                    <a:lumMod val="75000"/>
                  </a:schemeClr>
                </a:solidFill>
              </a:rPr>
              <a:t>ومن منظور (</a:t>
            </a:r>
            <a:r>
              <a:rPr lang="en-US" dirty="0" smtClean="0">
                <a:solidFill>
                  <a:schemeClr val="accent3">
                    <a:lumMod val="75000"/>
                  </a:schemeClr>
                </a:solidFill>
              </a:rPr>
              <a:t>Daft,2001 :500</a:t>
            </a:r>
            <a:r>
              <a:rPr lang="ar-IQ" dirty="0" smtClean="0">
                <a:solidFill>
                  <a:schemeClr val="accent3">
                    <a:lumMod val="75000"/>
                  </a:schemeClr>
                </a:solidFill>
              </a:rPr>
              <a:t>) إن تطبيق </a:t>
            </a:r>
            <a:r>
              <a:rPr lang="ar-IQ" dirty="0" err="1" smtClean="0">
                <a:solidFill>
                  <a:schemeClr val="accent3">
                    <a:lumMod val="75000"/>
                  </a:schemeClr>
                </a:solidFill>
              </a:rPr>
              <a:t>استراتيجية</a:t>
            </a:r>
            <a:r>
              <a:rPr lang="ar-IQ" dirty="0" smtClean="0">
                <a:solidFill>
                  <a:schemeClr val="accent3">
                    <a:lumMod val="75000"/>
                  </a:schemeClr>
                </a:solidFill>
              </a:rPr>
              <a:t> التمكين يتخذ عدة مراحل متدرجة إذ تكون البداية في </a:t>
            </a:r>
            <a:r>
              <a:rPr lang="ar-IQ" dirty="0" err="1" smtClean="0">
                <a:solidFill>
                  <a:schemeClr val="accent3">
                    <a:lumMod val="75000"/>
                  </a:schemeClr>
                </a:solidFill>
              </a:rPr>
              <a:t>ادنى</a:t>
            </a:r>
            <a:r>
              <a:rPr lang="ar-IQ" dirty="0" smtClean="0">
                <a:solidFill>
                  <a:schemeClr val="accent3">
                    <a:lumMod val="75000"/>
                  </a:schemeClr>
                </a:solidFill>
              </a:rPr>
              <a:t> مستوى من التمكين ومن ابسط المهارات تصاعدياً وعلى النحو </a:t>
            </a:r>
            <a:r>
              <a:rPr lang="ar-IQ" dirty="0" err="1" smtClean="0">
                <a:solidFill>
                  <a:schemeClr val="accent3">
                    <a:lumMod val="75000"/>
                  </a:schemeClr>
                </a:solidFill>
              </a:rPr>
              <a:t>الاتي</a:t>
            </a:r>
            <a:r>
              <a:rPr lang="ar-IQ" dirty="0" smtClean="0">
                <a:solidFill>
                  <a:schemeClr val="accent3">
                    <a:lumMod val="75000"/>
                  </a:schemeClr>
                </a:solidFill>
              </a:rPr>
              <a:t> :</a:t>
            </a:r>
            <a:endParaRPr lang="en-US" dirty="0" smtClean="0">
              <a:solidFill>
                <a:schemeClr val="accent3">
                  <a:lumMod val="75000"/>
                </a:schemeClr>
              </a:solidFill>
            </a:endParaRPr>
          </a:p>
          <a:p>
            <a:pPr algn="just"/>
            <a:r>
              <a:rPr lang="ar-IQ" dirty="0" smtClean="0">
                <a:solidFill>
                  <a:schemeClr val="accent3">
                    <a:lumMod val="75000"/>
                  </a:schemeClr>
                </a:solidFill>
              </a:rPr>
              <a:t>أ – نشاطات اعتيادية </a:t>
            </a:r>
            <a:r>
              <a:rPr lang="ar-IQ" dirty="0" err="1" smtClean="0">
                <a:solidFill>
                  <a:schemeClr val="accent3">
                    <a:lumMod val="75000"/>
                  </a:schemeClr>
                </a:solidFill>
              </a:rPr>
              <a:t>واعادة</a:t>
            </a:r>
            <a:r>
              <a:rPr lang="ar-IQ" dirty="0" smtClean="0">
                <a:solidFill>
                  <a:schemeClr val="accent3">
                    <a:lumMod val="75000"/>
                  </a:schemeClr>
                </a:solidFill>
              </a:rPr>
              <a:t> تصميم </a:t>
            </a:r>
            <a:r>
              <a:rPr lang="ar-IQ" dirty="0" err="1" smtClean="0">
                <a:solidFill>
                  <a:schemeClr val="accent3">
                    <a:lumMod val="75000"/>
                  </a:schemeClr>
                </a:solidFill>
              </a:rPr>
              <a:t>الاعمال</a:t>
            </a:r>
            <a:r>
              <a:rPr lang="ar-IQ" dirty="0" smtClean="0">
                <a:solidFill>
                  <a:schemeClr val="accent3">
                    <a:lumMod val="75000"/>
                  </a:schemeClr>
                </a:solidFill>
              </a:rPr>
              <a:t> بما يحقق </a:t>
            </a:r>
            <a:r>
              <a:rPr lang="ar-IQ" dirty="0" err="1" smtClean="0">
                <a:solidFill>
                  <a:schemeClr val="accent3">
                    <a:lumMod val="75000"/>
                  </a:schemeClr>
                </a:solidFill>
              </a:rPr>
              <a:t>الاغناء</a:t>
            </a:r>
            <a:r>
              <a:rPr lang="ar-IQ" dirty="0" smtClean="0">
                <a:solidFill>
                  <a:schemeClr val="accent3">
                    <a:lumMod val="75000"/>
                  </a:schemeClr>
                </a:solidFill>
              </a:rPr>
              <a:t> الوظيفي </a:t>
            </a:r>
            <a:r>
              <a:rPr lang="ar-IQ" dirty="0" err="1" smtClean="0">
                <a:solidFill>
                  <a:schemeClr val="accent3">
                    <a:lumMod val="75000"/>
                  </a:schemeClr>
                </a:solidFill>
              </a:rPr>
              <a:t>واثراء</a:t>
            </a:r>
            <a:r>
              <a:rPr lang="ar-IQ" dirty="0" smtClean="0">
                <a:solidFill>
                  <a:schemeClr val="accent3">
                    <a:lumMod val="75000"/>
                  </a:schemeClr>
                </a:solidFill>
              </a:rPr>
              <a:t> مسؤوليتهم اتجاه </a:t>
            </a:r>
            <a:r>
              <a:rPr lang="ar-IQ" dirty="0" err="1" smtClean="0">
                <a:solidFill>
                  <a:schemeClr val="accent3">
                    <a:lumMod val="75000"/>
                  </a:schemeClr>
                </a:solidFill>
              </a:rPr>
              <a:t>الاعمال</a:t>
            </a:r>
            <a:r>
              <a:rPr lang="ar-IQ" dirty="0" smtClean="0">
                <a:solidFill>
                  <a:schemeClr val="accent3">
                    <a:lumMod val="75000"/>
                  </a:schemeClr>
                </a:solidFill>
              </a:rPr>
              <a:t> </a:t>
            </a:r>
            <a:r>
              <a:rPr lang="ar-IQ" dirty="0" err="1" smtClean="0">
                <a:solidFill>
                  <a:schemeClr val="accent3">
                    <a:lumMod val="75000"/>
                  </a:schemeClr>
                </a:solidFill>
              </a:rPr>
              <a:t>المنوطة</a:t>
            </a:r>
            <a:r>
              <a:rPr lang="ar-IQ" dirty="0" smtClean="0">
                <a:solidFill>
                  <a:schemeClr val="accent3">
                    <a:lumMod val="75000"/>
                  </a:schemeClr>
                </a:solidFill>
              </a:rPr>
              <a:t> بهم . </a:t>
            </a:r>
            <a:endParaRPr lang="en-US" dirty="0" smtClean="0">
              <a:solidFill>
                <a:schemeClr val="accent3">
                  <a:lumMod val="75000"/>
                </a:schemeClr>
              </a:solidFill>
            </a:endParaRPr>
          </a:p>
          <a:p>
            <a:pPr algn="just"/>
            <a:r>
              <a:rPr lang="ar-IQ" dirty="0" smtClean="0">
                <a:solidFill>
                  <a:schemeClr val="accent3">
                    <a:lumMod val="75000"/>
                  </a:schemeClr>
                </a:solidFill>
              </a:rPr>
              <a:t>ب – تشجيع مقترحات العاملين .</a:t>
            </a:r>
            <a:endParaRPr lang="en-US" dirty="0" smtClean="0">
              <a:solidFill>
                <a:schemeClr val="accent3">
                  <a:lumMod val="75000"/>
                </a:schemeClr>
              </a:solidFill>
            </a:endParaRPr>
          </a:p>
          <a:p>
            <a:pPr algn="just"/>
            <a:r>
              <a:rPr lang="ar-IQ" dirty="0" smtClean="0">
                <a:solidFill>
                  <a:schemeClr val="accent3">
                    <a:lumMod val="75000"/>
                  </a:schemeClr>
                </a:solidFill>
              </a:rPr>
              <a:t>ج – منح العاملين فرصة المشاركة في صنع القرارات ومسؤولية </a:t>
            </a:r>
            <a:r>
              <a:rPr lang="ar-IQ" dirty="0" err="1" smtClean="0">
                <a:solidFill>
                  <a:schemeClr val="accent3">
                    <a:lumMod val="75000"/>
                  </a:schemeClr>
                </a:solidFill>
              </a:rPr>
              <a:t>أنجازها</a:t>
            </a:r>
            <a:r>
              <a:rPr lang="ar-IQ" dirty="0" smtClean="0">
                <a:solidFill>
                  <a:schemeClr val="accent3">
                    <a:lumMod val="75000"/>
                  </a:schemeClr>
                </a:solidFill>
              </a:rPr>
              <a:t> وبخاصة من ينال الثقة منهم .</a:t>
            </a:r>
            <a:endParaRPr lang="en-US" dirty="0" smtClean="0">
              <a:solidFill>
                <a:schemeClr val="accent3">
                  <a:lumMod val="75000"/>
                </a:schemeClr>
              </a:solidFill>
            </a:endParaRPr>
          </a:p>
          <a:p>
            <a:pPr algn="just"/>
            <a:r>
              <a:rPr lang="ar-IQ" dirty="0" smtClean="0">
                <a:solidFill>
                  <a:schemeClr val="accent3">
                    <a:lumMod val="75000"/>
                  </a:schemeClr>
                </a:solidFill>
              </a:rPr>
              <a:t>د – تمكين العاملين على نحو تام .</a:t>
            </a:r>
            <a:endParaRPr lang="en-US" dirty="0" smtClean="0">
              <a:solidFill>
                <a:schemeClr val="accent3">
                  <a:lumMod val="75000"/>
                </a:schemeClr>
              </a:solidFill>
            </a:endParaRPr>
          </a:p>
          <a:p>
            <a:pPr algn="just"/>
            <a:r>
              <a:rPr lang="ar-IQ" dirty="0" smtClean="0">
                <a:solidFill>
                  <a:schemeClr val="accent3">
                    <a:lumMod val="75000"/>
                  </a:schemeClr>
                </a:solidFill>
              </a:rPr>
              <a:t>ه – تشكيل فرق العمل بأنواعها ومنها حلقات الجودة وفرق المهمات الخاصة وفرق حل المشكلات وفرق العمل الذاتية القيادة وفرق المشاريع الخاصة .</a:t>
            </a:r>
            <a:endParaRPr lang="en-US" dirty="0" smtClean="0">
              <a:solidFill>
                <a:schemeClr val="accent3">
                  <a:lumMod val="75000"/>
                </a:schemeClr>
              </a:solidFill>
            </a:endParaRPr>
          </a:p>
          <a:p>
            <a:endParaRPr lang="ar-IQ" dirty="0"/>
          </a:p>
        </p:txBody>
      </p:sp>
    </p:spTree>
    <p:extLst>
      <p:ext uri="{BB962C8B-B14F-4D97-AF65-F5344CB8AC3E}">
        <p14:creationId xmlns:p14="http://schemas.microsoft.com/office/powerpoint/2010/main" val="978974829"/>
      </p:ext>
    </p:extLst>
  </p:cSld>
  <p:clrMapOvr>
    <a:masterClrMapping/>
  </p:clrMapOvr>
  <p:transition>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216778"/>
            <a:ext cx="8077200" cy="1162050"/>
          </a:xfrm>
        </p:spPr>
        <p:txBody>
          <a:bodyPr/>
          <a:lstStyle/>
          <a:p>
            <a:pPr algn="ctr"/>
            <a:r>
              <a:rPr lang="ar-IQ" dirty="0" smtClean="0"/>
              <a:t>كل (5-10) التتابع المرحلي لتمكين العاملين في المنظمة</a:t>
            </a:r>
            <a:r>
              <a:rPr lang="en-US" dirty="0" smtClean="0"/>
              <a:t/>
            </a:r>
            <a:br>
              <a:rPr lang="en-US" dirty="0" smtClean="0"/>
            </a:br>
            <a:endParaRPr lang="ar-IQ" dirty="0"/>
          </a:p>
        </p:txBody>
      </p:sp>
      <p:sp>
        <p:nvSpPr>
          <p:cNvPr id="3" name="عنصر نائب للنص 2"/>
          <p:cNvSpPr>
            <a:spLocks noGrp="1"/>
          </p:cNvSpPr>
          <p:nvPr>
            <p:ph type="body" idx="2"/>
          </p:nvPr>
        </p:nvSpPr>
        <p:spPr>
          <a:xfrm>
            <a:off x="1981200" y="1143001"/>
            <a:ext cx="3810000" cy="76200"/>
          </a:xfrm>
        </p:spPr>
        <p:txBody>
          <a:bodyPr>
            <a:normAutofit fontScale="25000" lnSpcReduction="20000"/>
          </a:bodyPr>
          <a:lstStyle/>
          <a:p>
            <a:r>
              <a:rPr lang="ar-IQ" dirty="0" smtClean="0"/>
              <a:t>.</a:t>
            </a:r>
            <a:endParaRPr lang="ar-IQ" dirty="0"/>
          </a:p>
        </p:txBody>
      </p:sp>
      <p:pic>
        <p:nvPicPr>
          <p:cNvPr id="5" name="عنصر نائب للمحتوى 4" descr="C:\Users\Dell1\AppData\Local\Microsoft\Windows\Temporary Internet Files\Content.Word\CYMERA_٢٠١٨١١٢٨_٠٢٤٩١٤.jpg"/>
          <p:cNvPicPr>
            <a:picLocks noGrp="1"/>
          </p:cNvPicPr>
          <p:nvPr>
            <p:ph sz="half" idx="1"/>
          </p:nvPr>
        </p:nvPicPr>
        <p:blipFill>
          <a:blip r:embed="rId2" cstate="print"/>
          <a:srcRect/>
          <a:stretch>
            <a:fillRect/>
          </a:stretch>
        </p:blipFill>
        <p:spPr bwMode="auto">
          <a:xfrm>
            <a:off x="3124200" y="1447801"/>
            <a:ext cx="6629400" cy="46783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26115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808</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إدارة الأحتواء</vt:lpstr>
      <vt:lpstr>اولا : أدارة الاحتواء العالي وادارة الموارد البشرية الداعمة :</vt:lpstr>
      <vt:lpstr>PowerPoint Presentation</vt:lpstr>
      <vt:lpstr>شكل رقم(1) العوامل الرئيسية والتأثيرات والمخرجات للموارد البشرية في المنظمات العالمية  </vt:lpstr>
      <vt:lpstr>PowerPoint Presentation</vt:lpstr>
      <vt:lpstr>ثانيا: ادارة الاحتواء العالي وضرورات تمكين العاملين  </vt:lpstr>
      <vt:lpstr>,</vt:lpstr>
      <vt:lpstr>كل (5-10) التتابع المرحلي لتمكين العاملين في المنظمة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الأحتواء</dc:title>
  <dc:creator>Maher</dc:creator>
  <cp:lastModifiedBy>Maher</cp:lastModifiedBy>
  <cp:revision>1</cp:revision>
  <dcterms:created xsi:type="dcterms:W3CDTF">2019-07-14T16:18:36Z</dcterms:created>
  <dcterms:modified xsi:type="dcterms:W3CDTF">2019-07-14T16:18:46Z</dcterms:modified>
</cp:coreProperties>
</file>