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12" r:id="rId1"/>
  </p:sldMasterIdLst>
  <p:notesMasterIdLst>
    <p:notesMasterId r:id="rId18"/>
  </p:notesMasterIdLst>
  <p:sldIdLst>
    <p:sldId id="257" r:id="rId2"/>
    <p:sldId id="256" r:id="rId3"/>
    <p:sldId id="258" r:id="rId4"/>
    <p:sldId id="259" r:id="rId5"/>
    <p:sldId id="260" r:id="rId6"/>
    <p:sldId id="261" r:id="rId7"/>
    <p:sldId id="277" r:id="rId8"/>
    <p:sldId id="279" r:id="rId9"/>
    <p:sldId id="262" r:id="rId10"/>
    <p:sldId id="263" r:id="rId11"/>
    <p:sldId id="264" r:id="rId12"/>
    <p:sldId id="265" r:id="rId13"/>
    <p:sldId id="267" r:id="rId14"/>
    <p:sldId id="266" r:id="rId15"/>
    <p:sldId id="268" r:id="rId16"/>
    <p:sldId id="269" r:id="rId1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0570656-A0C7-4334-AB18-7E21ABE90487}" type="datetimeFigureOut">
              <a:rPr lang="ar-IQ" smtClean="0"/>
              <a:pPr/>
              <a:t>12/11/1440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99B9184-B006-4F94-87A5-762C44A2D889}"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E99B9184-B006-4F94-87A5-762C44A2D889}" type="slidenum">
              <a:rPr lang="ar-IQ" smtClean="0"/>
              <a:pPr/>
              <a:t>2</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20" name="عنصر نائب للتذييل 19"/>
          <p:cNvSpPr>
            <a:spLocks noGrp="1"/>
          </p:cNvSpPr>
          <p:nvPr>
            <p:ph type="ftr" sz="quarter" idx="11"/>
          </p:nvPr>
        </p:nvSpPr>
        <p:spPr/>
        <p:txBody>
          <a:bodyPr/>
          <a:lstStyle/>
          <a:p>
            <a:endParaRPr lang="ar-IQ"/>
          </a:p>
        </p:txBody>
      </p:sp>
      <p:sp>
        <p:nvSpPr>
          <p:cNvPr id="10" name="عنصر نائب لرقم الشريحة 9"/>
          <p:cNvSpPr>
            <a:spLocks noGrp="1"/>
          </p:cNvSpPr>
          <p:nvPr>
            <p:ph type="sldNum" sz="quarter" idx="12"/>
          </p:nvPr>
        </p:nvSpPr>
        <p:spPr/>
        <p:txBody>
          <a:bodyPr/>
          <a:lstStyle/>
          <a:p>
            <a:fld id="{EFE701FE-FC4C-4664-987C-364FF85204C6}" type="slidenum">
              <a:rPr lang="ar-IQ" smtClean="0"/>
              <a:pPr/>
              <a:t>‹#›</a:t>
            </a:fld>
            <a:endParaRPr lang="ar-IQ"/>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FE701FE-FC4C-4664-987C-364FF85204C6}" type="slidenum">
              <a:rPr lang="ar-IQ" smtClean="0"/>
              <a:pPr/>
              <a:t>‹#›</a:t>
            </a:fld>
            <a:endParaRPr lang="ar-IQ"/>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FE701FE-FC4C-4664-987C-364FF85204C6}" type="slidenum">
              <a:rPr lang="ar-IQ" smtClean="0"/>
              <a:pPr/>
              <a:t>‹#›</a:t>
            </a:fld>
            <a:endParaRPr lang="ar-IQ"/>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FE701FE-FC4C-4664-987C-364FF85204C6}"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C73ADF0-D95D-4086-99F4-55B1BD698CE2}" type="datetimeFigureOut">
              <a:rPr lang="ar-IQ" smtClean="0"/>
              <a:pPr/>
              <a:t>12/11/1440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FE701FE-FC4C-4664-987C-364FF85204C6}" type="slidenum">
              <a:rPr lang="ar-IQ" smtClean="0"/>
              <a:pPr/>
              <a:t>‹#›</a:t>
            </a:fld>
            <a:endParaRPr lang="ar-IQ"/>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C73ADF0-D95D-4086-99F4-55B1BD698CE2}" type="datetimeFigureOut">
              <a:rPr lang="ar-IQ" smtClean="0"/>
              <a:pPr/>
              <a:t>12/11/1440</a:t>
            </a:fld>
            <a:endParaRPr lang="ar-IQ"/>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FE701FE-FC4C-4664-987C-364FF85204C6}" type="slidenum">
              <a:rPr lang="ar-IQ" smtClean="0"/>
              <a:pPr/>
              <a:t>‹#›</a:t>
            </a:fld>
            <a:endParaRPr lang="ar-IQ"/>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34000" y="381000"/>
            <a:ext cx="3429000" cy="1143000"/>
          </a:xfrm>
        </p:spPr>
        <p:txBody>
          <a:bodyPr>
            <a:noAutofit/>
          </a:bodyPr>
          <a:lstStyle/>
          <a:p>
            <a:pPr algn="ctr"/>
            <a:r>
              <a:rPr lang="ar-IQ" sz="3200" b="1" i="1" dirty="0" smtClean="0">
                <a:solidFill>
                  <a:schemeClr val="accent5"/>
                </a:solidFill>
              </a:rPr>
              <a:t>أدارة </a:t>
            </a:r>
            <a:r>
              <a:rPr lang="ar-IQ" sz="3200" b="1" i="1" dirty="0" smtClean="0">
                <a:solidFill>
                  <a:schemeClr val="accent5"/>
                </a:solidFill>
              </a:rPr>
              <a:t>الاداء العالي</a:t>
            </a:r>
            <a:endParaRPr lang="ar-IQ" sz="3200" b="1" i="1" dirty="0">
              <a:solidFill>
                <a:schemeClr val="accent5"/>
              </a:solidFill>
            </a:endParaRPr>
          </a:p>
        </p:txBody>
      </p:sp>
      <p:pic>
        <p:nvPicPr>
          <p:cNvPr id="5" name="عنصر نائب للصورة 4" descr="naslovnappo.jpg"/>
          <p:cNvPicPr>
            <a:picLocks noGrp="1" noChangeAspect="1"/>
          </p:cNvPicPr>
          <p:nvPr>
            <p:ph type="pic" idx="1"/>
          </p:nvPr>
        </p:nvPicPr>
        <p:blipFill>
          <a:blip r:embed="rId2"/>
          <a:srcRect l="16576" r="16576"/>
          <a:stretch>
            <a:fillRect/>
          </a:stretch>
        </p:blipFill>
        <p:spPr>
          <a:xfrm rot="21263729">
            <a:off x="662266" y="666169"/>
            <a:ext cx="4495800" cy="44196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3" name="عنصر نائب للنص 2"/>
          <p:cNvSpPr>
            <a:spLocks noGrp="1"/>
          </p:cNvSpPr>
          <p:nvPr>
            <p:ph type="body" sz="half" idx="2"/>
          </p:nvPr>
        </p:nvSpPr>
        <p:spPr>
          <a:xfrm>
            <a:off x="5410200" y="1676400"/>
            <a:ext cx="3505200" cy="4191000"/>
          </a:xfrm>
          <a:solidFill>
            <a:schemeClr val="accent2">
              <a:lumMod val="20000"/>
              <a:lumOff val="80000"/>
            </a:schemeClr>
          </a:solidFill>
        </p:spPr>
        <p:style>
          <a:lnRef idx="1">
            <a:schemeClr val="accent3"/>
          </a:lnRef>
          <a:fillRef idx="2">
            <a:schemeClr val="accent3"/>
          </a:fillRef>
          <a:effectRef idx="1">
            <a:schemeClr val="accent3"/>
          </a:effectRef>
          <a:fontRef idx="minor">
            <a:schemeClr val="dk1"/>
          </a:fontRef>
        </p:style>
        <p:txBody>
          <a:bodyPr>
            <a:normAutofit/>
          </a:bodyPr>
          <a:lstStyle/>
          <a:p>
            <a:pPr algn="just"/>
            <a:r>
              <a:rPr lang="ar-IQ" sz="2400" b="1" dirty="0" smtClean="0">
                <a:solidFill>
                  <a:schemeClr val="accent5"/>
                </a:solidFill>
              </a:rPr>
              <a:t>المحتويات :</a:t>
            </a:r>
          </a:p>
          <a:p>
            <a:pPr algn="just"/>
            <a:endParaRPr lang="ar-IQ" sz="2400" b="1" dirty="0" smtClean="0">
              <a:solidFill>
                <a:schemeClr val="accent5"/>
              </a:solidFill>
            </a:endParaRPr>
          </a:p>
          <a:p>
            <a:pPr algn="just"/>
            <a:r>
              <a:rPr lang="ar-IQ" sz="2400" b="1" dirty="0" smtClean="0">
                <a:solidFill>
                  <a:schemeClr val="accent5"/>
                </a:solidFill>
              </a:rPr>
              <a:t>المقدمة</a:t>
            </a:r>
          </a:p>
          <a:p>
            <a:pPr algn="just"/>
            <a:endParaRPr lang="ar-IQ" sz="2400" b="1" dirty="0" smtClean="0">
              <a:solidFill>
                <a:schemeClr val="accent5"/>
              </a:solidFill>
            </a:endParaRPr>
          </a:p>
          <a:p>
            <a:pPr algn="just"/>
            <a:r>
              <a:rPr lang="ar-IQ" sz="2400" b="1" dirty="0" err="1" smtClean="0">
                <a:solidFill>
                  <a:schemeClr val="accent5"/>
                </a:solidFill>
              </a:rPr>
              <a:t>اولاً</a:t>
            </a:r>
            <a:r>
              <a:rPr lang="ar-IQ" sz="2400" b="1" dirty="0" smtClean="0">
                <a:solidFill>
                  <a:schemeClr val="accent5"/>
                </a:solidFill>
              </a:rPr>
              <a:t> : مفهوم وتعريف نظم </a:t>
            </a:r>
            <a:r>
              <a:rPr lang="ar-IQ" sz="2400" b="1" dirty="0" err="1" smtClean="0">
                <a:solidFill>
                  <a:schemeClr val="accent5"/>
                </a:solidFill>
              </a:rPr>
              <a:t>الاداء</a:t>
            </a:r>
            <a:r>
              <a:rPr lang="ar-IQ" sz="2400" b="1" dirty="0" smtClean="0">
                <a:solidFill>
                  <a:schemeClr val="accent5"/>
                </a:solidFill>
              </a:rPr>
              <a:t> العالي </a:t>
            </a:r>
          </a:p>
          <a:p>
            <a:pPr algn="just"/>
            <a:endParaRPr lang="ar-IQ" sz="2400" b="1" dirty="0" smtClean="0">
              <a:solidFill>
                <a:schemeClr val="accent5"/>
              </a:solidFill>
            </a:endParaRPr>
          </a:p>
          <a:p>
            <a:pPr algn="just"/>
            <a:r>
              <a:rPr lang="ar-IQ" sz="2400" b="1" dirty="0" smtClean="0">
                <a:solidFill>
                  <a:schemeClr val="accent5"/>
                </a:solidFill>
              </a:rPr>
              <a:t>ثانياً : متطلبات </a:t>
            </a:r>
            <a:r>
              <a:rPr lang="ar-IQ" sz="2400" b="1" dirty="0" err="1" smtClean="0">
                <a:solidFill>
                  <a:schemeClr val="accent5"/>
                </a:solidFill>
              </a:rPr>
              <a:t>الاداء</a:t>
            </a:r>
            <a:r>
              <a:rPr lang="ar-IQ" sz="2400" b="1" dirty="0" smtClean="0">
                <a:solidFill>
                  <a:schemeClr val="accent5"/>
                </a:solidFill>
              </a:rPr>
              <a:t> العالي</a:t>
            </a:r>
          </a:p>
          <a:p>
            <a:pPr algn="just"/>
            <a:endParaRPr lang="ar-IQ" sz="2400" b="1" dirty="0" smtClean="0">
              <a:solidFill>
                <a:schemeClr val="accent5"/>
              </a:solidFill>
            </a:endParaRPr>
          </a:p>
          <a:p>
            <a:pPr algn="just"/>
            <a:r>
              <a:rPr lang="ar-IQ" sz="2400" b="1" dirty="0" smtClean="0">
                <a:solidFill>
                  <a:schemeClr val="accent5"/>
                </a:solidFill>
              </a:rPr>
              <a:t>ثالثاً : الحواجز والقيود التنظيمية التي تعيق متطلبات </a:t>
            </a:r>
            <a:r>
              <a:rPr lang="ar-IQ" sz="2400" b="1" dirty="0" err="1" smtClean="0">
                <a:solidFill>
                  <a:schemeClr val="accent5"/>
                </a:solidFill>
              </a:rPr>
              <a:t>الاداء</a:t>
            </a:r>
            <a:r>
              <a:rPr lang="ar-IQ" sz="2400" b="1" dirty="0" smtClean="0">
                <a:solidFill>
                  <a:schemeClr val="accent5"/>
                </a:solidFill>
              </a:rPr>
              <a:t> العالي </a:t>
            </a:r>
          </a:p>
          <a:p>
            <a:endParaRPr lang="ar-IQ"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rot="10800000" flipV="1">
            <a:off x="457200" y="0"/>
            <a:ext cx="3810000" cy="228600"/>
          </a:xfrm>
        </p:spPr>
        <p:txBody>
          <a:bodyPr>
            <a:normAutofit fontScale="90000"/>
          </a:bodyPr>
          <a:lstStyle/>
          <a:p>
            <a:r>
              <a:rPr lang="ar-IQ" dirty="0" smtClean="0"/>
              <a:t>.</a:t>
            </a:r>
            <a:endParaRPr lang="ar-IQ" dirty="0"/>
          </a:p>
        </p:txBody>
      </p:sp>
      <p:sp>
        <p:nvSpPr>
          <p:cNvPr id="3" name="عنصر نائب للنص 2"/>
          <p:cNvSpPr>
            <a:spLocks noGrp="1"/>
          </p:cNvSpPr>
          <p:nvPr>
            <p:ph type="body" idx="2"/>
          </p:nvPr>
        </p:nvSpPr>
        <p:spPr>
          <a:xfrm>
            <a:off x="457200" y="304800"/>
            <a:ext cx="3810000" cy="72571"/>
          </a:xfrm>
        </p:spPr>
        <p:txBody>
          <a:bodyPr>
            <a:normAutofit fontScale="25000" lnSpcReduction="20000"/>
          </a:bodyPr>
          <a:lstStyle/>
          <a:p>
            <a:r>
              <a:rPr lang="ar-IQ" dirty="0" smtClean="0"/>
              <a:t>.</a:t>
            </a:r>
            <a:endParaRPr lang="ar-IQ" dirty="0"/>
          </a:p>
        </p:txBody>
      </p:sp>
      <p:sp>
        <p:nvSpPr>
          <p:cNvPr id="4" name="عنصر نائب للمحتوى 3"/>
          <p:cNvSpPr>
            <a:spLocks noGrp="1"/>
          </p:cNvSpPr>
          <p:nvPr>
            <p:ph sz="half" idx="1"/>
          </p:nvPr>
        </p:nvSpPr>
        <p:spPr>
          <a:xfrm>
            <a:off x="457200" y="914400"/>
            <a:ext cx="8153400" cy="5211763"/>
          </a:xfrm>
        </p:spPr>
        <p:txBody>
          <a:bodyPr>
            <a:normAutofit fontScale="70000" lnSpcReduction="20000"/>
          </a:bodyPr>
          <a:lstStyle/>
          <a:p>
            <a:pPr lvl="0" algn="just">
              <a:buNone/>
            </a:pPr>
            <a:r>
              <a:rPr lang="ar-IQ" b="1" dirty="0" smtClean="0">
                <a:solidFill>
                  <a:schemeClr val="bg2">
                    <a:lumMod val="50000"/>
                  </a:schemeClr>
                </a:solidFill>
              </a:rPr>
              <a:t>2- مشاركة العاملين</a:t>
            </a:r>
            <a:r>
              <a:rPr lang="ar-IQ" dirty="0" smtClean="0">
                <a:solidFill>
                  <a:schemeClr val="bg2">
                    <a:lumMod val="50000"/>
                  </a:schemeClr>
                </a:solidFill>
              </a:rPr>
              <a:t> : </a:t>
            </a:r>
            <a:r>
              <a:rPr lang="ar-IQ" dirty="0" smtClean="0"/>
              <a:t>تعد عملية مشاركة الموظفين واحدة من العناصر الرئيسة لمتطلبات </a:t>
            </a:r>
            <a:r>
              <a:rPr lang="ar-IQ" dirty="0" err="1" smtClean="0"/>
              <a:t>الاداء</a:t>
            </a:r>
            <a:r>
              <a:rPr lang="ar-IQ" dirty="0" smtClean="0"/>
              <a:t> العالي لأنها تسمح للموظف في </a:t>
            </a:r>
            <a:r>
              <a:rPr lang="ar-IQ" dirty="0" err="1" smtClean="0"/>
              <a:t>أتخاذ</a:t>
            </a:r>
            <a:r>
              <a:rPr lang="ar-IQ" dirty="0" smtClean="0"/>
              <a:t> القرارات التي تؤثر في بيئته المباشرة والتي تمثل الواقع الحقيقي في المنظمة </a:t>
            </a:r>
            <a:r>
              <a:rPr lang="ar-IQ" dirty="0" err="1" smtClean="0"/>
              <a:t>اذ</a:t>
            </a:r>
            <a:r>
              <a:rPr lang="ar-IQ" dirty="0" smtClean="0"/>
              <a:t> تساعد هذه المشاركة في شعور الموظف أكثر تمكناً وبالتالي </a:t>
            </a:r>
            <a:r>
              <a:rPr lang="ar-IQ" dirty="0" err="1" smtClean="0"/>
              <a:t>الى</a:t>
            </a:r>
            <a:r>
              <a:rPr lang="ar-IQ" dirty="0" smtClean="0"/>
              <a:t> قوة عمل أكثر التزاماً (</a:t>
            </a:r>
            <a:r>
              <a:rPr lang="en-US" dirty="0" smtClean="0"/>
              <a:t>Brown ,2006 :3</a:t>
            </a:r>
            <a:r>
              <a:rPr lang="ar-IQ" dirty="0" smtClean="0"/>
              <a:t>) </a:t>
            </a:r>
            <a:r>
              <a:rPr lang="ar-IQ" dirty="0" err="1" smtClean="0"/>
              <a:t>اذ</a:t>
            </a:r>
            <a:r>
              <a:rPr lang="ar-IQ" dirty="0" smtClean="0"/>
              <a:t> تصل عدد المقترحات التي يشارك فيها الموظفون في المنظمات اليابانية </a:t>
            </a:r>
            <a:r>
              <a:rPr lang="ar-IQ" dirty="0" err="1" smtClean="0"/>
              <a:t>الى</a:t>
            </a:r>
            <a:r>
              <a:rPr lang="ar-IQ" dirty="0" smtClean="0"/>
              <a:t> 100 اقتراح سنوياً (</a:t>
            </a:r>
            <a:r>
              <a:rPr lang="en-US" dirty="0" smtClean="0"/>
              <a:t>Brown ,et al ,1992 : 3</a:t>
            </a:r>
            <a:r>
              <a:rPr lang="ar-IQ" dirty="0" smtClean="0"/>
              <a:t>) .</a:t>
            </a:r>
            <a:endParaRPr lang="en-US" dirty="0" smtClean="0"/>
          </a:p>
          <a:p>
            <a:pPr algn="just"/>
            <a:r>
              <a:rPr lang="ar-IQ" dirty="0" smtClean="0"/>
              <a:t>كما أن من الصعب تحقيق مشاركة عالية من الموظف من غير أن تكون لديه دوافع ذاتية وقناعة أن احتياجاته تؤخذ برعاية من الناحيتين المهنية والشخصية (</a:t>
            </a:r>
            <a:r>
              <a:rPr lang="en-US" dirty="0" err="1" smtClean="0"/>
              <a:t>kumar</a:t>
            </a:r>
            <a:r>
              <a:rPr lang="en-US" dirty="0" smtClean="0"/>
              <a:t> ,2014 (:10</a:t>
            </a:r>
            <a:r>
              <a:rPr lang="ar-IQ" dirty="0" smtClean="0"/>
              <a:t> ,</a:t>
            </a:r>
            <a:r>
              <a:rPr lang="ar-IQ" dirty="0" err="1" smtClean="0"/>
              <a:t>اذ</a:t>
            </a:r>
            <a:r>
              <a:rPr lang="ar-IQ" dirty="0" smtClean="0"/>
              <a:t> توفر متطلبات </a:t>
            </a:r>
            <a:r>
              <a:rPr lang="ar-IQ" dirty="0" err="1" smtClean="0"/>
              <a:t>الاداء</a:t>
            </a:r>
            <a:r>
              <a:rPr lang="ar-IQ" dirty="0" smtClean="0"/>
              <a:t> العالي فرص مشاركة الموظفين في عملية صنع القرار وتحسين المعرفة والمهارة والقدرة على </a:t>
            </a:r>
            <a:r>
              <a:rPr lang="ar-IQ" dirty="0" err="1" smtClean="0"/>
              <a:t>الاداء</a:t>
            </a:r>
            <a:r>
              <a:rPr lang="ar-IQ" dirty="0" smtClean="0"/>
              <a:t> وتساعد هذه العملية المنظمة على التعرف على </a:t>
            </a:r>
            <a:r>
              <a:rPr lang="ar-IQ" dirty="0" err="1" smtClean="0"/>
              <a:t>مدخلات</a:t>
            </a:r>
            <a:r>
              <a:rPr lang="ar-IQ" dirty="0" smtClean="0"/>
              <a:t> العاملين .</a:t>
            </a:r>
          </a:p>
          <a:p>
            <a:pPr algn="just">
              <a:buNone/>
            </a:pPr>
            <a:endParaRPr lang="ar-IQ" b="1" dirty="0" smtClean="0">
              <a:solidFill>
                <a:schemeClr val="accent1"/>
              </a:solidFill>
            </a:endParaRPr>
          </a:p>
          <a:p>
            <a:pPr algn="just">
              <a:buNone/>
            </a:pPr>
            <a:r>
              <a:rPr lang="ar-IQ" b="1" dirty="0" smtClean="0">
                <a:solidFill>
                  <a:schemeClr val="accent1"/>
                </a:solidFill>
                <a:effectLst>
                  <a:reflection blurRad="6350" stA="55000" endA="300" endPos="45500" dir="5400000" sy="-100000" algn="bl" rotWithShape="0"/>
                </a:effectLst>
              </a:rPr>
              <a:t>هناك ثلاثة عناصر بارزة في أشراك الموظفين وهي</a:t>
            </a:r>
            <a:r>
              <a:rPr lang="ar-IQ" dirty="0" smtClean="0">
                <a:solidFill>
                  <a:schemeClr val="accent1"/>
                </a:solidFill>
                <a:effectLst>
                  <a:reflection blurRad="6350" stA="55000" endA="300" endPos="45500" dir="5400000" sy="-100000" algn="bl" rotWithShape="0"/>
                </a:effectLst>
              </a:rPr>
              <a:t> (</a:t>
            </a:r>
            <a:r>
              <a:rPr lang="en-US" dirty="0" smtClean="0">
                <a:solidFill>
                  <a:schemeClr val="accent1"/>
                </a:solidFill>
              </a:rPr>
              <a:t>P </a:t>
            </a:r>
            <a:r>
              <a:rPr lang="en-US" dirty="0" err="1" smtClean="0">
                <a:solidFill>
                  <a:schemeClr val="accent1"/>
                </a:solidFill>
              </a:rPr>
              <a:t>Doody</a:t>
            </a:r>
            <a:r>
              <a:rPr lang="en-US" dirty="0" smtClean="0">
                <a:solidFill>
                  <a:schemeClr val="accent1"/>
                </a:solidFill>
              </a:rPr>
              <a:t> ,2007 :14 </a:t>
            </a:r>
            <a:r>
              <a:rPr lang="ar-IQ" dirty="0" smtClean="0">
                <a:solidFill>
                  <a:schemeClr val="accent1"/>
                </a:solidFill>
              </a:rPr>
              <a:t>) . </a:t>
            </a:r>
            <a:endParaRPr lang="en-US" dirty="0" smtClean="0">
              <a:solidFill>
                <a:schemeClr val="accent1"/>
              </a:solidFill>
            </a:endParaRPr>
          </a:p>
          <a:p>
            <a:pPr lvl="0" algn="just">
              <a:buNone/>
            </a:pPr>
            <a:r>
              <a:rPr lang="ar-IQ" dirty="0" smtClean="0">
                <a:solidFill>
                  <a:schemeClr val="tx2">
                    <a:lumMod val="50000"/>
                  </a:schemeClr>
                </a:solidFill>
              </a:rPr>
              <a:t>1- مشاركة القرار .</a:t>
            </a:r>
            <a:endParaRPr lang="en-US" dirty="0" smtClean="0">
              <a:solidFill>
                <a:schemeClr val="tx2">
                  <a:lumMod val="50000"/>
                </a:schemeClr>
              </a:solidFill>
            </a:endParaRPr>
          </a:p>
          <a:p>
            <a:pPr lvl="0" algn="just">
              <a:buNone/>
            </a:pPr>
            <a:r>
              <a:rPr lang="ar-IQ" dirty="0" smtClean="0">
                <a:solidFill>
                  <a:schemeClr val="tx2">
                    <a:lumMod val="50000"/>
                  </a:schemeClr>
                </a:solidFill>
              </a:rPr>
              <a:t>2- عمومية الاجتماعات والاقتراحات .</a:t>
            </a:r>
          </a:p>
          <a:p>
            <a:pPr lvl="0" algn="just">
              <a:buNone/>
            </a:pPr>
            <a:r>
              <a:rPr lang="ar-IQ" dirty="0" smtClean="0">
                <a:solidFill>
                  <a:schemeClr val="tx2">
                    <a:lumMod val="50000"/>
                  </a:schemeClr>
                </a:solidFill>
              </a:rPr>
              <a:t>3- تبادل المعلومات </a:t>
            </a:r>
            <a:r>
              <a:rPr lang="ar-IQ" dirty="0" smtClean="0"/>
              <a:t>.</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182562"/>
          </a:xfrm>
        </p:spPr>
        <p:txBody>
          <a:bodyPr>
            <a:normAutofit fontScale="90000"/>
          </a:bodyPr>
          <a:lstStyle/>
          <a:p>
            <a:r>
              <a:rPr lang="ar-IQ" dirty="0" smtClean="0"/>
              <a:t>.</a:t>
            </a:r>
            <a:endParaRPr lang="ar-IQ" dirty="0"/>
          </a:p>
        </p:txBody>
      </p:sp>
      <p:sp>
        <p:nvSpPr>
          <p:cNvPr id="3" name="عنصر نائب للمحتوى 2"/>
          <p:cNvSpPr>
            <a:spLocks noGrp="1"/>
          </p:cNvSpPr>
          <p:nvPr>
            <p:ph idx="1"/>
          </p:nvPr>
        </p:nvSpPr>
        <p:spPr>
          <a:xfrm>
            <a:off x="1447800" y="762000"/>
            <a:ext cx="7498080" cy="5638800"/>
          </a:xfrm>
        </p:spPr>
        <p:txBody>
          <a:bodyPr>
            <a:normAutofit fontScale="55000" lnSpcReduction="20000"/>
          </a:bodyPr>
          <a:lstStyle/>
          <a:p>
            <a:pPr lvl="0" algn="just">
              <a:buNone/>
            </a:pPr>
            <a:r>
              <a:rPr lang="ar-IQ"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 التدريب المعمق : </a:t>
            </a:r>
            <a:r>
              <a:rPr lang="ar-IQ" sz="3600" dirty="0" err="1" smtClean="0">
                <a:solidFill>
                  <a:schemeClr val="tx2"/>
                </a:solidFill>
              </a:rPr>
              <a:t>ان</a:t>
            </a:r>
            <a:r>
              <a:rPr lang="ar-IQ" sz="3600" dirty="0" smtClean="0">
                <a:solidFill>
                  <a:schemeClr val="tx2"/>
                </a:solidFill>
              </a:rPr>
              <a:t> الهدف </a:t>
            </a:r>
            <a:r>
              <a:rPr lang="ar-IQ" sz="3600" dirty="0" err="1" smtClean="0">
                <a:solidFill>
                  <a:schemeClr val="tx2"/>
                </a:solidFill>
              </a:rPr>
              <a:t>الاساسي</a:t>
            </a:r>
            <a:r>
              <a:rPr lang="ar-IQ" sz="3600" dirty="0" smtClean="0">
                <a:solidFill>
                  <a:schemeClr val="tx2"/>
                </a:solidFill>
              </a:rPr>
              <a:t> لأي برنامج تدريبي هو ربطه بأهداف العمل , وثمة عدداً من العوامل التي تؤثر في فاعلية برنامج التدريب , مثلاً يقرر نجاح التدريب ليس فقط بجودة التدريب بل </a:t>
            </a:r>
            <a:r>
              <a:rPr lang="ar-IQ" sz="3600" dirty="0" err="1" smtClean="0">
                <a:solidFill>
                  <a:schemeClr val="tx2"/>
                </a:solidFill>
              </a:rPr>
              <a:t>بأستعداد</a:t>
            </a:r>
            <a:r>
              <a:rPr lang="ar-IQ" sz="3600" dirty="0" smtClean="0">
                <a:solidFill>
                  <a:schemeClr val="tx2"/>
                </a:solidFill>
              </a:rPr>
              <a:t> الفرد للتدريب ودرجة الدعم التنظيمي للتدريب , وخصائص الفرد وبيئة العمل </a:t>
            </a:r>
            <a:r>
              <a:rPr lang="ar-IQ" sz="3600" dirty="0" err="1" smtClean="0">
                <a:solidFill>
                  <a:schemeClr val="tx2"/>
                </a:solidFill>
              </a:rPr>
              <a:t>ايضاً</a:t>
            </a:r>
            <a:r>
              <a:rPr lang="ar-IQ" sz="3600" dirty="0" smtClean="0">
                <a:solidFill>
                  <a:schemeClr val="tx2"/>
                </a:solidFill>
              </a:rPr>
              <a:t> هي مؤثرات مهمة قبل التدريب (من خلال التأثير في الدافع للمشاركة) , خلال التدريب (بالتأثير في التعلم ) وبعد التدريب (بالتأثير في نقل التعلم والمهارات من حالة التدريب </a:t>
            </a:r>
            <a:r>
              <a:rPr lang="ar-IQ" sz="3600" dirty="0" err="1" smtClean="0">
                <a:solidFill>
                  <a:schemeClr val="tx2"/>
                </a:solidFill>
              </a:rPr>
              <a:t>الى</a:t>
            </a:r>
            <a:r>
              <a:rPr lang="ar-IQ" sz="3600" dirty="0" smtClean="0">
                <a:solidFill>
                  <a:schemeClr val="tx2"/>
                </a:solidFill>
              </a:rPr>
              <a:t> حالة العمل ) . (</a:t>
            </a:r>
            <a:r>
              <a:rPr lang="ar-IQ" sz="3600" dirty="0" err="1" smtClean="0">
                <a:solidFill>
                  <a:schemeClr val="tx2"/>
                </a:solidFill>
              </a:rPr>
              <a:t>العابدي</a:t>
            </a:r>
            <a:r>
              <a:rPr lang="ar-IQ" sz="3600" dirty="0" smtClean="0">
                <a:solidFill>
                  <a:schemeClr val="tx2"/>
                </a:solidFill>
              </a:rPr>
              <a:t> ,2012 : 75) </a:t>
            </a:r>
            <a:endParaRPr lang="en-US" sz="3600" dirty="0" smtClean="0">
              <a:solidFill>
                <a:schemeClr val="tx2"/>
              </a:solidFill>
            </a:endParaRPr>
          </a:p>
          <a:p>
            <a:pPr algn="just"/>
            <a:r>
              <a:rPr lang="ar-IQ" sz="3600" dirty="0" smtClean="0">
                <a:solidFill>
                  <a:schemeClr val="tx2"/>
                </a:solidFill>
              </a:rPr>
              <a:t>وهنالك عدد من الدوافع التي تقف وراء </a:t>
            </a:r>
            <a:r>
              <a:rPr lang="ar-IQ" sz="3600" dirty="0" err="1" smtClean="0">
                <a:solidFill>
                  <a:schemeClr val="tx2"/>
                </a:solidFill>
              </a:rPr>
              <a:t>أهتمام</a:t>
            </a:r>
            <a:r>
              <a:rPr lang="ar-IQ" sz="3600" dirty="0" smtClean="0">
                <a:solidFill>
                  <a:schemeClr val="tx2"/>
                </a:solidFill>
              </a:rPr>
              <a:t> المنظمات المعاصرة برأس المال البشري ونذكر منها (</a:t>
            </a:r>
            <a:r>
              <a:rPr lang="ar-IQ" sz="3600" dirty="0" err="1" smtClean="0">
                <a:solidFill>
                  <a:schemeClr val="tx2"/>
                </a:solidFill>
              </a:rPr>
              <a:t>العنزي</a:t>
            </a:r>
            <a:r>
              <a:rPr lang="ar-IQ" sz="3600" dirty="0" smtClean="0">
                <a:solidFill>
                  <a:schemeClr val="tx2"/>
                </a:solidFill>
              </a:rPr>
              <a:t> ,2014 ,200)</a:t>
            </a:r>
            <a:endParaRPr lang="en-US" sz="3600" dirty="0" smtClean="0">
              <a:solidFill>
                <a:schemeClr val="tx2"/>
              </a:solidFill>
            </a:endParaRPr>
          </a:p>
          <a:p>
            <a:pPr lvl="0" algn="just"/>
            <a:endParaRPr lang="ar-IQ" dirty="0" smtClean="0">
              <a:solidFill>
                <a:schemeClr val="accent3">
                  <a:lumMod val="75000"/>
                </a:schemeClr>
              </a:solidFill>
            </a:endParaRPr>
          </a:p>
          <a:p>
            <a:pPr lvl="0" algn="just">
              <a:buNone/>
            </a:pPr>
            <a:r>
              <a:rPr lang="ar-IQ" b="1" dirty="0" smtClean="0">
                <a:solidFill>
                  <a:schemeClr val="accent1"/>
                </a:solidFill>
              </a:rPr>
              <a:t>1- كونه يمثل القدرة العقلية القادرة على توليد أفكار جديدة ومناسبة وعملية (قابلة للتنفيذ) وتتمتع بمستوى عالي من الجودة وتمتلك القدرة على تحقيق التكامل ِوالتناغم للوصول </a:t>
            </a:r>
            <a:r>
              <a:rPr lang="ar-IQ" b="1" dirty="0" err="1" smtClean="0">
                <a:solidFill>
                  <a:schemeClr val="accent1"/>
                </a:solidFill>
              </a:rPr>
              <a:t>الى</a:t>
            </a:r>
            <a:r>
              <a:rPr lang="ar-IQ" b="1" dirty="0" smtClean="0">
                <a:solidFill>
                  <a:schemeClr val="accent1"/>
                </a:solidFill>
              </a:rPr>
              <a:t> </a:t>
            </a:r>
            <a:r>
              <a:rPr lang="ar-IQ" b="1" dirty="0" err="1" smtClean="0">
                <a:solidFill>
                  <a:schemeClr val="accent1"/>
                </a:solidFill>
              </a:rPr>
              <a:t>الاهداف</a:t>
            </a:r>
            <a:r>
              <a:rPr lang="ar-IQ" b="1" dirty="0" smtClean="0">
                <a:solidFill>
                  <a:schemeClr val="accent1"/>
                </a:solidFill>
              </a:rPr>
              <a:t> المنشودة .</a:t>
            </a:r>
            <a:endParaRPr lang="en-US" b="1" dirty="0" smtClean="0">
              <a:solidFill>
                <a:schemeClr val="accent1"/>
              </a:solidFill>
            </a:endParaRPr>
          </a:p>
          <a:p>
            <a:pPr lvl="0" algn="just"/>
            <a:endParaRPr lang="ar-IQ" b="1" dirty="0" smtClean="0">
              <a:solidFill>
                <a:schemeClr val="accent1"/>
              </a:solidFill>
            </a:endParaRPr>
          </a:p>
          <a:p>
            <a:pPr lvl="0" algn="just">
              <a:buNone/>
            </a:pPr>
            <a:r>
              <a:rPr lang="ar-IQ" b="1" dirty="0" smtClean="0">
                <a:solidFill>
                  <a:schemeClr val="accent1"/>
                </a:solidFill>
              </a:rPr>
              <a:t>2- تتنافس منظمات المعرفة على </a:t>
            </a:r>
            <a:r>
              <a:rPr lang="ar-IQ" b="1" dirty="0" err="1" smtClean="0">
                <a:solidFill>
                  <a:schemeClr val="accent1"/>
                </a:solidFill>
              </a:rPr>
              <a:t>قابليات</a:t>
            </a:r>
            <a:r>
              <a:rPr lang="ar-IQ" b="1" dirty="0" smtClean="0">
                <a:solidFill>
                  <a:schemeClr val="accent1"/>
                </a:solidFill>
              </a:rPr>
              <a:t> جوهرية والمعلومات والمهارات والخبرات التي لديها لتمثل بذلك مصدراً جوهرياً للميزة التنافسية المستدامة.</a:t>
            </a:r>
            <a:endParaRPr lang="en-US" b="1" dirty="0" smtClean="0">
              <a:solidFill>
                <a:schemeClr val="accent1"/>
              </a:solidFill>
            </a:endParaRPr>
          </a:p>
          <a:p>
            <a:pPr algn="just">
              <a:buNone/>
            </a:pPr>
            <a:r>
              <a:rPr lang="ar-IQ" b="1" dirty="0" smtClean="0">
                <a:solidFill>
                  <a:schemeClr val="accent1"/>
                </a:solidFill>
              </a:rPr>
              <a:t> </a:t>
            </a:r>
            <a:endParaRPr lang="en-US" b="1" dirty="0" smtClean="0">
              <a:solidFill>
                <a:schemeClr val="accent1"/>
              </a:solidFill>
            </a:endParaRPr>
          </a:p>
          <a:p>
            <a:pPr lvl="0" algn="just">
              <a:buNone/>
            </a:pPr>
            <a:r>
              <a:rPr lang="ar-IQ" b="1" dirty="0" smtClean="0">
                <a:solidFill>
                  <a:schemeClr val="accent1"/>
                </a:solidFill>
              </a:rPr>
              <a:t>3- أصبح رأس المال الفكري المصدر </a:t>
            </a:r>
            <a:r>
              <a:rPr lang="ar-IQ" b="1" dirty="0" err="1" smtClean="0">
                <a:solidFill>
                  <a:schemeClr val="accent1"/>
                </a:solidFill>
              </a:rPr>
              <a:t>الاساسي</a:t>
            </a:r>
            <a:r>
              <a:rPr lang="ar-IQ" b="1" dirty="0" smtClean="0">
                <a:solidFill>
                  <a:schemeClr val="accent1"/>
                </a:solidFill>
              </a:rPr>
              <a:t> للميزة التنافسية المستدامة .</a:t>
            </a:r>
          </a:p>
          <a:p>
            <a:pPr algn="just"/>
            <a:endParaRPr lang="ar-IQ" b="1" dirty="0" smtClean="0">
              <a:solidFill>
                <a:schemeClr val="accent1"/>
              </a:solidFill>
            </a:endParaRPr>
          </a:p>
          <a:p>
            <a:pPr algn="just">
              <a:buNone/>
            </a:pPr>
            <a:r>
              <a:rPr lang="ar-IQ" b="1" dirty="0" smtClean="0">
                <a:solidFill>
                  <a:schemeClr val="accent1"/>
                </a:solidFill>
              </a:rPr>
              <a:t>4- ظهور الحاجة في منظمات </a:t>
            </a:r>
            <a:r>
              <a:rPr lang="ar-IQ" b="1" dirty="0" err="1" smtClean="0">
                <a:solidFill>
                  <a:schemeClr val="accent1"/>
                </a:solidFill>
              </a:rPr>
              <a:t>الاعمال</a:t>
            </a:r>
            <a:r>
              <a:rPr lang="ar-IQ" b="1" dirty="0" smtClean="0">
                <a:solidFill>
                  <a:schemeClr val="accent1"/>
                </a:solidFill>
              </a:rPr>
              <a:t> </a:t>
            </a:r>
            <a:r>
              <a:rPr lang="ar-IQ" b="1" dirty="0" err="1" smtClean="0">
                <a:solidFill>
                  <a:schemeClr val="accent1"/>
                </a:solidFill>
              </a:rPr>
              <a:t>الى</a:t>
            </a:r>
            <a:r>
              <a:rPr lang="ar-IQ" b="1" dirty="0" smtClean="0">
                <a:solidFill>
                  <a:schemeClr val="accent1"/>
                </a:solidFill>
              </a:rPr>
              <a:t> تحديد مردود </a:t>
            </a:r>
            <a:r>
              <a:rPr lang="ar-IQ" b="1" dirty="0" err="1" smtClean="0">
                <a:solidFill>
                  <a:schemeClr val="accent1"/>
                </a:solidFill>
              </a:rPr>
              <a:t>أستثماري</a:t>
            </a:r>
            <a:r>
              <a:rPr lang="ar-IQ" b="1" dirty="0" smtClean="0">
                <a:solidFill>
                  <a:schemeClr val="accent1"/>
                </a:solidFill>
              </a:rPr>
              <a:t> ليس على الموجودات المالية فحسب ,بل على الموجودات الفكرية أو </a:t>
            </a:r>
            <a:r>
              <a:rPr lang="ar-IQ" b="1" dirty="0" err="1" smtClean="0">
                <a:solidFill>
                  <a:schemeClr val="accent1"/>
                </a:solidFill>
              </a:rPr>
              <a:t>ماتعرف</a:t>
            </a:r>
            <a:r>
              <a:rPr lang="ar-IQ" b="1" dirty="0" smtClean="0">
                <a:solidFill>
                  <a:schemeClr val="accent1"/>
                </a:solidFill>
              </a:rPr>
              <a:t> بالموجودات غير الملموسة .</a:t>
            </a:r>
            <a:endParaRPr lang="ar-IQ" b="1" dirty="0">
              <a:solidFill>
                <a:schemeClr val="accent1"/>
              </a:solidFill>
            </a:endParaRPr>
          </a:p>
        </p:txBody>
      </p:sp>
    </p:spTree>
  </p:cSld>
  <p:clrMapOvr>
    <a:masterClrMapping/>
  </p:clrMapOvr>
  <p:transition>
    <p:strips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1600" dirty="0" smtClean="0"/>
              <a:t>.</a:t>
            </a:r>
            <a:endParaRPr lang="ar-IQ" sz="1600" dirty="0"/>
          </a:p>
        </p:txBody>
      </p:sp>
      <p:sp>
        <p:nvSpPr>
          <p:cNvPr id="3" name="عنصر نائب للمحتوى 2"/>
          <p:cNvSpPr>
            <a:spLocks noGrp="1"/>
          </p:cNvSpPr>
          <p:nvPr>
            <p:ph idx="1"/>
          </p:nvPr>
        </p:nvSpPr>
        <p:spPr>
          <a:xfrm>
            <a:off x="1435608" y="685800"/>
            <a:ext cx="7498080" cy="5562600"/>
          </a:xfrm>
          <a:solidFill>
            <a:schemeClr val="accent1">
              <a:lumMod val="40000"/>
              <a:lumOff val="60000"/>
            </a:schemeClr>
          </a:solidFill>
        </p:spPr>
        <p:style>
          <a:lnRef idx="0">
            <a:schemeClr val="accent1"/>
          </a:lnRef>
          <a:fillRef idx="3">
            <a:schemeClr val="accent1"/>
          </a:fillRef>
          <a:effectRef idx="3">
            <a:schemeClr val="accent1"/>
          </a:effectRef>
          <a:fontRef idx="minor">
            <a:schemeClr val="lt1"/>
          </a:fontRef>
        </p:style>
        <p:txBody>
          <a:bodyPr>
            <a:normAutofit fontScale="85000" lnSpcReduction="10000"/>
          </a:bodyPr>
          <a:lstStyle/>
          <a:p>
            <a:pPr algn="just">
              <a:buNone/>
            </a:pPr>
            <a:r>
              <a:rPr lang="ar-IQ" dirty="0" smtClean="0">
                <a:solidFill>
                  <a:schemeClr val="tx2"/>
                </a:solidFill>
              </a:rPr>
              <a:t>4 – </a:t>
            </a:r>
            <a:r>
              <a:rPr lang="ar-IQ" b="1" dirty="0" smtClean="0">
                <a:solidFill>
                  <a:schemeClr val="tx2"/>
                </a:solidFill>
              </a:rPr>
              <a:t>تحفيز العاملين :</a:t>
            </a:r>
            <a:r>
              <a:rPr lang="ar-IQ" dirty="0" smtClean="0">
                <a:solidFill>
                  <a:schemeClr val="tx2"/>
                </a:solidFill>
              </a:rPr>
              <a:t> </a:t>
            </a:r>
            <a:r>
              <a:rPr lang="ar-IQ" dirty="0" smtClean="0"/>
              <a:t>يتم تحقيق متطلبات </a:t>
            </a:r>
            <a:r>
              <a:rPr lang="ar-IQ" dirty="0" err="1" smtClean="0"/>
              <a:t>الاداء</a:t>
            </a:r>
            <a:r>
              <a:rPr lang="ar-IQ" dirty="0" smtClean="0"/>
              <a:t> العالي من قبل </a:t>
            </a:r>
            <a:r>
              <a:rPr lang="ar-IQ" dirty="0" err="1" smtClean="0"/>
              <a:t>اشخاص</a:t>
            </a:r>
            <a:r>
              <a:rPr lang="ar-IQ" dirty="0" smtClean="0"/>
              <a:t> لديهم الدافع وكذلك الاستعداد لممارسة الجهد الكبير , </a:t>
            </a:r>
            <a:r>
              <a:rPr lang="ar-IQ" dirty="0" err="1" smtClean="0"/>
              <a:t>اذ</a:t>
            </a:r>
            <a:r>
              <a:rPr lang="ar-IQ" dirty="0" smtClean="0"/>
              <a:t> أن عنصر مشاركة العاملين والتدريب تساهم في </a:t>
            </a:r>
            <a:r>
              <a:rPr lang="ar-IQ" dirty="0" err="1" smtClean="0"/>
              <a:t>اعداد</a:t>
            </a:r>
            <a:r>
              <a:rPr lang="ar-IQ" dirty="0" smtClean="0"/>
              <a:t> الموظف في متطلبات </a:t>
            </a:r>
            <a:r>
              <a:rPr lang="ar-IQ" dirty="0" err="1" smtClean="0"/>
              <a:t>الاداء</a:t>
            </a:r>
            <a:r>
              <a:rPr lang="ar-IQ" dirty="0" smtClean="0"/>
              <a:t> العالي , لكن بدون حوافز سيؤدي </a:t>
            </a:r>
            <a:r>
              <a:rPr lang="ar-IQ" dirty="0" err="1" smtClean="0"/>
              <a:t>الى</a:t>
            </a:r>
            <a:r>
              <a:rPr lang="ar-IQ" dirty="0" smtClean="0"/>
              <a:t> فشل النظام ,</a:t>
            </a:r>
            <a:r>
              <a:rPr lang="ar-IQ" dirty="0" err="1" smtClean="0"/>
              <a:t>اذ</a:t>
            </a:r>
            <a:r>
              <a:rPr lang="ar-IQ" dirty="0" smtClean="0"/>
              <a:t> تحتاج المنظمات </a:t>
            </a:r>
            <a:r>
              <a:rPr lang="ar-IQ" dirty="0" err="1" smtClean="0"/>
              <a:t>لايجاد</a:t>
            </a:r>
            <a:r>
              <a:rPr lang="ar-IQ" dirty="0" smtClean="0"/>
              <a:t> وسيلة لربط </a:t>
            </a:r>
            <a:r>
              <a:rPr lang="ar-IQ" dirty="0" err="1" smtClean="0"/>
              <a:t>الاجر</a:t>
            </a:r>
            <a:r>
              <a:rPr lang="ar-IQ" dirty="0" smtClean="0"/>
              <a:t> </a:t>
            </a:r>
            <a:r>
              <a:rPr lang="ar-IQ" dirty="0" err="1" smtClean="0"/>
              <a:t>بالاداء</a:t>
            </a:r>
            <a:r>
              <a:rPr lang="ar-IQ" dirty="0" smtClean="0"/>
              <a:t> من اجل تحفيز الموظف والتركيز على النتائج التي تعود بالفائدة على العاملين والمنظمة ككل .</a:t>
            </a:r>
            <a:endParaRPr lang="en-US" dirty="0" smtClean="0"/>
          </a:p>
          <a:p>
            <a:pPr algn="just"/>
            <a:r>
              <a:rPr lang="ar-IQ" dirty="0" err="1" smtClean="0"/>
              <a:t>اذ</a:t>
            </a:r>
            <a:r>
              <a:rPr lang="ar-IQ" dirty="0" smtClean="0"/>
              <a:t> تأخذ الحوافز </a:t>
            </a:r>
            <a:r>
              <a:rPr lang="ar-IQ" dirty="0" err="1" smtClean="0"/>
              <a:t>اشكال</a:t>
            </a:r>
            <a:r>
              <a:rPr lang="ar-IQ" dirty="0" smtClean="0"/>
              <a:t> عديدة منها (تقاسم </a:t>
            </a:r>
            <a:r>
              <a:rPr lang="ar-IQ" dirty="0" err="1" smtClean="0"/>
              <a:t>الارباح</a:t>
            </a:r>
            <a:r>
              <a:rPr lang="ar-IQ" dirty="0" smtClean="0"/>
              <a:t> , </a:t>
            </a:r>
            <a:r>
              <a:rPr lang="ar-IQ" dirty="0" err="1" smtClean="0"/>
              <a:t>المكافأت</a:t>
            </a:r>
            <a:r>
              <a:rPr lang="ar-IQ" dirty="0" smtClean="0"/>
              <a:t> والحوافز النقدية وكذلك الحوافز غير النقدية مثل </a:t>
            </a:r>
            <a:r>
              <a:rPr lang="ar-IQ" dirty="0" err="1" smtClean="0"/>
              <a:t>الاجازات</a:t>
            </a:r>
            <a:r>
              <a:rPr lang="ar-IQ" dirty="0" smtClean="0"/>
              <a:t> ,أوقات وجبات الغذاء وبعض الاستحقاقات الخاصة (</a:t>
            </a:r>
            <a:r>
              <a:rPr lang="en-US" dirty="0" smtClean="0"/>
              <a:t>Brown ,2006 :4</a:t>
            </a:r>
            <a:r>
              <a:rPr lang="ar-IQ" dirty="0" smtClean="0"/>
              <a:t>)</a:t>
            </a:r>
            <a:endParaRPr lang="en-US" dirty="0" smtClean="0"/>
          </a:p>
          <a:p>
            <a:pPr algn="just"/>
            <a:r>
              <a:rPr lang="ar-IQ" dirty="0" smtClean="0"/>
              <a:t>وقد عرف الحافز على أنه قوة داخل الفرد تؤثر في اتجاهاته وثقافته واستمرارية السلوك الطوعي لديه (</a:t>
            </a:r>
            <a:r>
              <a:rPr lang="en-US" dirty="0" err="1" smtClean="0"/>
              <a:t>Mcshane</a:t>
            </a:r>
            <a:r>
              <a:rPr lang="en-US" dirty="0" smtClean="0"/>
              <a:t> &amp; Von </a:t>
            </a:r>
            <a:r>
              <a:rPr lang="en-US" dirty="0" err="1" smtClean="0"/>
              <a:t>Glinow</a:t>
            </a:r>
            <a:r>
              <a:rPr lang="en-US" dirty="0" smtClean="0"/>
              <a:t> ,2010:34 </a:t>
            </a:r>
            <a:r>
              <a:rPr lang="ar-IQ" dirty="0" smtClean="0"/>
              <a:t>)</a:t>
            </a:r>
            <a:endParaRPr lang="en-US" dirty="0" smtClean="0"/>
          </a:p>
          <a:p>
            <a:pPr algn="just"/>
            <a:endParaRPr lang="ar-IQ" dirty="0"/>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19200" y="609600"/>
            <a:ext cx="7924800" cy="533400"/>
          </a:xfrm>
        </p:spPr>
        <p:txBody>
          <a:bodyPr>
            <a:noAutofit/>
          </a:bodyPr>
          <a:lstStyle/>
          <a:p>
            <a:pPr algn="r"/>
            <a:r>
              <a:rPr lang="ar-IQ" sz="2800" b="1" u="sng" dirty="0" smtClean="0"/>
              <a:t>ثالثاً : الحواجز والقيود التنظيمية التي تعيق تنفيذ متطلبات </a:t>
            </a:r>
            <a:r>
              <a:rPr lang="ar-IQ" sz="2800" b="1" u="sng" dirty="0" err="1" smtClean="0"/>
              <a:t>الاداء</a:t>
            </a:r>
            <a:r>
              <a:rPr lang="ar-IQ" sz="2800" b="1" u="sng" dirty="0" smtClean="0"/>
              <a:t> العالي</a:t>
            </a:r>
            <a:r>
              <a:rPr lang="en-US" sz="2800" dirty="0" smtClean="0"/>
              <a:t/>
            </a:r>
            <a:br>
              <a:rPr lang="en-US" sz="2800" dirty="0" smtClean="0"/>
            </a:br>
            <a:endParaRPr lang="ar-IQ" sz="2800" dirty="0"/>
          </a:p>
        </p:txBody>
      </p:sp>
      <p:sp>
        <p:nvSpPr>
          <p:cNvPr id="3" name="عنصر نائب للمحتوى 2"/>
          <p:cNvSpPr>
            <a:spLocks noGrp="1"/>
          </p:cNvSpPr>
          <p:nvPr>
            <p:ph idx="1"/>
          </p:nvPr>
        </p:nvSpPr>
        <p:spPr>
          <a:xfrm>
            <a:off x="1435608" y="1143000"/>
            <a:ext cx="7498080" cy="5105400"/>
          </a:xfrm>
        </p:spPr>
        <p:txBody>
          <a:bodyPr>
            <a:normAutofit fontScale="70000" lnSpcReduction="20000"/>
          </a:bodyPr>
          <a:lstStyle/>
          <a:p>
            <a:r>
              <a:rPr lang="ar-IQ" sz="3300" dirty="0" smtClean="0"/>
              <a:t>إن التغلب على العقبات التي تعترض متطلبات الأداء العالي </a:t>
            </a:r>
            <a:r>
              <a:rPr lang="ar-IQ" sz="3300" dirty="0" err="1" smtClean="0"/>
              <a:t>امر</a:t>
            </a:r>
            <a:r>
              <a:rPr lang="ar-IQ" sz="3300" dirty="0" smtClean="0"/>
              <a:t> ضروري لكسب ثقة الموظفين ليكون على </a:t>
            </a:r>
            <a:r>
              <a:rPr lang="ar-IQ" sz="3300" dirty="0" err="1" smtClean="0"/>
              <a:t>أستعداد</a:t>
            </a:r>
            <a:r>
              <a:rPr lang="ar-IQ" sz="3300" dirty="0" smtClean="0"/>
              <a:t> تام لتغير واقع المنظمة نحو </a:t>
            </a:r>
            <a:r>
              <a:rPr lang="ar-IQ" sz="3300" dirty="0" err="1" smtClean="0"/>
              <a:t>الاحسن</a:t>
            </a:r>
            <a:r>
              <a:rPr lang="ar-IQ" sz="3300" dirty="0" smtClean="0"/>
              <a:t> . فمن </a:t>
            </a:r>
            <a:r>
              <a:rPr lang="ar-IQ" sz="3300" dirty="0" err="1" smtClean="0"/>
              <a:t>الامور</a:t>
            </a:r>
            <a:r>
              <a:rPr lang="ar-IQ" sz="3300" dirty="0" smtClean="0"/>
              <a:t> التي تزيد الكفاءة وهي </a:t>
            </a:r>
            <a:r>
              <a:rPr lang="ar-IQ" sz="3300" b="1" dirty="0" smtClean="0"/>
              <a:t>(1) توظيف مواهب</a:t>
            </a:r>
            <a:r>
              <a:rPr lang="ar-IQ" sz="3300" dirty="0" smtClean="0"/>
              <a:t> </a:t>
            </a:r>
            <a:r>
              <a:rPr lang="ar-IQ" sz="3300" b="1" dirty="0" smtClean="0"/>
              <a:t>جديدة .</a:t>
            </a:r>
            <a:endParaRPr lang="en-US" sz="3300" dirty="0" smtClean="0"/>
          </a:p>
          <a:p>
            <a:r>
              <a:rPr lang="ar-IQ" sz="3300" b="1" dirty="0" smtClean="0"/>
              <a:t>(2)</a:t>
            </a:r>
            <a:r>
              <a:rPr lang="ar-IQ" sz="3300" dirty="0" smtClean="0"/>
              <a:t> </a:t>
            </a:r>
            <a:r>
              <a:rPr lang="ar-IQ" sz="3300" b="1" dirty="0" smtClean="0"/>
              <a:t>الاستثمار في تعلم الموظفين والتدريب</a:t>
            </a:r>
            <a:r>
              <a:rPr lang="ar-IQ" sz="3300" dirty="0" smtClean="0"/>
              <a:t> . (3) </a:t>
            </a:r>
            <a:r>
              <a:rPr lang="ar-IQ" sz="3300" b="1" dirty="0" smtClean="0"/>
              <a:t>تنظيم التعامل مع</a:t>
            </a:r>
            <a:r>
              <a:rPr lang="ar-IQ" sz="3300" dirty="0" smtClean="0"/>
              <a:t> </a:t>
            </a:r>
            <a:r>
              <a:rPr lang="ar-IQ" sz="3300" b="1" dirty="0" smtClean="0"/>
              <a:t>الموردين والعملاء والبائعين والحرص على تقاسم المعرفة</a:t>
            </a:r>
            <a:r>
              <a:rPr lang="ar-IQ" sz="3300" dirty="0" smtClean="0"/>
              <a:t> (</a:t>
            </a:r>
            <a:r>
              <a:rPr lang="en-US" sz="3300" b="1" dirty="0" smtClean="0"/>
              <a:t>Berber &amp;</a:t>
            </a:r>
            <a:r>
              <a:rPr lang="en-US" sz="3300" dirty="0" smtClean="0"/>
              <a:t> </a:t>
            </a:r>
            <a:r>
              <a:rPr lang="en-US" sz="3300" b="1" dirty="0" err="1" smtClean="0"/>
              <a:t>Yaslioglu</a:t>
            </a:r>
            <a:r>
              <a:rPr lang="en-US" sz="3300" b="1" dirty="0" smtClean="0"/>
              <a:t> , 2014 :28</a:t>
            </a:r>
            <a:r>
              <a:rPr lang="ar-IQ" sz="3300" b="1" dirty="0" smtClean="0"/>
              <a:t>).</a:t>
            </a:r>
          </a:p>
          <a:p>
            <a:endParaRPr lang="en-US" sz="3300" dirty="0" smtClean="0"/>
          </a:p>
          <a:p>
            <a:r>
              <a:rPr lang="ar-IQ" sz="3300" dirty="0" smtClean="0"/>
              <a:t>ومن أهم الحواجز لتنفيذ متطلبات </a:t>
            </a:r>
            <a:r>
              <a:rPr lang="ar-IQ" sz="3300" dirty="0" err="1" smtClean="0"/>
              <a:t>الاداء</a:t>
            </a:r>
            <a:r>
              <a:rPr lang="ar-IQ" sz="3300" dirty="0" smtClean="0"/>
              <a:t> العالي هو عدم وجود ثقة بين </a:t>
            </a:r>
            <a:r>
              <a:rPr lang="ar-IQ" sz="3300" dirty="0" err="1" smtClean="0"/>
              <a:t>الادارة</a:t>
            </a:r>
            <a:r>
              <a:rPr lang="ar-IQ" sz="3300" dirty="0" smtClean="0"/>
              <a:t> والعاملين وهذا يجعل من الصعب تطبيق متطلبات </a:t>
            </a:r>
            <a:r>
              <a:rPr lang="ar-IQ" sz="3300" dirty="0" err="1" smtClean="0"/>
              <a:t>الاداء</a:t>
            </a:r>
            <a:r>
              <a:rPr lang="ar-IQ" sz="3300" dirty="0" smtClean="0"/>
              <a:t> العالي . لذلك على المنظمات الحفاظ على ( التزام قوي ونشط من قبل </a:t>
            </a:r>
            <a:r>
              <a:rPr lang="ar-IQ" sz="3300" dirty="0" err="1" smtClean="0"/>
              <a:t>الادارة</a:t>
            </a:r>
            <a:r>
              <a:rPr lang="ar-IQ" sz="3300" dirty="0" smtClean="0"/>
              <a:t> العليا بالتزام الموظفين </a:t>
            </a:r>
            <a:r>
              <a:rPr lang="ar-IQ" sz="3300" dirty="0" err="1" smtClean="0"/>
              <a:t>لاهداف</a:t>
            </a:r>
            <a:r>
              <a:rPr lang="ar-IQ" sz="3300" dirty="0" smtClean="0"/>
              <a:t> المنظمة , السعي الدائم لتحقيق الميزة المستدامة , تغطية التكاليف التي يمكن أن تتحملها المنظمة عند تنفيذ هذه الممارسات والتي يمكن ولاسيما تكاليف التدريب مع ذلك تشير </a:t>
            </a:r>
            <a:r>
              <a:rPr lang="ar-IQ" sz="3300" dirty="0" err="1" smtClean="0"/>
              <a:t>الادلة</a:t>
            </a:r>
            <a:r>
              <a:rPr lang="ar-IQ" sz="3300" dirty="0" smtClean="0"/>
              <a:t> </a:t>
            </a:r>
            <a:r>
              <a:rPr lang="ar-IQ" sz="3300" dirty="0" err="1" smtClean="0"/>
              <a:t>الى</a:t>
            </a:r>
            <a:r>
              <a:rPr lang="ar-IQ" sz="3300" dirty="0" smtClean="0"/>
              <a:t> </a:t>
            </a:r>
            <a:r>
              <a:rPr lang="ar-IQ" sz="3300" dirty="0" err="1" smtClean="0"/>
              <a:t>ان</a:t>
            </a:r>
            <a:r>
              <a:rPr lang="ar-IQ" sz="3300" dirty="0" smtClean="0"/>
              <a:t> المكاسب المتحققة من متطلبات </a:t>
            </a:r>
            <a:r>
              <a:rPr lang="ar-IQ" sz="3300" dirty="0" err="1" smtClean="0"/>
              <a:t>الاداء</a:t>
            </a:r>
            <a:r>
              <a:rPr lang="ar-IQ" sz="3300" dirty="0" smtClean="0"/>
              <a:t> العالي تفوق بكثير </a:t>
            </a:r>
            <a:r>
              <a:rPr lang="ar-IQ" sz="3300" dirty="0" err="1" smtClean="0"/>
              <a:t>التكايف</a:t>
            </a:r>
            <a:r>
              <a:rPr lang="ar-IQ" sz="3300" dirty="0" smtClean="0"/>
              <a:t> .(</a:t>
            </a:r>
            <a:r>
              <a:rPr lang="en-US" sz="3300" dirty="0" smtClean="0"/>
              <a:t>EEF &amp; CIPD,2003 :5</a:t>
            </a:r>
            <a:r>
              <a:rPr lang="ar-IQ" sz="3300" dirty="0" smtClean="0"/>
              <a:t>)</a:t>
            </a:r>
            <a:endParaRPr lang="en-US" sz="3300" dirty="0" smtClean="0"/>
          </a:p>
          <a:p>
            <a:r>
              <a:rPr lang="ar-IQ" sz="3300" dirty="0" smtClean="0"/>
              <a:t>ومن القيود ذات الصلة في تنفيذ متطلبات </a:t>
            </a:r>
            <a:r>
              <a:rPr lang="ar-IQ" sz="3300" dirty="0" err="1" smtClean="0"/>
              <a:t>الاداء</a:t>
            </a:r>
            <a:r>
              <a:rPr lang="ar-IQ" sz="3300" dirty="0" smtClean="0"/>
              <a:t> العالي ونذكر منها ( </a:t>
            </a:r>
            <a:r>
              <a:rPr lang="ar-IQ" sz="3300" dirty="0" err="1" smtClean="0"/>
              <a:t>العنزي</a:t>
            </a:r>
            <a:r>
              <a:rPr lang="ar-IQ" sz="3300" dirty="0" smtClean="0"/>
              <a:t> </a:t>
            </a:r>
            <a:r>
              <a:rPr lang="ar-IQ" sz="3300" dirty="0" err="1" smtClean="0"/>
              <a:t>واخرون</a:t>
            </a:r>
            <a:r>
              <a:rPr lang="ar-IQ" sz="3300" dirty="0" smtClean="0"/>
              <a:t> , 2011 : 95) .</a:t>
            </a:r>
            <a:endParaRPr lang="en-US" sz="3300" dirty="0" smtClean="0"/>
          </a:p>
          <a:p>
            <a:pPr>
              <a:buNone/>
            </a:pPr>
            <a:endParaRPr lang="en-US" dirty="0" smtClean="0"/>
          </a:p>
        </p:txBody>
      </p:sp>
    </p:spTree>
  </p:cSld>
  <p:clrMapOvr>
    <a:masterClrMapping/>
  </p:clrMapOvr>
  <p:transition>
    <p:checke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solidFill>
            <a:schemeClr val="accent1">
              <a:lumMod val="20000"/>
              <a:lumOff val="80000"/>
            </a:schemeClr>
          </a:solidFill>
        </p:spPr>
        <p:txBody>
          <a:bodyPr>
            <a:normAutofit fontScale="90000"/>
          </a:bodyPr>
          <a:lstStyle/>
          <a:p>
            <a:r>
              <a:rPr lang="ar-IQ" b="1" dirty="0" smtClean="0"/>
              <a:t>يوجد أنواع مختلفة من الحوافز ونذكر منها :</a:t>
            </a:r>
            <a:r>
              <a:rPr lang="en-US" dirty="0" smtClean="0"/>
              <a:t/>
            </a:r>
            <a:br>
              <a:rPr lang="en-US" dirty="0" smtClean="0"/>
            </a:br>
            <a:endParaRPr lang="ar-IQ" dirty="0"/>
          </a:p>
        </p:txBody>
      </p:sp>
      <p:sp>
        <p:nvSpPr>
          <p:cNvPr id="5" name="عنصر نائب للمحتوى 4"/>
          <p:cNvSpPr>
            <a:spLocks noGrp="1"/>
          </p:cNvSpPr>
          <p:nvPr>
            <p:ph idx="1"/>
          </p:nvPr>
        </p:nvSpPr>
        <p:spPr/>
        <p:txBody>
          <a:bodyPr>
            <a:normAutofit fontScale="92500" lnSpcReduction="20000"/>
          </a:bodyPr>
          <a:lstStyle/>
          <a:p>
            <a:pPr lvl="0" algn="just"/>
            <a:r>
              <a:rPr lang="ar-IQ" b="1" dirty="0" smtClean="0">
                <a:solidFill>
                  <a:schemeClr val="tx2"/>
                </a:solidFill>
              </a:rPr>
              <a:t>الحافز الذاتي :</a:t>
            </a:r>
            <a:r>
              <a:rPr lang="ar-IQ" dirty="0" smtClean="0">
                <a:solidFill>
                  <a:schemeClr val="tx2"/>
                </a:solidFill>
              </a:rPr>
              <a:t> </a:t>
            </a:r>
            <a:r>
              <a:rPr lang="ar-IQ" dirty="0" smtClean="0">
                <a:solidFill>
                  <a:schemeClr val="accent2">
                    <a:lumMod val="75000"/>
                  </a:schemeClr>
                </a:solidFill>
              </a:rPr>
              <a:t>هو الحافز الذي ينشأ من العوامل المتولدة ذاتياً </a:t>
            </a:r>
            <a:r>
              <a:rPr lang="ar-IQ" dirty="0" err="1" smtClean="0">
                <a:solidFill>
                  <a:schemeClr val="accent2">
                    <a:lumMod val="75000"/>
                  </a:schemeClr>
                </a:solidFill>
              </a:rPr>
              <a:t>ولايتم</a:t>
            </a:r>
            <a:r>
              <a:rPr lang="ar-IQ" dirty="0" smtClean="0">
                <a:solidFill>
                  <a:schemeClr val="accent2">
                    <a:lumMod val="75000"/>
                  </a:schemeClr>
                </a:solidFill>
              </a:rPr>
              <a:t> من جهات خارجية ويحصل عندما يشعر </a:t>
            </a:r>
            <a:r>
              <a:rPr lang="ar-IQ" dirty="0" err="1" smtClean="0">
                <a:solidFill>
                  <a:schemeClr val="accent2">
                    <a:lumMod val="75000"/>
                  </a:schemeClr>
                </a:solidFill>
              </a:rPr>
              <a:t>الافراد</a:t>
            </a:r>
            <a:r>
              <a:rPr lang="ar-IQ" dirty="0" smtClean="0">
                <a:solidFill>
                  <a:schemeClr val="accent2">
                    <a:lumMod val="75000"/>
                  </a:schemeClr>
                </a:solidFill>
              </a:rPr>
              <a:t> أن عملهم مهم وكذلك عندما يكون لديهم درجة معقولة من الحكم الذاتي (حرية التصرف) ودرجة من الاستقلال الذاتي والتغذية العكسية </a:t>
            </a:r>
            <a:r>
              <a:rPr lang="ar-IQ" dirty="0" smtClean="0"/>
              <a:t>.</a:t>
            </a:r>
            <a:endParaRPr lang="en-US" dirty="0" smtClean="0"/>
          </a:p>
          <a:p>
            <a:pPr lvl="0" algn="just"/>
            <a:r>
              <a:rPr lang="ar-IQ" b="1" dirty="0" smtClean="0">
                <a:solidFill>
                  <a:schemeClr val="tx2"/>
                </a:solidFill>
              </a:rPr>
              <a:t>الحافز الخارجي :</a:t>
            </a:r>
            <a:r>
              <a:rPr lang="ar-IQ" dirty="0" smtClean="0">
                <a:solidFill>
                  <a:schemeClr val="tx2"/>
                </a:solidFill>
              </a:rPr>
              <a:t> </a:t>
            </a:r>
            <a:r>
              <a:rPr lang="ar-IQ" dirty="0" smtClean="0">
                <a:solidFill>
                  <a:schemeClr val="accent2">
                    <a:lumMod val="75000"/>
                  </a:schemeClr>
                </a:solidFill>
              </a:rPr>
              <a:t>يحدث الحافز الخارجي عندما يحصل الموظفون على الحوافز مثل زيادة </a:t>
            </a:r>
            <a:r>
              <a:rPr lang="ar-IQ" dirty="0" err="1" smtClean="0">
                <a:solidFill>
                  <a:schemeClr val="accent2">
                    <a:lumMod val="75000"/>
                  </a:schemeClr>
                </a:solidFill>
              </a:rPr>
              <a:t>الاجور</a:t>
            </a:r>
            <a:r>
              <a:rPr lang="ar-IQ" dirty="0" smtClean="0">
                <a:solidFill>
                  <a:schemeClr val="accent2">
                    <a:lumMod val="75000"/>
                  </a:schemeClr>
                </a:solidFill>
              </a:rPr>
              <a:t> , الثناء , الترقية, جودة حياة العمل وبيئة العمل </a:t>
            </a:r>
            <a:r>
              <a:rPr lang="ar-IQ" dirty="0" err="1" smtClean="0">
                <a:solidFill>
                  <a:schemeClr val="accent2">
                    <a:lumMod val="75000"/>
                  </a:schemeClr>
                </a:solidFill>
              </a:rPr>
              <a:t>او</a:t>
            </a:r>
            <a:r>
              <a:rPr lang="ar-IQ" dirty="0" smtClean="0">
                <a:solidFill>
                  <a:schemeClr val="accent2">
                    <a:lumMod val="75000"/>
                  </a:schemeClr>
                </a:solidFill>
              </a:rPr>
              <a:t> العقوبات مثل </a:t>
            </a:r>
            <a:r>
              <a:rPr lang="ar-IQ" dirty="0" err="1" smtClean="0">
                <a:solidFill>
                  <a:schemeClr val="accent2">
                    <a:lumMod val="75000"/>
                  </a:schemeClr>
                </a:solidFill>
              </a:rPr>
              <a:t>الاجراءات</a:t>
            </a:r>
            <a:r>
              <a:rPr lang="ar-IQ" dirty="0" smtClean="0">
                <a:solidFill>
                  <a:schemeClr val="accent2">
                    <a:lumMod val="75000"/>
                  </a:schemeClr>
                </a:solidFill>
              </a:rPr>
              <a:t> التأديبية والتي تتميز بأنها لديها تأثير فوري وقوي وفي </a:t>
            </a:r>
            <a:r>
              <a:rPr lang="ar-IQ" dirty="0" err="1" smtClean="0">
                <a:solidFill>
                  <a:schemeClr val="accent2">
                    <a:lumMod val="75000"/>
                  </a:schemeClr>
                </a:solidFill>
              </a:rPr>
              <a:t>ادناه</a:t>
            </a:r>
            <a:r>
              <a:rPr lang="ar-IQ" dirty="0" smtClean="0">
                <a:solidFill>
                  <a:schemeClr val="accent2">
                    <a:lumMod val="75000"/>
                  </a:schemeClr>
                </a:solidFill>
              </a:rPr>
              <a:t> </a:t>
            </a:r>
            <a:r>
              <a:rPr lang="ar-IQ" dirty="0" err="1" smtClean="0">
                <a:solidFill>
                  <a:schemeClr val="accent2">
                    <a:lumMod val="75000"/>
                  </a:schemeClr>
                </a:solidFill>
              </a:rPr>
              <a:t>الانموذج</a:t>
            </a:r>
            <a:r>
              <a:rPr lang="ar-IQ" dirty="0" smtClean="0">
                <a:solidFill>
                  <a:schemeClr val="accent2">
                    <a:lumMod val="75000"/>
                  </a:schemeClr>
                </a:solidFill>
              </a:rPr>
              <a:t> الذي وضعه (</a:t>
            </a:r>
            <a:r>
              <a:rPr lang="en-US" dirty="0" err="1" smtClean="0">
                <a:solidFill>
                  <a:schemeClr val="accent2">
                    <a:lumMod val="75000"/>
                  </a:schemeClr>
                </a:solidFill>
              </a:rPr>
              <a:t>Mcshane</a:t>
            </a:r>
            <a:r>
              <a:rPr lang="en-US" dirty="0" smtClean="0">
                <a:solidFill>
                  <a:schemeClr val="accent2">
                    <a:lumMod val="75000"/>
                  </a:schemeClr>
                </a:solidFill>
              </a:rPr>
              <a:t> &amp; Von </a:t>
            </a:r>
            <a:r>
              <a:rPr lang="en-US" dirty="0" err="1" smtClean="0">
                <a:solidFill>
                  <a:schemeClr val="accent2">
                    <a:lumMod val="75000"/>
                  </a:schemeClr>
                </a:solidFill>
              </a:rPr>
              <a:t>Glinow</a:t>
            </a:r>
            <a:r>
              <a:rPr lang="en-US" dirty="0" smtClean="0">
                <a:solidFill>
                  <a:schemeClr val="accent2">
                    <a:lumMod val="75000"/>
                  </a:schemeClr>
                </a:solidFill>
              </a:rPr>
              <a:t> ,2010 : 35</a:t>
            </a:r>
            <a:r>
              <a:rPr lang="ar-IQ" dirty="0" smtClean="0">
                <a:solidFill>
                  <a:schemeClr val="accent2">
                    <a:lumMod val="75000"/>
                  </a:schemeClr>
                </a:solidFill>
              </a:rPr>
              <a:t>) والذي يوضح العوامل المؤثرة على سلوك العاملين .</a:t>
            </a:r>
            <a:endParaRPr lang="en-US" dirty="0" smtClean="0">
              <a:solidFill>
                <a:schemeClr val="accent2">
                  <a:lumMod val="75000"/>
                </a:schemeClr>
              </a:solidFill>
            </a:endParaRPr>
          </a:p>
          <a:p>
            <a:pPr>
              <a:buNone/>
            </a:pPr>
            <a:endParaRPr lang="en-US" dirty="0" smtClean="0"/>
          </a:p>
        </p:txBody>
      </p:sp>
    </p:spTree>
  </p:cSld>
  <p:clrMapOvr>
    <a:masterClrMapping/>
  </p:clrMapOvr>
  <p:transition>
    <p:blinds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457200" y="216778"/>
            <a:ext cx="3810000" cy="316622"/>
          </a:xfrm>
        </p:spPr>
        <p:txBody>
          <a:bodyPr>
            <a:noAutofit/>
          </a:bodyPr>
          <a:lstStyle/>
          <a:p>
            <a:r>
              <a:rPr lang="ar-IQ" sz="900" dirty="0" smtClean="0"/>
              <a:t>.</a:t>
            </a:r>
            <a:endParaRPr lang="ar-IQ" sz="900" dirty="0"/>
          </a:p>
        </p:txBody>
      </p:sp>
      <p:sp>
        <p:nvSpPr>
          <p:cNvPr id="6" name="عنصر نائب للنص 5"/>
          <p:cNvSpPr>
            <a:spLocks noGrp="1"/>
          </p:cNvSpPr>
          <p:nvPr>
            <p:ph type="body" idx="2"/>
          </p:nvPr>
        </p:nvSpPr>
        <p:spPr>
          <a:xfrm>
            <a:off x="457200" y="457200"/>
            <a:ext cx="3810000" cy="381000"/>
          </a:xfrm>
        </p:spPr>
        <p:txBody>
          <a:bodyPr/>
          <a:lstStyle/>
          <a:p>
            <a:r>
              <a:rPr lang="ar-IQ" dirty="0" smtClean="0"/>
              <a:t>,</a:t>
            </a:r>
            <a:endParaRPr lang="ar-IQ" dirty="0"/>
          </a:p>
        </p:txBody>
      </p:sp>
      <p:sp>
        <p:nvSpPr>
          <p:cNvPr id="5" name="عنصر نائب للمحتوى 4"/>
          <p:cNvSpPr>
            <a:spLocks noGrp="1"/>
          </p:cNvSpPr>
          <p:nvPr>
            <p:ph sz="half" idx="1"/>
          </p:nvPr>
        </p:nvSpPr>
        <p:spPr>
          <a:xfrm>
            <a:off x="457200" y="838200"/>
            <a:ext cx="8153400" cy="5287963"/>
          </a:xfrm>
          <a:solidFill>
            <a:schemeClr val="accent3">
              <a:lumMod val="40000"/>
              <a:lumOff val="60000"/>
            </a:schemeClr>
          </a:solidFill>
          <a:ln>
            <a:solidFill>
              <a:schemeClr val="accent4">
                <a:lumMod val="20000"/>
                <a:lumOff val="80000"/>
              </a:schemeClr>
            </a:solidFill>
          </a:ln>
        </p:spPr>
        <p:txBody>
          <a:bodyPr>
            <a:normAutofit fontScale="70000" lnSpcReduction="20000"/>
          </a:bodyPr>
          <a:lstStyle/>
          <a:p>
            <a:pPr lvl="0" algn="just"/>
            <a:r>
              <a:rPr lang="ar-IQ"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مقاومة الإدارة : </a:t>
            </a:r>
            <a:r>
              <a:rPr lang="ar-IQ" dirty="0" smtClean="0"/>
              <a:t>أحد المحددات الرئيسة لتحقيق الفاعلية والتبني الثابت متطلبات الأداء العالي هو مقاومة </a:t>
            </a:r>
            <a:r>
              <a:rPr lang="ar-IQ" dirty="0" err="1" smtClean="0"/>
              <a:t>الادارة</a:t>
            </a:r>
            <a:r>
              <a:rPr lang="ar-IQ" dirty="0" smtClean="0"/>
              <a:t> في تنفيذ حزمة مكلفة من الممارسات التي تأخذ الوقت الكبير للحصول على النتائج المرجوة منها والتي تعطي العاملين الكثير من النفوذ والقوة . </a:t>
            </a:r>
            <a:r>
              <a:rPr lang="ar-IQ" dirty="0" err="1" smtClean="0"/>
              <a:t>فالادارة</a:t>
            </a:r>
            <a:r>
              <a:rPr lang="ar-IQ" dirty="0" smtClean="0"/>
              <a:t> قد تقاوم تقليل النفوذ من خلال تطوير هياكل عمل مسطحة وأساليب اتخاذ قرار روتينية ومهيكلة وهذا يحدث عادة في المنظمات التي لديها مديرون غير ماهرين وذوو مستوى تعليمي منخفض ويركزون على تحقيق </a:t>
            </a:r>
            <a:r>
              <a:rPr lang="ar-IQ" dirty="0" err="1" smtClean="0"/>
              <a:t>الانتاجية</a:t>
            </a:r>
            <a:r>
              <a:rPr lang="ar-IQ" dirty="0" smtClean="0"/>
              <a:t> من خلال التركيز على ساعات العمل الطويلة وزيادة الرقابة على العاملين .</a:t>
            </a:r>
            <a:endParaRPr lang="en-US" dirty="0" smtClean="0"/>
          </a:p>
          <a:p>
            <a:pPr algn="just">
              <a:buNone/>
            </a:pPr>
            <a:r>
              <a:rPr lang="ar-IQ" dirty="0" smtClean="0"/>
              <a:t>	</a:t>
            </a:r>
            <a:endParaRPr lang="en-US" dirty="0" smtClean="0">
              <a:solidFill>
                <a:schemeClr val="accent5"/>
              </a:solidFill>
            </a:endParaRPr>
          </a:p>
          <a:p>
            <a:pPr lvl="0" algn="just"/>
            <a:r>
              <a:rPr lang="en-US" dirty="0" smtClean="0">
                <a:solidFill>
                  <a:schemeClr val="accent5"/>
                </a:solidFill>
              </a:rPr>
              <a:t> </a:t>
            </a:r>
            <a:r>
              <a:rPr lang="ar-IQ"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تكاليف التنفيذ : </a:t>
            </a:r>
            <a:r>
              <a:rPr lang="ar-IQ" dirty="0" smtClean="0"/>
              <a:t>تعد منظمة عمل عالي </a:t>
            </a:r>
            <a:r>
              <a:rPr lang="ar-IQ" dirty="0" err="1" smtClean="0"/>
              <a:t>الاداء</a:t>
            </a:r>
            <a:r>
              <a:rPr lang="ar-IQ" dirty="0" smtClean="0"/>
              <a:t> مكلفة التنفيذ , وغالباً ما تقلل المنظمات والمديرين من تقدير تكاليف التنفيذ وصافي المنافع التي يحصلون عليها , وقد أشار الباحثون </a:t>
            </a:r>
            <a:r>
              <a:rPr lang="ar-IQ" dirty="0" err="1" smtClean="0"/>
              <a:t>الى</a:t>
            </a:r>
            <a:r>
              <a:rPr lang="ar-IQ" dirty="0" smtClean="0"/>
              <a:t> أن ممارسات أنظمة عمل عالي </a:t>
            </a:r>
            <a:r>
              <a:rPr lang="ar-IQ" dirty="0" err="1" smtClean="0"/>
              <a:t>الاداء</a:t>
            </a:r>
            <a:r>
              <a:rPr lang="ar-IQ" dirty="0" smtClean="0"/>
              <a:t> ترتبط بكلف العمل المتزايدة ويؤكدون </a:t>
            </a:r>
            <a:r>
              <a:rPr lang="ar-IQ" dirty="0" err="1" smtClean="0"/>
              <a:t>ان</a:t>
            </a:r>
            <a:r>
              <a:rPr lang="ar-IQ" dirty="0" smtClean="0"/>
              <a:t> المنظمات ترد على هذه الحالة بالتركيز على العمل , أو التخفيض , أو إيقاف ممارسات أنظمة عمل عالي الأداء بعد بضعة سنوات ,ومن أجل تحقيق هذه المنافع فأن على المدراء أن يتبنوا مستوى منخفض أو معتدل من التكاليف العمل الخاصة بأنظمة عمل عالي الأداء .</a:t>
            </a:r>
            <a:endParaRPr lang="en-US" dirty="0" smtClean="0"/>
          </a:p>
          <a:p>
            <a:pPr algn="just">
              <a:buNone/>
            </a:pPr>
            <a:r>
              <a:rPr lang="ar-IQ" dirty="0" smtClean="0"/>
              <a:t> </a:t>
            </a:r>
            <a:endParaRPr lang="en-US" dirty="0" smtClean="0"/>
          </a:p>
          <a:p>
            <a:endParaRPr lang="ar-IQ" dirty="0"/>
          </a:p>
        </p:txBody>
      </p:sp>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800" dirty="0" smtClean="0"/>
              <a:t>.</a:t>
            </a:r>
            <a:endParaRPr lang="ar-IQ" sz="800" dirty="0"/>
          </a:p>
        </p:txBody>
      </p:sp>
      <p:sp>
        <p:nvSpPr>
          <p:cNvPr id="3" name="عنصر نائب للنص 2"/>
          <p:cNvSpPr>
            <a:spLocks noGrp="1"/>
          </p:cNvSpPr>
          <p:nvPr>
            <p:ph type="body" idx="2"/>
          </p:nvPr>
        </p:nvSpPr>
        <p:spPr>
          <a:xfrm flipV="1">
            <a:off x="457200" y="1295400"/>
            <a:ext cx="3810000" cy="111564"/>
          </a:xfrm>
        </p:spPr>
        <p:txBody>
          <a:bodyPr>
            <a:normAutofit fontScale="25000" lnSpcReduction="20000"/>
          </a:bodyPr>
          <a:lstStyle/>
          <a:p>
            <a:r>
              <a:rPr lang="ar-IQ" sz="800" dirty="0" smtClean="0"/>
              <a:t>.</a:t>
            </a:r>
            <a:endParaRPr lang="ar-IQ" sz="800" dirty="0"/>
          </a:p>
        </p:txBody>
      </p:sp>
      <p:sp>
        <p:nvSpPr>
          <p:cNvPr id="4" name="عنصر نائب للمحتوى 3"/>
          <p:cNvSpPr>
            <a:spLocks noGrp="1"/>
          </p:cNvSpPr>
          <p:nvPr>
            <p:ph sz="half" idx="1"/>
          </p:nvPr>
        </p:nvSpPr>
        <p:spPr>
          <a:xfrm>
            <a:off x="457200" y="1066800"/>
            <a:ext cx="8153400" cy="5059363"/>
          </a:xfrm>
        </p:spPr>
        <p:txBody>
          <a:bodyPr>
            <a:normAutofit fontScale="85000" lnSpcReduction="20000"/>
          </a:bodyPr>
          <a:lstStyle/>
          <a:p>
            <a:pPr lvl="0" algn="just"/>
            <a:r>
              <a:rPr lang="ar-IQ" b="1" dirty="0" smtClean="0">
                <a:solidFill>
                  <a:schemeClr val="accent5"/>
                </a:solidFill>
              </a:rPr>
              <a:t>الترتيبات الحكومة المؤسساتية </a:t>
            </a:r>
            <a:r>
              <a:rPr lang="ar-IQ" b="1" dirty="0" smtClean="0"/>
              <a:t>:</a:t>
            </a:r>
            <a:r>
              <a:rPr lang="ar-IQ" dirty="0" smtClean="0"/>
              <a:t> ففي العديد من البلدان أن الهياكل في المنظمات تحفز </a:t>
            </a:r>
            <a:r>
              <a:rPr lang="ar-IQ" dirty="0" err="1" smtClean="0"/>
              <a:t>الادارة</a:t>
            </a:r>
            <a:r>
              <a:rPr lang="ar-IQ" dirty="0" smtClean="0"/>
              <a:t> للعمل ضمن أطار قصير الأمد </a:t>
            </a:r>
            <a:r>
              <a:rPr lang="ar-IQ" dirty="0" err="1" smtClean="0"/>
              <a:t>أذ</a:t>
            </a:r>
            <a:r>
              <a:rPr lang="ar-IQ" dirty="0" smtClean="0"/>
              <a:t> أن القوانين واللوائح الحكومية تشكل عائقاً رئيسياً </a:t>
            </a:r>
            <a:r>
              <a:rPr lang="ar-IQ" dirty="0" err="1" smtClean="0"/>
              <a:t>امام</a:t>
            </a:r>
            <a:r>
              <a:rPr lang="ar-IQ" dirty="0" smtClean="0"/>
              <a:t> تنفيذ التغير التنظيمي وذلك لما تضعه من حدود وصلاحيات محدودة وعدم وجود مرونة في العمليات (</a:t>
            </a:r>
            <a:r>
              <a:rPr lang="en-US" dirty="0" smtClean="0"/>
              <a:t>Reilly ,2007 :13</a:t>
            </a:r>
            <a:r>
              <a:rPr lang="ar-IQ" dirty="0" smtClean="0"/>
              <a:t>) .</a:t>
            </a:r>
            <a:endParaRPr lang="en-US" dirty="0" smtClean="0"/>
          </a:p>
          <a:p>
            <a:pPr algn="just">
              <a:buNone/>
            </a:pPr>
            <a:endParaRPr lang="en-US" dirty="0" smtClean="0"/>
          </a:p>
          <a:p>
            <a:pPr lvl="0" algn="just"/>
            <a:r>
              <a:rPr lang="ar-IQ" b="1" dirty="0" smtClean="0">
                <a:solidFill>
                  <a:schemeClr val="accent5"/>
                </a:solidFill>
              </a:rPr>
              <a:t>مقاومة العاملين :</a:t>
            </a:r>
            <a:r>
              <a:rPr lang="ar-IQ" dirty="0" smtClean="0">
                <a:solidFill>
                  <a:schemeClr val="accent5"/>
                </a:solidFill>
              </a:rPr>
              <a:t> </a:t>
            </a:r>
            <a:r>
              <a:rPr lang="ar-IQ" dirty="0" smtClean="0"/>
              <a:t>يقاوم العاملون أيضاً بعمليات تنفيذ ممارسات متطلبات </a:t>
            </a:r>
            <a:r>
              <a:rPr lang="ar-IQ" dirty="0" err="1" smtClean="0"/>
              <a:t>الاداء</a:t>
            </a:r>
            <a:r>
              <a:rPr lang="ar-IQ" dirty="0" smtClean="0"/>
              <a:t> العالي </a:t>
            </a:r>
            <a:r>
              <a:rPr lang="ar-IQ" dirty="0" err="1" smtClean="0"/>
              <a:t>أذ</a:t>
            </a:r>
            <a:r>
              <a:rPr lang="ar-IQ" dirty="0" smtClean="0"/>
              <a:t> هم لم يثقوا </a:t>
            </a:r>
            <a:r>
              <a:rPr lang="ar-IQ" dirty="0" err="1" smtClean="0"/>
              <a:t>بالادارة</a:t>
            </a:r>
            <a:r>
              <a:rPr lang="ar-IQ" dirty="0" smtClean="0"/>
              <a:t>, متطلبات </a:t>
            </a:r>
            <a:r>
              <a:rPr lang="ar-IQ" dirty="0" err="1" smtClean="0"/>
              <a:t>الاداء</a:t>
            </a:r>
            <a:r>
              <a:rPr lang="ar-IQ" dirty="0" smtClean="0"/>
              <a:t> العالي تزيد من </a:t>
            </a:r>
            <a:r>
              <a:rPr lang="ar-IQ" dirty="0" err="1" smtClean="0"/>
              <a:t>الانتاجية</a:t>
            </a:r>
            <a:r>
              <a:rPr lang="ar-IQ" dirty="0" smtClean="0"/>
              <a:t> </a:t>
            </a:r>
            <a:r>
              <a:rPr lang="ar-IQ" dirty="0" err="1" smtClean="0"/>
              <a:t>والاداء</a:t>
            </a:r>
            <a:r>
              <a:rPr lang="ar-IQ" dirty="0" smtClean="0"/>
              <a:t> العالي تزيد من </a:t>
            </a:r>
            <a:r>
              <a:rPr lang="ar-IQ" dirty="0" err="1" smtClean="0"/>
              <a:t>الانتاجية</a:t>
            </a:r>
            <a:r>
              <a:rPr lang="ar-IQ" dirty="0" smtClean="0"/>
              <a:t> </a:t>
            </a:r>
            <a:r>
              <a:rPr lang="ar-IQ" dirty="0" err="1" smtClean="0"/>
              <a:t>والاداء</a:t>
            </a:r>
            <a:r>
              <a:rPr lang="ar-IQ" dirty="0" smtClean="0"/>
              <a:t> المالي للشركة من خلال الممارسات التي تحسن مخرجات العاملين ,المهارات والمعرفة </a:t>
            </a:r>
            <a:r>
              <a:rPr lang="ar-IQ" dirty="0" err="1" smtClean="0"/>
              <a:t>والقابليات</a:t>
            </a:r>
            <a:r>
              <a:rPr lang="ar-IQ" dirty="0" smtClean="0"/>
              <a:t> والدافعية والرضا الوظيفي وان فقدان </a:t>
            </a:r>
            <a:r>
              <a:rPr lang="ar-IQ" dirty="0" err="1" smtClean="0"/>
              <a:t>التقة</a:t>
            </a:r>
            <a:r>
              <a:rPr lang="ar-IQ" dirty="0" smtClean="0"/>
              <a:t> بين المدراء والعاملين قد تسبب صعوبة في التغير ,وهنا تكمن على المنظمات بناء ثقة وتقوية حالة التوازن لعضوية الفريق وتوفير الأمن الوظيفي التي تكون مهمة لنجاح متطلبات </a:t>
            </a:r>
            <a:r>
              <a:rPr lang="ar-IQ" dirty="0" err="1" smtClean="0"/>
              <a:t>الاداء</a:t>
            </a:r>
            <a:r>
              <a:rPr lang="ar-IQ" dirty="0" smtClean="0"/>
              <a:t> العالي .</a:t>
            </a:r>
            <a:endParaRPr lang="en-US" dirty="0" smtClean="0"/>
          </a:p>
          <a:p>
            <a:pPr>
              <a:buNone/>
            </a:pPr>
            <a:endParaRPr lang="en-US" dirty="0" smtClean="0"/>
          </a:p>
          <a:p>
            <a:endParaRPr lang="ar-IQ" dirty="0"/>
          </a:p>
        </p:txBody>
      </p:sp>
    </p:spTree>
  </p:cSld>
  <p:clrMapOvr>
    <a:masterClrMapping/>
  </p:clrMapOvr>
  <p:transition>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667000" y="457200"/>
            <a:ext cx="6248400" cy="685800"/>
          </a:xfrm>
        </p:spPr>
        <p:txBody>
          <a:bodyPr>
            <a:noAutofit/>
          </a:bodyPr>
          <a:lstStyle/>
          <a:p>
            <a:pPr algn="r"/>
            <a:r>
              <a:rPr lang="ar-IQ" sz="4400" dirty="0" smtClean="0">
                <a:solidFill>
                  <a:schemeClr val="accent3">
                    <a:lumMod val="75000"/>
                  </a:schemeClr>
                </a:solidFill>
              </a:rPr>
              <a:t>المقدمة</a:t>
            </a:r>
            <a:endParaRPr lang="ar-IQ" sz="4400" dirty="0">
              <a:solidFill>
                <a:schemeClr val="accent3">
                  <a:lumMod val="75000"/>
                </a:schemeClr>
              </a:solidFill>
            </a:endParaRPr>
          </a:p>
        </p:txBody>
      </p:sp>
      <p:sp>
        <p:nvSpPr>
          <p:cNvPr id="3" name="عنوان فرعي 2"/>
          <p:cNvSpPr>
            <a:spLocks noGrp="1"/>
          </p:cNvSpPr>
          <p:nvPr>
            <p:ph type="subTitle" idx="1"/>
          </p:nvPr>
        </p:nvSpPr>
        <p:spPr>
          <a:xfrm>
            <a:off x="381000" y="1143000"/>
            <a:ext cx="8456558" cy="5410200"/>
          </a:xfrm>
        </p:spPr>
        <p:txBody>
          <a:bodyPr>
            <a:normAutofit/>
          </a:bodyPr>
          <a:lstStyle/>
          <a:p>
            <a:pPr algn="just"/>
            <a:r>
              <a:rPr lang="ar-IQ" dirty="0" smtClean="0"/>
              <a:t>     </a:t>
            </a:r>
            <a:r>
              <a:rPr lang="ar-IQ" sz="2800" b="1" dirty="0" smtClean="0"/>
              <a:t>كل منظمة تحاول تجاوز مرحلة ضعف </a:t>
            </a:r>
            <a:r>
              <a:rPr lang="ar-IQ" sz="2800" b="1" dirty="0" err="1" smtClean="0"/>
              <a:t>اداء</a:t>
            </a:r>
            <a:r>
              <a:rPr lang="ar-IQ" sz="2800" b="1" dirty="0" smtClean="0"/>
              <a:t> العاملين من خلال </a:t>
            </a:r>
            <a:r>
              <a:rPr lang="ar-IQ" sz="2800" b="1" dirty="0" err="1" smtClean="0"/>
              <a:t>أبتكار</a:t>
            </a:r>
            <a:r>
              <a:rPr lang="ar-IQ" sz="2800" b="1" dirty="0" smtClean="0"/>
              <a:t> طرائق جديدة للتميز وهذا يرتبط بمدى </a:t>
            </a:r>
            <a:r>
              <a:rPr lang="ar-IQ" sz="2800" b="1" dirty="0" err="1" smtClean="0"/>
              <a:t>الادارة</a:t>
            </a:r>
            <a:r>
              <a:rPr lang="ar-IQ" sz="2800" b="1" dirty="0" smtClean="0"/>
              <a:t> والعاملين على امتلاك الوعي الكافي بالظروف المحيطة وما تتطلبه من سرعة ومرونة في محاولة التغلب ومواجهة التحديات والتكيف معها تعد متطلبات </a:t>
            </a:r>
            <a:r>
              <a:rPr lang="ar-IQ" sz="2800" b="1" dirty="0" err="1" smtClean="0"/>
              <a:t>الاداء</a:t>
            </a:r>
            <a:r>
              <a:rPr lang="ar-IQ" sz="2800" b="1" dirty="0" smtClean="0"/>
              <a:t> العالي احد الاستراتيجيات الرئيسية التي تساهم في خلق </a:t>
            </a:r>
            <a:r>
              <a:rPr lang="ar-IQ" sz="2800" b="1" dirty="0" err="1" smtClean="0"/>
              <a:t>الابداع</a:t>
            </a:r>
            <a:r>
              <a:rPr lang="ar-IQ" sz="2800" b="1" dirty="0" smtClean="0"/>
              <a:t> الجديد ومرونة في موقع العمل وتساهم في تغيير أنظمة العمل التقليدية وتوفير الحوافز المناسبة وتنفيذ استراتيجيات جديدة في التدريب وانتقاء العاملين .</a:t>
            </a:r>
            <a:endParaRPr lang="ar-IQ" sz="2800" b="1" dirty="0"/>
          </a:p>
        </p:txBody>
      </p:sp>
    </p:spTree>
  </p:cSld>
  <p:clrMapOvr>
    <a:masterClrMapping/>
  </p:clrMapOvr>
  <p:transition>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85800"/>
            <a:ext cx="8229600" cy="76200"/>
          </a:xfrm>
        </p:spPr>
        <p:txBody>
          <a:bodyPr>
            <a:normAutofit fontScale="90000"/>
          </a:bodyPr>
          <a:lstStyle/>
          <a:p>
            <a:pPr algn="r"/>
            <a:r>
              <a:rPr lang="ar-IQ" b="1" dirty="0" err="1" smtClean="0">
                <a:solidFill>
                  <a:srgbClr val="C00000"/>
                </a:solidFill>
                <a:effectLst>
                  <a:outerShdw blurRad="38100" dist="38100" dir="2700000" algn="tl">
                    <a:srgbClr val="000000">
                      <a:alpha val="43137"/>
                    </a:srgbClr>
                  </a:outerShdw>
                </a:effectLst>
              </a:rPr>
              <a:t>اولاً</a:t>
            </a:r>
            <a:r>
              <a:rPr lang="ar-IQ" b="1" dirty="0" smtClean="0">
                <a:solidFill>
                  <a:srgbClr val="C00000"/>
                </a:solidFill>
                <a:effectLst>
                  <a:outerShdw blurRad="38100" dist="38100" dir="2700000" algn="tl">
                    <a:srgbClr val="000000">
                      <a:alpha val="43137"/>
                    </a:srgbClr>
                  </a:outerShdw>
                </a:effectLst>
              </a:rPr>
              <a:t> : مفهوم نظم الأداء العالي </a:t>
            </a:r>
            <a:r>
              <a:rPr lang="en-US" dirty="0" smtClean="0"/>
              <a:t/>
            </a:r>
            <a:br>
              <a:rPr lang="en-US" dirty="0" smtClean="0"/>
            </a:br>
            <a:endParaRPr lang="ar-IQ" dirty="0"/>
          </a:p>
        </p:txBody>
      </p:sp>
      <p:sp>
        <p:nvSpPr>
          <p:cNvPr id="3" name="عنصر نائب للمحتوى 2"/>
          <p:cNvSpPr>
            <a:spLocks noGrp="1"/>
          </p:cNvSpPr>
          <p:nvPr>
            <p:ph idx="1"/>
          </p:nvPr>
        </p:nvSpPr>
        <p:spPr>
          <a:xfrm>
            <a:off x="457200" y="762000"/>
            <a:ext cx="8305800" cy="6096000"/>
          </a:xfrm>
        </p:spPr>
        <p:txBody>
          <a:bodyPr>
            <a:normAutofit fontScale="70000" lnSpcReduction="20000"/>
          </a:bodyPr>
          <a:lstStyle/>
          <a:p>
            <a:pPr algn="just"/>
            <a:r>
              <a:rPr lang="ar-IQ" dirty="0" smtClean="0"/>
              <a:t>   </a:t>
            </a:r>
            <a:r>
              <a:rPr lang="ar-IQ" b="1" dirty="0" smtClean="0">
                <a:solidFill>
                  <a:schemeClr val="accent1">
                    <a:lumMod val="50000"/>
                  </a:schemeClr>
                </a:solidFill>
              </a:rPr>
              <a:t>هناك تسميات عديدة </a:t>
            </a:r>
            <a:r>
              <a:rPr lang="ar-IQ" b="1" dirty="0" err="1" smtClean="0">
                <a:solidFill>
                  <a:schemeClr val="accent1">
                    <a:lumMod val="50000"/>
                  </a:schemeClr>
                </a:solidFill>
              </a:rPr>
              <a:t>اخرى</a:t>
            </a:r>
            <a:r>
              <a:rPr lang="ar-IQ" b="1" dirty="0" smtClean="0">
                <a:solidFill>
                  <a:schemeClr val="accent1">
                    <a:lumMod val="50000"/>
                  </a:schemeClr>
                </a:solidFill>
              </a:rPr>
              <a:t> تطلق على نفس مصطلح </a:t>
            </a:r>
            <a:r>
              <a:rPr lang="ar-IQ" b="1" dirty="0" err="1" smtClean="0">
                <a:solidFill>
                  <a:schemeClr val="accent1">
                    <a:lumMod val="50000"/>
                  </a:schemeClr>
                </a:solidFill>
              </a:rPr>
              <a:t>الاداء</a:t>
            </a:r>
            <a:r>
              <a:rPr lang="ar-IQ" b="1" dirty="0" smtClean="0">
                <a:solidFill>
                  <a:schemeClr val="accent1">
                    <a:lumMod val="50000"/>
                  </a:schemeClr>
                </a:solidFill>
              </a:rPr>
              <a:t> العالي (</a:t>
            </a:r>
            <a:r>
              <a:rPr lang="en-US" b="1" dirty="0" smtClean="0">
                <a:solidFill>
                  <a:schemeClr val="accent1">
                    <a:lumMod val="50000"/>
                  </a:schemeClr>
                </a:solidFill>
              </a:rPr>
              <a:t>HPWS</a:t>
            </a:r>
            <a:r>
              <a:rPr lang="ar-IQ" b="1" dirty="0" smtClean="0">
                <a:solidFill>
                  <a:schemeClr val="accent1">
                    <a:lumMod val="50000"/>
                  </a:schemeClr>
                </a:solidFill>
              </a:rPr>
              <a:t>), مثل ممارسات الأداء العالي , ونظم عمل الاحتواء العالي , وممارسات العمل المتقدمة , وممارسات العمل البديلة .(</a:t>
            </a:r>
            <a:r>
              <a:rPr lang="ar-IQ" b="1" dirty="0" err="1" smtClean="0">
                <a:solidFill>
                  <a:schemeClr val="accent1">
                    <a:lumMod val="50000"/>
                  </a:schemeClr>
                </a:solidFill>
              </a:rPr>
              <a:t>العابدي</a:t>
            </a:r>
            <a:r>
              <a:rPr lang="ar-IQ" b="1" dirty="0" smtClean="0">
                <a:solidFill>
                  <a:schemeClr val="accent1">
                    <a:lumMod val="50000"/>
                  </a:schemeClr>
                </a:solidFill>
              </a:rPr>
              <a:t> ,2012 :56) .</a:t>
            </a:r>
            <a:endParaRPr lang="en-US" b="1" dirty="0" smtClean="0">
              <a:solidFill>
                <a:schemeClr val="accent1">
                  <a:lumMod val="50000"/>
                </a:schemeClr>
              </a:solidFill>
            </a:endParaRPr>
          </a:p>
          <a:p>
            <a:pPr algn="just"/>
            <a:r>
              <a:rPr lang="ar-IQ" b="1" dirty="0" smtClean="0">
                <a:solidFill>
                  <a:schemeClr val="accent1">
                    <a:lumMod val="50000"/>
                  </a:schemeClr>
                </a:solidFill>
              </a:rPr>
              <a:t>يعد مفهوم </a:t>
            </a:r>
            <a:r>
              <a:rPr lang="ar-IQ" b="1" dirty="0" err="1" smtClean="0">
                <a:solidFill>
                  <a:schemeClr val="accent1">
                    <a:lumMod val="50000"/>
                  </a:schemeClr>
                </a:solidFill>
              </a:rPr>
              <a:t>الاداء</a:t>
            </a:r>
            <a:r>
              <a:rPr lang="ar-IQ" b="1" dirty="0" smtClean="0">
                <a:solidFill>
                  <a:schemeClr val="accent1">
                    <a:lumMod val="50000"/>
                  </a:schemeClr>
                </a:solidFill>
              </a:rPr>
              <a:t> العالي من المفاهيم </a:t>
            </a:r>
            <a:r>
              <a:rPr lang="ar-IQ" b="1" dirty="0" err="1" smtClean="0">
                <a:solidFill>
                  <a:schemeClr val="accent1">
                    <a:lumMod val="50000"/>
                  </a:schemeClr>
                </a:solidFill>
              </a:rPr>
              <a:t>الادارية</a:t>
            </a:r>
            <a:r>
              <a:rPr lang="ar-IQ" b="1" dirty="0" smtClean="0">
                <a:solidFill>
                  <a:schemeClr val="accent1">
                    <a:lumMod val="50000"/>
                  </a:schemeClr>
                </a:solidFill>
              </a:rPr>
              <a:t> المعاصرة التي لاقت مستوى عالي من الاهتمام من قبل العديد من المنظمات باعتبارها العنصر </a:t>
            </a:r>
            <a:r>
              <a:rPr lang="ar-IQ" b="1" dirty="0" err="1" smtClean="0">
                <a:solidFill>
                  <a:schemeClr val="accent1">
                    <a:lumMod val="50000"/>
                  </a:schemeClr>
                </a:solidFill>
              </a:rPr>
              <a:t>الاساسي</a:t>
            </a:r>
            <a:r>
              <a:rPr lang="ar-IQ" b="1" dirty="0" smtClean="0">
                <a:solidFill>
                  <a:schemeClr val="accent1">
                    <a:lumMod val="50000"/>
                  </a:schemeClr>
                </a:solidFill>
              </a:rPr>
              <a:t> والحاسم لنجاح المنظمات وبقائها في ظل بيئة </a:t>
            </a:r>
            <a:r>
              <a:rPr lang="ar-IQ" b="1" dirty="0" err="1" smtClean="0">
                <a:solidFill>
                  <a:schemeClr val="accent1">
                    <a:lumMod val="50000"/>
                  </a:schemeClr>
                </a:solidFill>
              </a:rPr>
              <a:t>الاعمال</a:t>
            </a:r>
            <a:r>
              <a:rPr lang="ar-IQ" b="1" dirty="0" smtClean="0">
                <a:solidFill>
                  <a:schemeClr val="accent1">
                    <a:lumMod val="50000"/>
                  </a:schemeClr>
                </a:solidFill>
              </a:rPr>
              <a:t> التي تتسم بالتغيرات السريعة والمنافسة الشديدة والتي تحافظ على استدامة المنظمة .</a:t>
            </a:r>
            <a:endParaRPr lang="en-US" b="1" dirty="0" smtClean="0">
              <a:solidFill>
                <a:schemeClr val="accent1">
                  <a:lumMod val="50000"/>
                </a:schemeClr>
              </a:solidFill>
            </a:endParaRPr>
          </a:p>
          <a:p>
            <a:pPr algn="just"/>
            <a:r>
              <a:rPr lang="ar-IQ" b="1" dirty="0" smtClean="0">
                <a:solidFill>
                  <a:schemeClr val="accent1">
                    <a:lumMod val="50000"/>
                  </a:schemeClr>
                </a:solidFill>
              </a:rPr>
              <a:t>  وأصبحت متطلبات </a:t>
            </a:r>
            <a:r>
              <a:rPr lang="ar-IQ" b="1" dirty="0" err="1" smtClean="0">
                <a:solidFill>
                  <a:schemeClr val="accent1">
                    <a:lumMod val="50000"/>
                  </a:schemeClr>
                </a:solidFill>
              </a:rPr>
              <a:t>الاداء</a:t>
            </a:r>
            <a:r>
              <a:rPr lang="ar-IQ" b="1" dirty="0" smtClean="0">
                <a:solidFill>
                  <a:schemeClr val="accent1">
                    <a:lumMod val="50000"/>
                  </a:schemeClr>
                </a:solidFill>
              </a:rPr>
              <a:t> العالي في الوقت الحاضر جزءاً أساسي من ثقافة العديد من المنظمات على مستوى العالم ونتيجة لذلك فأن القادة أخذوا على عاتقهم إعادة توجيه منظماتهم </a:t>
            </a:r>
            <a:r>
              <a:rPr lang="ar-IQ" b="1" dirty="0" err="1" smtClean="0">
                <a:solidFill>
                  <a:schemeClr val="accent1">
                    <a:lumMod val="50000"/>
                  </a:schemeClr>
                </a:solidFill>
              </a:rPr>
              <a:t>وأهتماماتهم</a:t>
            </a:r>
            <a:r>
              <a:rPr lang="ar-IQ" b="1" dirty="0" smtClean="0">
                <a:solidFill>
                  <a:schemeClr val="accent1">
                    <a:lumMod val="50000"/>
                  </a:schemeClr>
                </a:solidFill>
              </a:rPr>
              <a:t> , وتحول تركيزهم من مراقبة عوائد </a:t>
            </a:r>
            <a:r>
              <a:rPr lang="ar-IQ" b="1" dirty="0" err="1" smtClean="0">
                <a:solidFill>
                  <a:schemeClr val="accent1">
                    <a:lumMod val="50000"/>
                  </a:schemeClr>
                </a:solidFill>
              </a:rPr>
              <a:t>الى</a:t>
            </a:r>
            <a:r>
              <a:rPr lang="ar-IQ" b="1" dirty="0" smtClean="0">
                <a:solidFill>
                  <a:schemeClr val="accent1">
                    <a:lumMod val="50000"/>
                  </a:schemeClr>
                </a:solidFill>
              </a:rPr>
              <a:t> مراقبة الزبائن , ومن تأكيد زيادة </a:t>
            </a:r>
            <a:r>
              <a:rPr lang="ar-IQ" b="1" dirty="0" err="1" smtClean="0">
                <a:solidFill>
                  <a:schemeClr val="accent1">
                    <a:lumMod val="50000"/>
                  </a:schemeClr>
                </a:solidFill>
              </a:rPr>
              <a:t>الانتاجية</a:t>
            </a:r>
            <a:r>
              <a:rPr lang="ar-IQ" b="1" dirty="0" smtClean="0">
                <a:solidFill>
                  <a:schemeClr val="accent1">
                    <a:lumMod val="50000"/>
                  </a:schemeClr>
                </a:solidFill>
              </a:rPr>
              <a:t> </a:t>
            </a:r>
            <a:r>
              <a:rPr lang="ar-IQ" b="1" dirty="0" err="1" smtClean="0">
                <a:solidFill>
                  <a:schemeClr val="accent1">
                    <a:lumMod val="50000"/>
                  </a:schemeClr>
                </a:solidFill>
              </a:rPr>
              <a:t>الى</a:t>
            </a:r>
            <a:r>
              <a:rPr lang="ar-IQ" b="1" dirty="0" smtClean="0">
                <a:solidFill>
                  <a:schemeClr val="accent1">
                    <a:lumMod val="50000"/>
                  </a:schemeClr>
                </a:solidFill>
              </a:rPr>
              <a:t> تأكيد عملية التحسين المستمر, ومن تحقيق أهداف مالية قصيرة الأمد </a:t>
            </a:r>
            <a:r>
              <a:rPr lang="ar-IQ" b="1" dirty="0" err="1" smtClean="0">
                <a:solidFill>
                  <a:schemeClr val="accent1">
                    <a:lumMod val="50000"/>
                  </a:schemeClr>
                </a:solidFill>
              </a:rPr>
              <a:t>الى</a:t>
            </a:r>
            <a:r>
              <a:rPr lang="ar-IQ" b="1" dirty="0" smtClean="0">
                <a:solidFill>
                  <a:schemeClr val="accent1">
                    <a:lumMod val="50000"/>
                  </a:schemeClr>
                </a:solidFill>
              </a:rPr>
              <a:t> رضا العاملين من خلال توفير فرص عمل بعيدة المدى لهم (</a:t>
            </a:r>
            <a:r>
              <a:rPr lang="ar-IQ" b="1" dirty="0" err="1" smtClean="0">
                <a:solidFill>
                  <a:schemeClr val="accent1">
                    <a:lumMod val="50000"/>
                  </a:schemeClr>
                </a:solidFill>
              </a:rPr>
              <a:t>العنزي</a:t>
            </a:r>
            <a:r>
              <a:rPr lang="ar-IQ" b="1" dirty="0" smtClean="0">
                <a:solidFill>
                  <a:schemeClr val="accent1">
                    <a:lumMod val="50000"/>
                  </a:schemeClr>
                </a:solidFill>
              </a:rPr>
              <a:t> ,2013 :3).</a:t>
            </a:r>
            <a:endParaRPr lang="en-US" b="1" dirty="0" smtClean="0">
              <a:solidFill>
                <a:schemeClr val="accent1">
                  <a:lumMod val="50000"/>
                </a:schemeClr>
              </a:solidFill>
            </a:endParaRPr>
          </a:p>
          <a:p>
            <a:pPr algn="just"/>
            <a:r>
              <a:rPr lang="ar-IQ" b="1" dirty="0" smtClean="0">
                <a:solidFill>
                  <a:schemeClr val="accent1">
                    <a:lumMod val="50000"/>
                  </a:schemeClr>
                </a:solidFill>
              </a:rPr>
              <a:t>كما أكد الكثير من الباحثين بان متطلبات </a:t>
            </a:r>
            <a:r>
              <a:rPr lang="ar-IQ" b="1" dirty="0" err="1" smtClean="0">
                <a:solidFill>
                  <a:schemeClr val="accent1">
                    <a:lumMod val="50000"/>
                  </a:schemeClr>
                </a:solidFill>
              </a:rPr>
              <a:t>الاداء</a:t>
            </a:r>
            <a:r>
              <a:rPr lang="ar-IQ" b="1" dirty="0" smtClean="0">
                <a:solidFill>
                  <a:schemeClr val="accent1">
                    <a:lumMod val="50000"/>
                  </a:schemeClr>
                </a:solidFill>
              </a:rPr>
              <a:t> العالي توظف المدخل </a:t>
            </a:r>
            <a:r>
              <a:rPr lang="ar-IQ" b="1" dirty="0" err="1" smtClean="0">
                <a:solidFill>
                  <a:schemeClr val="accent1">
                    <a:lumMod val="50000"/>
                  </a:schemeClr>
                </a:solidFill>
              </a:rPr>
              <a:t>الاداري</a:t>
            </a:r>
            <a:r>
              <a:rPr lang="ar-IQ" b="1" dirty="0" smtClean="0">
                <a:solidFill>
                  <a:schemeClr val="accent1">
                    <a:lumMod val="50000"/>
                  </a:schemeClr>
                </a:solidFill>
              </a:rPr>
              <a:t> الاستراتيجي لتحقيق متطلبات </a:t>
            </a:r>
            <a:r>
              <a:rPr lang="ar-IQ" b="1" dirty="0" err="1" smtClean="0">
                <a:solidFill>
                  <a:schemeClr val="accent1">
                    <a:lumMod val="50000"/>
                  </a:schemeClr>
                </a:solidFill>
              </a:rPr>
              <a:t>الاداء</a:t>
            </a:r>
            <a:r>
              <a:rPr lang="ar-IQ" b="1" dirty="0" smtClean="0">
                <a:solidFill>
                  <a:schemeClr val="accent1">
                    <a:lumMod val="50000"/>
                  </a:schemeClr>
                </a:solidFill>
              </a:rPr>
              <a:t> العالي من خلال الموارد البشرية , والذي أساساً يختلف عن المدخل البيروقراطي والمدخل الهرمي .(</a:t>
            </a:r>
            <a:r>
              <a:rPr lang="ar-IQ" b="1" dirty="0" err="1" smtClean="0">
                <a:solidFill>
                  <a:schemeClr val="accent1">
                    <a:lumMod val="50000"/>
                  </a:schemeClr>
                </a:solidFill>
              </a:rPr>
              <a:t>العنزي</a:t>
            </a:r>
            <a:r>
              <a:rPr lang="ar-IQ" b="1" dirty="0" smtClean="0">
                <a:solidFill>
                  <a:schemeClr val="accent1">
                    <a:lumMod val="50000"/>
                  </a:schemeClr>
                </a:solidFill>
              </a:rPr>
              <a:t> </a:t>
            </a:r>
            <a:r>
              <a:rPr lang="ar-IQ" b="1" dirty="0" err="1" smtClean="0">
                <a:solidFill>
                  <a:schemeClr val="accent1">
                    <a:lumMod val="50000"/>
                  </a:schemeClr>
                </a:solidFill>
              </a:rPr>
              <a:t>واخرون</a:t>
            </a:r>
            <a:r>
              <a:rPr lang="ar-IQ" b="1" dirty="0" smtClean="0">
                <a:solidFill>
                  <a:schemeClr val="accent1">
                    <a:lumMod val="50000"/>
                  </a:schemeClr>
                </a:solidFill>
              </a:rPr>
              <a:t> ,2011 :93 ).</a:t>
            </a:r>
            <a:endParaRPr lang="en-US" b="1" dirty="0" smtClean="0">
              <a:solidFill>
                <a:schemeClr val="accent1">
                  <a:lumMod val="50000"/>
                </a:schemeClr>
              </a:solidFill>
            </a:endParaRPr>
          </a:p>
          <a:p>
            <a:pPr algn="just"/>
            <a:r>
              <a:rPr lang="ar-IQ" b="1" dirty="0" smtClean="0">
                <a:solidFill>
                  <a:schemeClr val="accent1">
                    <a:lumMod val="50000"/>
                  </a:schemeClr>
                </a:solidFill>
              </a:rPr>
              <a:t>تواجه المنظمات زيادة في تحديات للحصول على ميزة تنافسية أكبر وأكثر طلباً في موقع العمل , ويعد توسيع </a:t>
            </a:r>
            <a:r>
              <a:rPr lang="ar-IQ" b="1" dirty="0" err="1" smtClean="0">
                <a:solidFill>
                  <a:schemeClr val="accent1">
                    <a:lumMod val="50000"/>
                  </a:schemeClr>
                </a:solidFill>
              </a:rPr>
              <a:t>الاسواق</a:t>
            </a:r>
            <a:r>
              <a:rPr lang="ar-IQ" b="1" dirty="0" smtClean="0">
                <a:solidFill>
                  <a:schemeClr val="accent1">
                    <a:lumMod val="50000"/>
                  </a:schemeClr>
                </a:solidFill>
              </a:rPr>
              <a:t> عبر الحدود الدولية والحواجز التجارية التي حطمت , فضلاً عن ذلك هناك الطلب العالي على المنتجات والخدمات ذات الجودة العالية من الزبائن والتي أصبحت أكثر من قبل , والتسليم السريع وأوطأ الأسعار . وقد أدى كل ذلك </a:t>
            </a:r>
            <a:r>
              <a:rPr lang="ar-IQ" b="1" dirty="0" err="1" smtClean="0">
                <a:solidFill>
                  <a:schemeClr val="accent1">
                    <a:lumMod val="50000"/>
                  </a:schemeClr>
                </a:solidFill>
              </a:rPr>
              <a:t>الى</a:t>
            </a:r>
            <a:r>
              <a:rPr lang="ar-IQ" b="1" dirty="0" smtClean="0">
                <a:solidFill>
                  <a:schemeClr val="accent1">
                    <a:lumMod val="50000"/>
                  </a:schemeClr>
                </a:solidFill>
              </a:rPr>
              <a:t> بروز مفهوم </a:t>
            </a:r>
            <a:r>
              <a:rPr lang="ar-IQ" b="1" dirty="0" err="1" smtClean="0">
                <a:solidFill>
                  <a:schemeClr val="accent1">
                    <a:lumMod val="50000"/>
                  </a:schemeClr>
                </a:solidFill>
              </a:rPr>
              <a:t>الاداء</a:t>
            </a:r>
            <a:r>
              <a:rPr lang="ar-IQ" b="1" dirty="0" smtClean="0">
                <a:solidFill>
                  <a:schemeClr val="accent1">
                    <a:lumMod val="50000"/>
                  </a:schemeClr>
                </a:solidFill>
              </a:rPr>
              <a:t> العالي .( </a:t>
            </a:r>
            <a:r>
              <a:rPr lang="ar-IQ" b="1" dirty="0" err="1" smtClean="0">
                <a:solidFill>
                  <a:schemeClr val="accent1">
                    <a:lumMod val="50000"/>
                  </a:schemeClr>
                </a:solidFill>
              </a:rPr>
              <a:t>العنزي</a:t>
            </a:r>
            <a:r>
              <a:rPr lang="ar-IQ" b="1" dirty="0" smtClean="0">
                <a:solidFill>
                  <a:schemeClr val="accent1">
                    <a:lumMod val="50000"/>
                  </a:schemeClr>
                </a:solidFill>
              </a:rPr>
              <a:t> , وحسين , 2013: 3) .</a:t>
            </a:r>
            <a:endParaRPr lang="en-US" b="1" dirty="0" smtClean="0">
              <a:solidFill>
                <a:schemeClr val="accent1">
                  <a:lumMod val="50000"/>
                </a:schemeClr>
              </a:solidFill>
            </a:endParaRPr>
          </a:p>
          <a:p>
            <a:endParaRPr lang="ar-IQ"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533400"/>
            <a:ext cx="8229600" cy="457200"/>
          </a:xfrm>
        </p:spPr>
        <p:txBody>
          <a:bodyPr>
            <a:normAutofit fontScale="90000"/>
          </a:bodyPr>
          <a:lstStyle/>
          <a:p>
            <a:pPr algn="r"/>
            <a:r>
              <a:rPr lang="ar-IQ" dirty="0" smtClean="0">
                <a:solidFill>
                  <a:srgbClr val="FFC000"/>
                </a:solidFill>
              </a:rPr>
              <a:t>ويعرف </a:t>
            </a:r>
            <a:r>
              <a:rPr lang="ar-IQ" dirty="0" err="1" smtClean="0">
                <a:solidFill>
                  <a:srgbClr val="FFC000"/>
                </a:solidFill>
              </a:rPr>
              <a:t>الاداء</a:t>
            </a:r>
            <a:r>
              <a:rPr lang="ar-IQ" dirty="0" smtClean="0">
                <a:solidFill>
                  <a:srgbClr val="FFC000"/>
                </a:solidFill>
              </a:rPr>
              <a:t> العالي للمنظمات بعدة </a:t>
            </a:r>
            <a:r>
              <a:rPr lang="ar-IQ" dirty="0" err="1" smtClean="0">
                <a:solidFill>
                  <a:srgbClr val="FFC000"/>
                </a:solidFill>
              </a:rPr>
              <a:t>تعاريف</a:t>
            </a:r>
            <a:r>
              <a:rPr lang="ar-IQ" dirty="0" smtClean="0">
                <a:solidFill>
                  <a:srgbClr val="FFC000"/>
                </a:solidFill>
              </a:rPr>
              <a:t> </a:t>
            </a:r>
            <a:r>
              <a:rPr lang="en-US" dirty="0" smtClean="0"/>
              <a:t/>
            </a:r>
            <a:br>
              <a:rPr lang="en-US" dirty="0" smtClean="0"/>
            </a:br>
            <a:endParaRPr lang="ar-IQ" dirty="0"/>
          </a:p>
        </p:txBody>
      </p:sp>
      <p:sp>
        <p:nvSpPr>
          <p:cNvPr id="2" name="عنصر نائب للمحتوى 1"/>
          <p:cNvSpPr>
            <a:spLocks noGrp="1"/>
          </p:cNvSpPr>
          <p:nvPr>
            <p:ph idx="1"/>
          </p:nvPr>
        </p:nvSpPr>
        <p:spPr>
          <a:xfrm>
            <a:off x="1066800" y="914400"/>
            <a:ext cx="7848600" cy="5638800"/>
          </a:xfrm>
        </p:spPr>
        <p:style>
          <a:lnRef idx="0">
            <a:scrgbClr r="0" g="0" b="0"/>
          </a:lnRef>
          <a:fillRef idx="1002">
            <a:schemeClr val="lt2"/>
          </a:fillRef>
          <a:effectRef idx="0">
            <a:scrgbClr r="0" g="0" b="0"/>
          </a:effectRef>
          <a:fontRef idx="major"/>
        </p:style>
        <p:txBody>
          <a:bodyPr>
            <a:normAutofit fontScale="70000" lnSpcReduction="20000"/>
          </a:bodyPr>
          <a:lstStyle/>
          <a:p>
            <a:pPr algn="just"/>
            <a:r>
              <a:rPr lang="ar-IQ" dirty="0" smtClean="0">
                <a:solidFill>
                  <a:schemeClr val="accent5">
                    <a:lumMod val="50000"/>
                  </a:schemeClr>
                </a:solidFill>
              </a:rPr>
              <a:t>أنها أسم يطلق على مجموعة من الممارسات </a:t>
            </a:r>
            <a:r>
              <a:rPr lang="ar-IQ" dirty="0" err="1" smtClean="0">
                <a:solidFill>
                  <a:schemeClr val="accent5">
                    <a:lumMod val="50000"/>
                  </a:schemeClr>
                </a:solidFill>
              </a:rPr>
              <a:t>الأدارية</a:t>
            </a:r>
            <a:r>
              <a:rPr lang="ar-IQ" dirty="0" smtClean="0">
                <a:solidFill>
                  <a:schemeClr val="accent5">
                    <a:lumMod val="50000"/>
                  </a:schemeClr>
                </a:solidFill>
              </a:rPr>
              <a:t> التي تحاول خلق بيئة داخل المنظمة وتكوين موظف لديه قدر أكبر ومشاركة في تحمل المسؤولية (</a:t>
            </a:r>
            <a:r>
              <a:rPr lang="en-US" dirty="0" smtClean="0">
                <a:solidFill>
                  <a:schemeClr val="accent5">
                    <a:lumMod val="50000"/>
                  </a:schemeClr>
                </a:solidFill>
              </a:rPr>
              <a:t>Brown ,2006 :3</a:t>
            </a:r>
            <a:r>
              <a:rPr lang="ar-IQ" dirty="0" smtClean="0">
                <a:solidFill>
                  <a:schemeClr val="accent5">
                    <a:lumMod val="50000"/>
                  </a:schemeClr>
                </a:solidFill>
              </a:rPr>
              <a:t>) </a:t>
            </a:r>
            <a:endParaRPr lang="en-US" dirty="0" smtClean="0">
              <a:solidFill>
                <a:schemeClr val="accent5">
                  <a:lumMod val="50000"/>
                </a:schemeClr>
              </a:solidFill>
            </a:endParaRPr>
          </a:p>
          <a:p>
            <a:pPr algn="just"/>
            <a:r>
              <a:rPr lang="ar-IQ" dirty="0" smtClean="0">
                <a:solidFill>
                  <a:schemeClr val="accent5">
                    <a:lumMod val="50000"/>
                  </a:schemeClr>
                </a:solidFill>
              </a:rPr>
              <a:t>وتعرف بأنها مجموعة من الممارسات الموارد البشرية المترابطة التي تساعد في الحصول على مخرجات عمل فائقة من العاملين (</a:t>
            </a:r>
            <a:r>
              <a:rPr lang="ar-IQ" dirty="0" err="1" smtClean="0">
                <a:solidFill>
                  <a:schemeClr val="accent5">
                    <a:lumMod val="50000"/>
                  </a:schemeClr>
                </a:solidFill>
              </a:rPr>
              <a:t>العنزي</a:t>
            </a:r>
            <a:r>
              <a:rPr lang="ar-IQ" dirty="0" smtClean="0">
                <a:solidFill>
                  <a:schemeClr val="accent5">
                    <a:lumMod val="50000"/>
                  </a:schemeClr>
                </a:solidFill>
              </a:rPr>
              <a:t> </a:t>
            </a:r>
            <a:r>
              <a:rPr lang="ar-IQ" dirty="0" err="1" smtClean="0">
                <a:solidFill>
                  <a:schemeClr val="accent5">
                    <a:lumMod val="50000"/>
                  </a:schemeClr>
                </a:solidFill>
              </a:rPr>
              <a:t>واخرون</a:t>
            </a:r>
            <a:r>
              <a:rPr lang="ar-IQ" dirty="0" smtClean="0">
                <a:solidFill>
                  <a:schemeClr val="accent5">
                    <a:lumMod val="50000"/>
                  </a:schemeClr>
                </a:solidFill>
              </a:rPr>
              <a:t> ,2011 : 94) .</a:t>
            </a:r>
            <a:endParaRPr lang="en-US" dirty="0" smtClean="0">
              <a:solidFill>
                <a:schemeClr val="accent5">
                  <a:lumMod val="50000"/>
                </a:schemeClr>
              </a:solidFill>
            </a:endParaRPr>
          </a:p>
          <a:p>
            <a:pPr algn="just"/>
            <a:r>
              <a:rPr lang="ar-IQ" dirty="0" smtClean="0">
                <a:solidFill>
                  <a:schemeClr val="accent5">
                    <a:lumMod val="50000"/>
                  </a:schemeClr>
                </a:solidFill>
              </a:rPr>
              <a:t>كما تعرف أنها نظم أدارة الموارد البشرية منسقة داخلياً ومتماسكة والتي تركز على حل المشاكل التشغيلية داخل المنظمة (</a:t>
            </a:r>
            <a:r>
              <a:rPr lang="en-US" dirty="0" smtClean="0">
                <a:solidFill>
                  <a:schemeClr val="accent5">
                    <a:lumMod val="50000"/>
                  </a:schemeClr>
                </a:solidFill>
              </a:rPr>
              <a:t>Armstrong, 2009 :234</a:t>
            </a:r>
            <a:r>
              <a:rPr lang="ar-IQ" dirty="0" smtClean="0">
                <a:solidFill>
                  <a:schemeClr val="accent5">
                    <a:lumMod val="50000"/>
                  </a:schemeClr>
                </a:solidFill>
              </a:rPr>
              <a:t>) .</a:t>
            </a:r>
            <a:endParaRPr lang="en-US" dirty="0" smtClean="0">
              <a:solidFill>
                <a:schemeClr val="accent5">
                  <a:lumMod val="50000"/>
                </a:schemeClr>
              </a:solidFill>
            </a:endParaRPr>
          </a:p>
          <a:p>
            <a:pPr algn="just"/>
            <a:r>
              <a:rPr lang="ar-IQ" dirty="0" smtClean="0">
                <a:solidFill>
                  <a:schemeClr val="accent5">
                    <a:lumMod val="50000"/>
                  </a:schemeClr>
                </a:solidFill>
              </a:rPr>
              <a:t>وهناك تعريفاً على نطاق واسع فقد عرف </a:t>
            </a:r>
            <a:r>
              <a:rPr lang="ar-IQ" dirty="0" err="1" smtClean="0">
                <a:solidFill>
                  <a:schemeClr val="accent5">
                    <a:lumMod val="50000"/>
                  </a:schemeClr>
                </a:solidFill>
              </a:rPr>
              <a:t>الاداء</a:t>
            </a:r>
            <a:r>
              <a:rPr lang="ar-IQ" dirty="0" smtClean="0">
                <a:solidFill>
                  <a:schemeClr val="accent5">
                    <a:lumMod val="50000"/>
                  </a:schemeClr>
                </a:solidFill>
              </a:rPr>
              <a:t> العالي على أنها مجموعات من العمل التكاملي للممارسات متطلبات </a:t>
            </a:r>
            <a:r>
              <a:rPr lang="ar-IQ" dirty="0" err="1" smtClean="0">
                <a:solidFill>
                  <a:schemeClr val="accent5">
                    <a:lumMod val="50000"/>
                  </a:schemeClr>
                </a:solidFill>
              </a:rPr>
              <a:t>الاداء</a:t>
            </a:r>
            <a:r>
              <a:rPr lang="ar-IQ" dirty="0" smtClean="0">
                <a:solidFill>
                  <a:schemeClr val="accent5">
                    <a:lumMod val="50000"/>
                  </a:schemeClr>
                </a:solidFill>
              </a:rPr>
              <a:t> العالي والتي تغطي ثلاثة مجالات واسعة وهي (</a:t>
            </a:r>
            <a:r>
              <a:rPr lang="en-US" dirty="0" smtClean="0">
                <a:solidFill>
                  <a:schemeClr val="accent5">
                    <a:lumMod val="50000"/>
                  </a:schemeClr>
                </a:solidFill>
              </a:rPr>
              <a:t>Drummond &amp; Stone ,2006: 193</a:t>
            </a:r>
            <a:r>
              <a:rPr lang="ar-IQ" dirty="0" smtClean="0">
                <a:solidFill>
                  <a:schemeClr val="accent5">
                    <a:lumMod val="50000"/>
                  </a:schemeClr>
                </a:solidFill>
              </a:rPr>
              <a:t>) </a:t>
            </a:r>
            <a:endParaRPr lang="en-US" dirty="0" smtClean="0">
              <a:solidFill>
                <a:schemeClr val="accent5">
                  <a:lumMod val="50000"/>
                </a:schemeClr>
              </a:solidFill>
            </a:endParaRPr>
          </a:p>
          <a:p>
            <a:pPr lvl="0" algn="just"/>
            <a:r>
              <a:rPr lang="ar-IQ" dirty="0" smtClean="0">
                <a:solidFill>
                  <a:schemeClr val="accent5">
                    <a:lumMod val="50000"/>
                  </a:schemeClr>
                </a:solidFill>
              </a:rPr>
              <a:t> </a:t>
            </a:r>
            <a:r>
              <a:rPr lang="ar-IQ" b="1" dirty="0" smtClean="0">
                <a:solidFill>
                  <a:schemeClr val="accent5">
                    <a:lumMod val="50000"/>
                  </a:schemeClr>
                </a:solidFill>
              </a:rPr>
              <a:t>ممارسات مشاركة الموظفين العالية : </a:t>
            </a:r>
            <a:r>
              <a:rPr lang="ar-IQ" dirty="0" smtClean="0">
                <a:solidFill>
                  <a:schemeClr val="accent5">
                    <a:lumMod val="50000"/>
                  </a:schemeClr>
                </a:solidFill>
              </a:rPr>
              <a:t>وتشمل الفرق الموجهة ذاتياً وحلقات الجودة وتبادل المعلومات .</a:t>
            </a:r>
            <a:endParaRPr lang="en-US" dirty="0" smtClean="0">
              <a:solidFill>
                <a:schemeClr val="accent5">
                  <a:lumMod val="50000"/>
                </a:schemeClr>
              </a:solidFill>
            </a:endParaRPr>
          </a:p>
          <a:p>
            <a:pPr lvl="0" algn="just"/>
            <a:r>
              <a:rPr lang="ar-IQ" dirty="0" smtClean="0">
                <a:solidFill>
                  <a:schemeClr val="accent5">
                    <a:lumMod val="50000"/>
                  </a:schemeClr>
                </a:solidFill>
              </a:rPr>
              <a:t> </a:t>
            </a:r>
            <a:r>
              <a:rPr lang="ar-IQ" b="1" dirty="0" smtClean="0">
                <a:solidFill>
                  <a:schemeClr val="accent5">
                    <a:lumMod val="50000"/>
                  </a:schemeClr>
                </a:solidFill>
              </a:rPr>
              <a:t>ممارسات الموارد البشرية : </a:t>
            </a:r>
            <a:r>
              <a:rPr lang="ar-IQ" dirty="0" smtClean="0">
                <a:solidFill>
                  <a:schemeClr val="accent5">
                    <a:lumMod val="50000"/>
                  </a:schemeClr>
                </a:solidFill>
              </a:rPr>
              <a:t>وتغطي عمليات التوظيف المتطورة وتقييم </a:t>
            </a:r>
            <a:r>
              <a:rPr lang="ar-IQ" dirty="0" err="1" smtClean="0">
                <a:solidFill>
                  <a:schemeClr val="accent5">
                    <a:lumMod val="50000"/>
                  </a:schemeClr>
                </a:solidFill>
              </a:rPr>
              <a:t>الاداء</a:t>
            </a:r>
            <a:r>
              <a:rPr lang="ar-IQ" dirty="0" smtClean="0">
                <a:solidFill>
                  <a:schemeClr val="accent5">
                    <a:lumMod val="50000"/>
                  </a:schemeClr>
                </a:solidFill>
              </a:rPr>
              <a:t> والتوجيه وما </a:t>
            </a:r>
            <a:r>
              <a:rPr lang="ar-IQ" dirty="0" err="1" smtClean="0">
                <a:solidFill>
                  <a:schemeClr val="accent5">
                    <a:lumMod val="50000"/>
                  </a:schemeClr>
                </a:solidFill>
              </a:rPr>
              <a:t>الى</a:t>
            </a:r>
            <a:r>
              <a:rPr lang="ar-IQ" dirty="0" smtClean="0">
                <a:solidFill>
                  <a:schemeClr val="accent5">
                    <a:lumMod val="50000"/>
                  </a:schemeClr>
                </a:solidFill>
              </a:rPr>
              <a:t> ذلك .</a:t>
            </a:r>
            <a:endParaRPr lang="en-US" dirty="0" smtClean="0">
              <a:solidFill>
                <a:schemeClr val="accent5">
                  <a:lumMod val="50000"/>
                </a:schemeClr>
              </a:solidFill>
            </a:endParaRPr>
          </a:p>
          <a:p>
            <a:pPr lvl="0" algn="just"/>
            <a:r>
              <a:rPr lang="en-US" dirty="0" smtClean="0">
                <a:solidFill>
                  <a:schemeClr val="accent5">
                    <a:lumMod val="50000"/>
                  </a:schemeClr>
                </a:solidFill>
              </a:rPr>
              <a:t> </a:t>
            </a:r>
            <a:r>
              <a:rPr lang="ar-IQ" b="1" dirty="0" smtClean="0">
                <a:solidFill>
                  <a:schemeClr val="accent5">
                    <a:lumMod val="50000"/>
                  </a:schemeClr>
                </a:solidFill>
              </a:rPr>
              <a:t>ممارسات الثواب والالتزام : </a:t>
            </a:r>
            <a:r>
              <a:rPr lang="ar-IQ" dirty="0" smtClean="0">
                <a:solidFill>
                  <a:schemeClr val="accent5">
                    <a:lumMod val="50000"/>
                  </a:schemeClr>
                </a:solidFill>
              </a:rPr>
              <a:t>وتحتضن المكافئات المالية </a:t>
            </a:r>
            <a:r>
              <a:rPr lang="ar-IQ" dirty="0" err="1" smtClean="0">
                <a:solidFill>
                  <a:schemeClr val="accent5">
                    <a:lumMod val="50000"/>
                  </a:schemeClr>
                </a:solidFill>
              </a:rPr>
              <a:t>ومراعات</a:t>
            </a:r>
            <a:r>
              <a:rPr lang="ar-IQ" dirty="0" smtClean="0">
                <a:solidFill>
                  <a:schemeClr val="accent5">
                    <a:lumMod val="50000"/>
                  </a:schemeClr>
                </a:solidFill>
              </a:rPr>
              <a:t> السياسات </a:t>
            </a:r>
            <a:r>
              <a:rPr lang="ar-IQ" dirty="0" err="1" smtClean="0">
                <a:solidFill>
                  <a:schemeClr val="accent5">
                    <a:lumMod val="50000"/>
                  </a:schemeClr>
                </a:solidFill>
              </a:rPr>
              <a:t>الاسرية</a:t>
            </a:r>
            <a:r>
              <a:rPr lang="ar-IQ" dirty="0" smtClean="0">
                <a:solidFill>
                  <a:schemeClr val="accent5">
                    <a:lumMod val="50000"/>
                  </a:schemeClr>
                </a:solidFill>
              </a:rPr>
              <a:t> والتناوب الوظيفي والعمل المرن .</a:t>
            </a:r>
            <a:endParaRPr lang="en-US" dirty="0" smtClean="0">
              <a:solidFill>
                <a:schemeClr val="accent5">
                  <a:lumMod val="50000"/>
                </a:schemeClr>
              </a:solidFill>
            </a:endParaRPr>
          </a:p>
          <a:p>
            <a:pPr>
              <a:buNone/>
            </a:pPr>
            <a:endParaRPr lang="en-US" dirty="0" smtClean="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1371600" y="533401"/>
            <a:ext cx="7086600" cy="685800"/>
          </a:xfrm>
          <a:solidFill>
            <a:schemeClr val="accent2">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a:bodyPr>
          <a:lstStyle/>
          <a:p>
            <a:pPr algn="ctr"/>
            <a:r>
              <a:rPr lang="ar-IQ" sz="2400" b="1" dirty="0" smtClean="0"/>
              <a:t>تتكامل أدارة </a:t>
            </a:r>
            <a:r>
              <a:rPr lang="ar-IQ" sz="2400" b="1" dirty="0" err="1" smtClean="0"/>
              <a:t>الاداء</a:t>
            </a:r>
            <a:r>
              <a:rPr lang="ar-IQ" sz="2400" b="1" dirty="0" smtClean="0"/>
              <a:t> بمعنيين أثنين هما : (</a:t>
            </a:r>
            <a:r>
              <a:rPr lang="en-US" sz="2400" b="1" dirty="0" smtClean="0"/>
              <a:t>Armstrong,2009:1</a:t>
            </a:r>
            <a:r>
              <a:rPr lang="ar-IQ" sz="2400" dirty="0" smtClean="0"/>
              <a:t>)</a:t>
            </a:r>
            <a:endParaRPr lang="ar-IQ" sz="2400" dirty="0"/>
          </a:p>
        </p:txBody>
      </p:sp>
      <p:sp>
        <p:nvSpPr>
          <p:cNvPr id="5" name="عنوان فرعي 4"/>
          <p:cNvSpPr>
            <a:spLocks noGrp="1"/>
          </p:cNvSpPr>
          <p:nvPr>
            <p:ph type="subTitle" idx="1"/>
          </p:nvPr>
        </p:nvSpPr>
        <p:spPr>
          <a:xfrm>
            <a:off x="1143000" y="1600200"/>
            <a:ext cx="7772400" cy="4419600"/>
          </a:xfrm>
          <a:solidFill>
            <a:schemeClr val="accent2">
              <a:lumMod val="40000"/>
              <a:lumOff val="60000"/>
            </a:schemeClr>
          </a:solidFill>
          <a:ln>
            <a:solidFill>
              <a:schemeClr val="accent1">
                <a:lumMod val="75000"/>
              </a:schemeClr>
            </a:solidFill>
          </a:ln>
          <a:effectLst/>
        </p:spPr>
        <p:txBody>
          <a:bodyPr>
            <a:normAutofit/>
          </a:bodyPr>
          <a:lstStyle/>
          <a:p>
            <a:pPr lvl="0" algn="just"/>
            <a:r>
              <a:rPr lang="ar-IQ" b="1" dirty="0" smtClean="0"/>
              <a:t>1- </a:t>
            </a:r>
            <a:r>
              <a:rPr lang="ar-IQ" b="1" dirty="0" smtClean="0">
                <a:solidFill>
                  <a:srgbClr val="7030A0"/>
                </a:solidFill>
              </a:rPr>
              <a:t>تكامل عمودي</a:t>
            </a:r>
            <a:r>
              <a:rPr lang="ar-IQ" dirty="0" smtClean="0">
                <a:solidFill>
                  <a:srgbClr val="7030A0"/>
                </a:solidFill>
              </a:rPr>
              <a:t> </a:t>
            </a:r>
            <a:r>
              <a:rPr lang="ar-IQ" dirty="0" smtClean="0"/>
              <a:t>يرتبط مع العمل </a:t>
            </a:r>
            <a:r>
              <a:rPr lang="ar-IQ" dirty="0" err="1" smtClean="0"/>
              <a:t>والاهداف</a:t>
            </a:r>
            <a:r>
              <a:rPr lang="ar-IQ" dirty="0" smtClean="0"/>
              <a:t> الفردية والجماعية والمقدرات الجوهرية .</a:t>
            </a:r>
            <a:endParaRPr lang="en-US" dirty="0" smtClean="0"/>
          </a:p>
          <a:p>
            <a:pPr algn="just"/>
            <a:r>
              <a:rPr lang="ar-IQ" b="1" dirty="0" smtClean="0"/>
              <a:t>2- </a:t>
            </a:r>
            <a:r>
              <a:rPr lang="ar-IQ" b="1" dirty="0" smtClean="0">
                <a:solidFill>
                  <a:srgbClr val="7030A0"/>
                </a:solidFill>
              </a:rPr>
              <a:t>تكامل </a:t>
            </a:r>
            <a:r>
              <a:rPr lang="ar-IQ" b="1" dirty="0" err="1" smtClean="0">
                <a:solidFill>
                  <a:srgbClr val="7030A0"/>
                </a:solidFill>
              </a:rPr>
              <a:t>افقي</a:t>
            </a:r>
            <a:r>
              <a:rPr lang="ar-IQ" dirty="0" smtClean="0">
                <a:solidFill>
                  <a:srgbClr val="7030A0"/>
                </a:solidFill>
              </a:rPr>
              <a:t> </a:t>
            </a:r>
            <a:r>
              <a:rPr lang="ar-IQ" dirty="0" smtClean="0"/>
              <a:t>يربط جوانب مختلفة من </a:t>
            </a:r>
            <a:r>
              <a:rPr lang="ar-IQ" dirty="0" err="1" smtClean="0"/>
              <a:t>ادارة</a:t>
            </a:r>
            <a:r>
              <a:rPr lang="ar-IQ" dirty="0" smtClean="0"/>
              <a:t> الموارد البشرية, ولاسيما التطوير </a:t>
            </a:r>
            <a:r>
              <a:rPr lang="ar-IQ" dirty="0" err="1" smtClean="0"/>
              <a:t>المنظمي</a:t>
            </a:r>
            <a:r>
              <a:rPr lang="ar-IQ" dirty="0" smtClean="0"/>
              <a:t> وتطوير العاملين والمكافأة المالية بغية إنجاح وتحقيق مفهوم واضح </a:t>
            </a:r>
            <a:r>
              <a:rPr lang="ar-IQ" dirty="0" err="1" smtClean="0"/>
              <a:t>للادارة</a:t>
            </a:r>
            <a:r>
              <a:rPr lang="ar-IQ" dirty="0" smtClean="0"/>
              <a:t> والمنظمة .</a:t>
            </a:r>
            <a:endParaRPr lang="ar-IQ"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762000"/>
            <a:ext cx="7498080" cy="381000"/>
          </a:xfrm>
        </p:spPr>
        <p:txBody>
          <a:bodyPr>
            <a:normAutofit fontScale="90000"/>
          </a:bodyPr>
          <a:lstStyle/>
          <a:p>
            <a:pPr algn="r"/>
            <a:r>
              <a:rPr lang="ar-IQ" sz="2700" b="1" dirty="0" smtClean="0">
                <a:solidFill>
                  <a:schemeClr val="accent6">
                    <a:lumMod val="75000"/>
                  </a:schemeClr>
                </a:solidFill>
              </a:rPr>
              <a:t>تعد أهمية أدارة </a:t>
            </a:r>
            <a:r>
              <a:rPr lang="ar-IQ" sz="2700" b="1" dirty="0" err="1" smtClean="0">
                <a:solidFill>
                  <a:schemeClr val="accent6">
                    <a:lumMod val="75000"/>
                  </a:schemeClr>
                </a:solidFill>
              </a:rPr>
              <a:t>الاداء</a:t>
            </a:r>
            <a:r>
              <a:rPr lang="ar-IQ" sz="2700" b="1" dirty="0" smtClean="0">
                <a:solidFill>
                  <a:schemeClr val="accent6">
                    <a:lumMod val="75000"/>
                  </a:schemeClr>
                </a:solidFill>
              </a:rPr>
              <a:t> مهمة </a:t>
            </a:r>
            <a:r>
              <a:rPr lang="ar-IQ" sz="2700" b="1" dirty="0" err="1" smtClean="0">
                <a:solidFill>
                  <a:schemeClr val="accent6">
                    <a:lumMod val="75000"/>
                  </a:schemeClr>
                </a:solidFill>
              </a:rPr>
              <a:t>للاسباب</a:t>
            </a:r>
            <a:r>
              <a:rPr lang="ar-IQ" sz="2700" b="1" dirty="0" smtClean="0">
                <a:solidFill>
                  <a:schemeClr val="accent6">
                    <a:lumMod val="75000"/>
                  </a:schemeClr>
                </a:solidFill>
              </a:rPr>
              <a:t> </a:t>
            </a:r>
            <a:r>
              <a:rPr lang="ar-IQ" sz="2700" b="1" dirty="0" err="1" smtClean="0">
                <a:solidFill>
                  <a:schemeClr val="accent6">
                    <a:lumMod val="75000"/>
                  </a:schemeClr>
                </a:solidFill>
              </a:rPr>
              <a:t>الاتية</a:t>
            </a:r>
            <a:r>
              <a:rPr lang="ar-IQ" sz="2700" dirty="0" smtClean="0">
                <a:solidFill>
                  <a:schemeClr val="accent6">
                    <a:lumMod val="75000"/>
                  </a:schemeClr>
                </a:solidFill>
              </a:rPr>
              <a:t> : (</a:t>
            </a:r>
            <a:r>
              <a:rPr lang="en-US" sz="2700" dirty="0" err="1" smtClean="0">
                <a:solidFill>
                  <a:schemeClr val="accent6">
                    <a:lumMod val="75000"/>
                  </a:schemeClr>
                </a:solidFill>
              </a:rPr>
              <a:t>Denisi</a:t>
            </a:r>
            <a:r>
              <a:rPr lang="en-US" sz="2700" dirty="0" smtClean="0">
                <a:solidFill>
                  <a:schemeClr val="accent6">
                    <a:lumMod val="75000"/>
                  </a:schemeClr>
                </a:solidFill>
              </a:rPr>
              <a:t> &amp; Griffin,2001:233</a:t>
            </a:r>
            <a:r>
              <a:rPr lang="ar-IQ" sz="2700" dirty="0" smtClean="0">
                <a:solidFill>
                  <a:schemeClr val="accent6">
                    <a:lumMod val="75000"/>
                  </a:schemeClr>
                </a:solidFill>
              </a:rPr>
              <a:t>) </a:t>
            </a:r>
            <a:r>
              <a:rPr lang="ar-IQ" sz="2700" dirty="0" smtClean="0">
                <a:solidFill>
                  <a:schemeClr val="accent6">
                    <a:lumMod val="75000"/>
                  </a:schemeClr>
                </a:solidFill>
                <a:effectLst/>
              </a:rPr>
              <a:t>(</a:t>
            </a:r>
            <a:r>
              <a:rPr lang="en-US" sz="2700" dirty="0" smtClean="0">
                <a:solidFill>
                  <a:schemeClr val="accent6">
                    <a:lumMod val="75000"/>
                  </a:schemeClr>
                </a:solidFill>
              </a:rPr>
              <a:t>Armstrong,2009:3</a:t>
            </a:r>
            <a:r>
              <a:rPr lang="ar-IQ" dirty="0" smtClean="0">
                <a:solidFill>
                  <a:schemeClr val="accent6">
                    <a:lumMod val="75000"/>
                  </a:schemeClr>
                </a:solidFill>
              </a:rPr>
              <a:t>)</a:t>
            </a:r>
            <a:r>
              <a:rPr lang="en-US" dirty="0" smtClean="0">
                <a:solidFill>
                  <a:schemeClr val="accent6">
                    <a:lumMod val="75000"/>
                  </a:schemeClr>
                </a:solidFill>
              </a:rPr>
              <a:t/>
            </a:r>
            <a:br>
              <a:rPr lang="en-US" dirty="0" smtClean="0">
                <a:solidFill>
                  <a:schemeClr val="accent6">
                    <a:lumMod val="75000"/>
                  </a:schemeClr>
                </a:solidFill>
              </a:rPr>
            </a:br>
            <a:endParaRPr lang="ar-IQ" dirty="0">
              <a:solidFill>
                <a:schemeClr val="accent6">
                  <a:lumMod val="75000"/>
                </a:schemeClr>
              </a:solidFill>
            </a:endParaRPr>
          </a:p>
        </p:txBody>
      </p:sp>
      <p:sp>
        <p:nvSpPr>
          <p:cNvPr id="3" name="عنصر نائب للمحتوى 2"/>
          <p:cNvSpPr>
            <a:spLocks noGrp="1"/>
          </p:cNvSpPr>
          <p:nvPr>
            <p:ph idx="1"/>
          </p:nvPr>
        </p:nvSpPr>
        <p:spPr>
          <a:solidFill>
            <a:schemeClr val="accent2">
              <a:lumMod val="20000"/>
              <a:lumOff val="80000"/>
            </a:schemeClr>
          </a:solidFill>
          <a:effectLst>
            <a:glow rad="101600">
              <a:schemeClr val="accent3">
                <a:lumMod val="40000"/>
                <a:lumOff val="60000"/>
                <a:alpha val="60000"/>
              </a:schemeClr>
            </a:glow>
          </a:effectLst>
        </p:spPr>
        <p:txBody>
          <a:bodyPr>
            <a:normAutofit fontScale="70000" lnSpcReduction="20000"/>
          </a:bodyPr>
          <a:lstStyle/>
          <a:p>
            <a:pPr>
              <a:buNone/>
            </a:pPr>
            <a:r>
              <a:rPr lang="ar-IQ" dirty="0" smtClean="0"/>
              <a:t> </a:t>
            </a:r>
            <a:endParaRPr lang="en-US" dirty="0" smtClean="0"/>
          </a:p>
          <a:p>
            <a:pPr lvl="0" algn="just"/>
            <a:r>
              <a:rPr lang="ar-IQ" b="1" dirty="0" smtClean="0"/>
              <a:t>أن </a:t>
            </a:r>
            <a:r>
              <a:rPr lang="ar-IQ" b="1" dirty="0" err="1" smtClean="0"/>
              <a:t>ادارة</a:t>
            </a:r>
            <a:r>
              <a:rPr lang="ar-IQ" b="1" dirty="0" smtClean="0"/>
              <a:t> </a:t>
            </a:r>
            <a:r>
              <a:rPr lang="ar-IQ" b="1" dirty="0" err="1" smtClean="0"/>
              <a:t>الادارة</a:t>
            </a:r>
            <a:r>
              <a:rPr lang="ar-IQ" b="1" dirty="0" smtClean="0"/>
              <a:t> له </a:t>
            </a:r>
            <a:r>
              <a:rPr lang="ar-IQ" b="1" dirty="0" err="1" smtClean="0"/>
              <a:t>اهمية</a:t>
            </a:r>
            <a:r>
              <a:rPr lang="ar-IQ" b="1" dirty="0" smtClean="0"/>
              <a:t> </a:t>
            </a:r>
            <a:r>
              <a:rPr lang="ar-IQ" b="1" dirty="0" err="1" smtClean="0"/>
              <a:t>ايضاً</a:t>
            </a:r>
            <a:r>
              <a:rPr lang="ar-IQ" b="1" dirty="0" smtClean="0"/>
              <a:t> كونه مرتبط </a:t>
            </a:r>
            <a:r>
              <a:rPr lang="ar-IQ" b="1" dirty="0" err="1" smtClean="0"/>
              <a:t>اساساً</a:t>
            </a:r>
            <a:r>
              <a:rPr lang="ar-IQ" b="1" dirty="0" smtClean="0"/>
              <a:t> بنظام التعويضات في المنظمة .</a:t>
            </a:r>
            <a:endParaRPr lang="en-US" b="1" dirty="0" smtClean="0"/>
          </a:p>
          <a:p>
            <a:pPr lvl="0" algn="just"/>
            <a:r>
              <a:rPr lang="ar-IQ" b="1" dirty="0" smtClean="0"/>
              <a:t>أن </a:t>
            </a:r>
            <a:r>
              <a:rPr lang="ar-IQ" b="1" dirty="0" err="1" smtClean="0"/>
              <a:t>ادارة</a:t>
            </a:r>
            <a:r>
              <a:rPr lang="ar-IQ" b="1" dirty="0" smtClean="0"/>
              <a:t> </a:t>
            </a:r>
            <a:r>
              <a:rPr lang="ar-IQ" b="1" dirty="0" err="1" smtClean="0"/>
              <a:t>الاداء</a:t>
            </a:r>
            <a:r>
              <a:rPr lang="ar-IQ" b="1" dirty="0" smtClean="0"/>
              <a:t> هي </a:t>
            </a:r>
            <a:r>
              <a:rPr lang="ar-IQ" b="1" dirty="0" err="1" smtClean="0"/>
              <a:t>امر</a:t>
            </a:r>
            <a:r>
              <a:rPr lang="ar-IQ" b="1" dirty="0" smtClean="0"/>
              <a:t> مهم </a:t>
            </a:r>
            <a:r>
              <a:rPr lang="ar-IQ" b="1" dirty="0" err="1" smtClean="0"/>
              <a:t>لاسباب</a:t>
            </a:r>
            <a:r>
              <a:rPr lang="ar-IQ" b="1" dirty="0" smtClean="0"/>
              <a:t> قانونية,فالمنظمات يجب أن تكون قادرة على البرهنة على </a:t>
            </a:r>
            <a:r>
              <a:rPr lang="ar-IQ" b="1" dirty="0" err="1" smtClean="0"/>
              <a:t>ان</a:t>
            </a:r>
            <a:r>
              <a:rPr lang="ar-IQ" b="1" dirty="0" smtClean="0"/>
              <a:t> </a:t>
            </a:r>
            <a:r>
              <a:rPr lang="ar-IQ" b="1" dirty="0" err="1" smtClean="0"/>
              <a:t>ماتقوم</a:t>
            </a:r>
            <a:r>
              <a:rPr lang="ar-IQ" b="1" dirty="0" smtClean="0"/>
              <a:t> </a:t>
            </a:r>
            <a:r>
              <a:rPr lang="ar-IQ" b="1" dirty="0" err="1" smtClean="0"/>
              <a:t>به</a:t>
            </a:r>
            <a:r>
              <a:rPr lang="ar-IQ" b="1" dirty="0" smtClean="0"/>
              <a:t> من ترقيات ونقل وصرف عن الخدمة (فصل ) وتخصيص </a:t>
            </a:r>
            <a:r>
              <a:rPr lang="ar-IQ" b="1" dirty="0" err="1" smtClean="0"/>
              <a:t>مكافأت</a:t>
            </a:r>
            <a:r>
              <a:rPr lang="ar-IQ" b="1" dirty="0" smtClean="0"/>
              <a:t> ,إنما هو يقوم على </a:t>
            </a:r>
            <a:r>
              <a:rPr lang="ar-IQ" b="1" dirty="0" err="1" smtClean="0"/>
              <a:t>اساس</a:t>
            </a:r>
            <a:r>
              <a:rPr lang="ar-IQ" b="1" dirty="0" smtClean="0"/>
              <a:t> الاستحقاق (الجدارة) وبالقياس </a:t>
            </a:r>
            <a:r>
              <a:rPr lang="ar-IQ" b="1" dirty="0" err="1" smtClean="0"/>
              <a:t>الى</a:t>
            </a:r>
            <a:r>
              <a:rPr lang="ar-IQ" b="1" dirty="0" smtClean="0"/>
              <a:t> عوامل أخرى تكون مستندة </a:t>
            </a:r>
            <a:r>
              <a:rPr lang="ar-IQ" b="1" dirty="0" err="1" smtClean="0"/>
              <a:t>الى</a:t>
            </a:r>
            <a:r>
              <a:rPr lang="ar-IQ" b="1" dirty="0" smtClean="0"/>
              <a:t> التمييز أو التنوع مثل العرق </a:t>
            </a:r>
            <a:r>
              <a:rPr lang="ar-IQ" b="1" dirty="0" err="1" smtClean="0"/>
              <a:t>او</a:t>
            </a:r>
            <a:r>
              <a:rPr lang="ar-IQ" b="1" dirty="0" smtClean="0"/>
              <a:t> الجنس (ذكر أنثى) .</a:t>
            </a:r>
            <a:endParaRPr lang="en-US" b="1" dirty="0" smtClean="0"/>
          </a:p>
          <a:p>
            <a:pPr lvl="0" algn="just"/>
            <a:r>
              <a:rPr lang="ar-IQ" b="1" dirty="0" smtClean="0"/>
              <a:t>تهتم أدارة </a:t>
            </a:r>
            <a:r>
              <a:rPr lang="ar-IQ" b="1" dirty="0" err="1" smtClean="0"/>
              <a:t>الاداء</a:t>
            </a:r>
            <a:r>
              <a:rPr lang="ar-IQ" b="1" dirty="0" smtClean="0"/>
              <a:t> بتحسين </a:t>
            </a:r>
            <a:r>
              <a:rPr lang="ar-IQ" b="1" dirty="0" err="1" smtClean="0"/>
              <a:t>الاداء</a:t>
            </a:r>
            <a:r>
              <a:rPr lang="ar-IQ" b="1" dirty="0" smtClean="0"/>
              <a:t> من اجل تحقيق فاعلية المنظمة والفريق والفرد ,فالمنظمات عليها </a:t>
            </a:r>
            <a:r>
              <a:rPr lang="ar-IQ" b="1" dirty="0" err="1" smtClean="0"/>
              <a:t>ان</a:t>
            </a:r>
            <a:r>
              <a:rPr lang="ar-IQ" b="1" dirty="0" smtClean="0"/>
              <a:t> تحصل على </a:t>
            </a:r>
            <a:r>
              <a:rPr lang="ar-IQ" b="1" dirty="0" err="1" smtClean="0"/>
              <a:t>الاشياء</a:t>
            </a:r>
            <a:r>
              <a:rPr lang="ar-IQ" b="1" dirty="0" smtClean="0"/>
              <a:t> الصحيحة </a:t>
            </a:r>
            <a:r>
              <a:rPr lang="ar-IQ" b="1" dirty="0" err="1" smtClean="0"/>
              <a:t>المؤداة</a:t>
            </a:r>
            <a:r>
              <a:rPr lang="ar-IQ" b="1" dirty="0" smtClean="0"/>
              <a:t> للنجاح .</a:t>
            </a:r>
            <a:endParaRPr lang="en-US" b="1" dirty="0" smtClean="0"/>
          </a:p>
          <a:p>
            <a:pPr algn="just"/>
            <a:r>
              <a:rPr lang="ar-IQ" b="1" dirty="0" smtClean="0"/>
              <a:t>تعنى أدارة </a:t>
            </a:r>
            <a:r>
              <a:rPr lang="ar-IQ" b="1" dirty="0" err="1" smtClean="0"/>
              <a:t>الاداء</a:t>
            </a:r>
            <a:r>
              <a:rPr lang="ar-IQ" b="1" dirty="0" smtClean="0"/>
              <a:t> بتلبية الاحتياجات وتوقعات جميع حملة </a:t>
            </a:r>
            <a:r>
              <a:rPr lang="ar-IQ" b="1" dirty="0" err="1" smtClean="0"/>
              <a:t>الاسهم</a:t>
            </a:r>
            <a:r>
              <a:rPr lang="ar-IQ" b="1" dirty="0" smtClean="0"/>
              <a:t> للمنظمة,المالكين </a:t>
            </a:r>
            <a:r>
              <a:rPr lang="ar-IQ" b="1" dirty="0" err="1" smtClean="0"/>
              <a:t>والادارةيلعب</a:t>
            </a:r>
            <a:r>
              <a:rPr lang="ar-IQ" b="1" dirty="0" smtClean="0"/>
              <a:t> دوراً مهماً إذ كثيراً ما نجد المنظمات من الضروري أن تستثمر في العاملين لديها بوساطة تزويدهم بتدريب أضافي وبنشاطات وفرص لتطويرهم .</a:t>
            </a:r>
            <a:endParaRPr lang="en-US" b="1" dirty="0" smtClean="0"/>
          </a:p>
          <a:p>
            <a:pPr lvl="0" algn="just"/>
            <a:r>
              <a:rPr lang="ar-IQ" b="1" dirty="0" smtClean="0"/>
              <a:t> والعاملين والزبائن والمجهزين والجمهور بشكل عام .</a:t>
            </a:r>
            <a:endParaRPr lang="en-US" b="1" dirty="0" smtClean="0"/>
          </a:p>
          <a:p>
            <a:pPr algn="just">
              <a:buNone/>
            </a:pPr>
            <a:endParaRPr lang="en-US" dirty="0" smtClean="0"/>
          </a:p>
          <a:p>
            <a:endParaRPr lang="ar-IQ"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639762"/>
          </a:xfrm>
        </p:spPr>
        <p:txBody>
          <a:bodyPr>
            <a:normAutofit fontScale="90000"/>
          </a:bodyPr>
          <a:lstStyle/>
          <a:p>
            <a:r>
              <a:rPr lang="ar-IQ" dirty="0" smtClean="0"/>
              <a:t>.</a:t>
            </a:r>
            <a:endParaRPr lang="ar-IQ" dirty="0"/>
          </a:p>
        </p:txBody>
      </p:sp>
      <p:sp>
        <p:nvSpPr>
          <p:cNvPr id="3" name="عنصر نائب للمحتوى 2"/>
          <p:cNvSpPr>
            <a:spLocks noGrp="1"/>
          </p:cNvSpPr>
          <p:nvPr>
            <p:ph idx="1"/>
          </p:nvPr>
        </p:nvSpPr>
        <p:spPr>
          <a:xfrm>
            <a:off x="1435608" y="1066800"/>
            <a:ext cx="7498080" cy="5181600"/>
          </a:xfrm>
        </p:spPr>
        <p:txBody>
          <a:bodyPr>
            <a:normAutofit fontScale="70000" lnSpcReduction="20000"/>
          </a:bodyPr>
          <a:lstStyle/>
          <a:p>
            <a:r>
              <a:rPr lang="ar-IQ" b="1" dirty="0" smtClean="0"/>
              <a:t>مبادئ أدارة </a:t>
            </a:r>
            <a:r>
              <a:rPr lang="ar-IQ" b="1" dirty="0" err="1" smtClean="0"/>
              <a:t>الاداء</a:t>
            </a:r>
            <a:r>
              <a:rPr lang="ar-IQ" b="1" dirty="0" smtClean="0"/>
              <a:t> وهي كالأتي : (</a:t>
            </a:r>
            <a:r>
              <a:rPr lang="en-US" b="1" dirty="0" smtClean="0"/>
              <a:t>Armstrong,2009:6</a:t>
            </a:r>
            <a:r>
              <a:rPr lang="ar-IQ" dirty="0" smtClean="0"/>
              <a:t>)</a:t>
            </a:r>
            <a:endParaRPr lang="en-US" dirty="0" smtClean="0"/>
          </a:p>
          <a:p>
            <a:pPr lvl="0"/>
            <a:r>
              <a:rPr lang="ar-IQ" dirty="0" smtClean="0"/>
              <a:t>ترجمة أهداف المنظمة </a:t>
            </a:r>
            <a:r>
              <a:rPr lang="ar-IQ" dirty="0" err="1" smtClean="0"/>
              <a:t>الى</a:t>
            </a:r>
            <a:r>
              <a:rPr lang="ar-IQ" dirty="0" smtClean="0"/>
              <a:t> الفرد وفرق العمل .</a:t>
            </a:r>
            <a:endParaRPr lang="en-US" dirty="0" smtClean="0"/>
          </a:p>
          <a:p>
            <a:pPr lvl="0"/>
            <a:r>
              <a:rPr lang="ar-IQ" dirty="0" smtClean="0"/>
              <a:t>تساعد في توضيح أهداف المنظمة .</a:t>
            </a:r>
            <a:endParaRPr lang="en-US" dirty="0" smtClean="0"/>
          </a:p>
          <a:p>
            <a:pPr lvl="0"/>
            <a:r>
              <a:rPr lang="ar-IQ" dirty="0" smtClean="0"/>
              <a:t>أنها عملية </a:t>
            </a:r>
            <a:r>
              <a:rPr lang="ar-IQ" dirty="0" err="1" smtClean="0"/>
              <a:t>دؤوبة</a:t>
            </a:r>
            <a:r>
              <a:rPr lang="ar-IQ" dirty="0" smtClean="0"/>
              <a:t> وتطويرية لتحسين الأداء بمرور الوقت .</a:t>
            </a:r>
            <a:endParaRPr lang="en-US" dirty="0" smtClean="0"/>
          </a:p>
          <a:p>
            <a:pPr lvl="0"/>
            <a:r>
              <a:rPr lang="ar-IQ" dirty="0" smtClean="0"/>
              <a:t>تعتمد على </a:t>
            </a:r>
            <a:r>
              <a:rPr lang="ar-IQ" dirty="0" err="1" smtClean="0"/>
              <a:t>الاجماع</a:t>
            </a:r>
            <a:r>
              <a:rPr lang="ar-IQ" dirty="0" smtClean="0"/>
              <a:t> في الرأي والمشاركة .</a:t>
            </a:r>
            <a:endParaRPr lang="en-US" dirty="0" smtClean="0"/>
          </a:p>
          <a:p>
            <a:pPr lvl="0"/>
            <a:r>
              <a:rPr lang="ar-IQ" dirty="0" smtClean="0"/>
              <a:t>تخلق فهماً مشتركاً لما هو مطلوب تحسينه في الأداء .</a:t>
            </a:r>
            <a:endParaRPr lang="en-US" dirty="0" smtClean="0"/>
          </a:p>
          <a:p>
            <a:pPr lvl="0"/>
            <a:r>
              <a:rPr lang="ar-IQ" dirty="0" smtClean="0"/>
              <a:t>تشجيع </a:t>
            </a:r>
            <a:r>
              <a:rPr lang="ar-IQ" dirty="0" err="1" smtClean="0"/>
              <a:t>الادارة</a:t>
            </a:r>
            <a:r>
              <a:rPr lang="ar-IQ" dirty="0" smtClean="0"/>
              <a:t> الذاتية لأداء الفرد .</a:t>
            </a:r>
            <a:endParaRPr lang="en-US" dirty="0" smtClean="0"/>
          </a:p>
          <a:p>
            <a:pPr lvl="0"/>
            <a:r>
              <a:rPr lang="ar-IQ" dirty="0" smtClean="0"/>
              <a:t>تحتاج </a:t>
            </a:r>
            <a:r>
              <a:rPr lang="ar-IQ" dirty="0" err="1" smtClean="0"/>
              <a:t>الى</a:t>
            </a:r>
            <a:r>
              <a:rPr lang="ar-IQ" dirty="0" smtClean="0"/>
              <a:t> أسلوب إدارة منتج وتشجيع التخاطب بطريقتين بين الرؤساء والمرؤوسين .</a:t>
            </a:r>
            <a:endParaRPr lang="en-US" dirty="0" smtClean="0"/>
          </a:p>
          <a:p>
            <a:pPr lvl="0"/>
            <a:r>
              <a:rPr lang="ar-IQ" dirty="0" smtClean="0"/>
              <a:t>تحتاج </a:t>
            </a:r>
            <a:r>
              <a:rPr lang="ar-IQ" dirty="0" err="1" smtClean="0"/>
              <a:t>الى</a:t>
            </a:r>
            <a:r>
              <a:rPr lang="ar-IQ" dirty="0" smtClean="0"/>
              <a:t> تغذية عكسية </a:t>
            </a:r>
            <a:r>
              <a:rPr lang="ar-IQ" dirty="0" err="1" smtClean="0"/>
              <a:t>دؤوبة</a:t>
            </a:r>
            <a:r>
              <a:rPr lang="ar-IQ" dirty="0" smtClean="0"/>
              <a:t> .</a:t>
            </a:r>
            <a:endParaRPr lang="en-US" dirty="0" smtClean="0"/>
          </a:p>
          <a:p>
            <a:pPr lvl="0"/>
            <a:r>
              <a:rPr lang="ar-IQ" dirty="0" smtClean="0"/>
              <a:t>تساعد منافذ التغذية العكسية الخبرات والمعرفة المكتسبة من قبل </a:t>
            </a:r>
            <a:r>
              <a:rPr lang="ar-IQ" dirty="0" err="1" smtClean="0"/>
              <a:t>الافراد</a:t>
            </a:r>
            <a:r>
              <a:rPr lang="ar-IQ" dirty="0" smtClean="0"/>
              <a:t> في </a:t>
            </a:r>
            <a:r>
              <a:rPr lang="ar-IQ" dirty="0" err="1" smtClean="0"/>
              <a:t>تعديلأهداف</a:t>
            </a:r>
            <a:r>
              <a:rPr lang="ar-IQ" dirty="0" smtClean="0"/>
              <a:t> المنظمة .</a:t>
            </a:r>
            <a:endParaRPr lang="en-US" dirty="0" smtClean="0"/>
          </a:p>
          <a:p>
            <a:pPr lvl="0"/>
            <a:r>
              <a:rPr lang="ar-IQ" dirty="0" err="1" smtClean="0"/>
              <a:t>تقييس</a:t>
            </a:r>
            <a:r>
              <a:rPr lang="ar-IQ" dirty="0" smtClean="0"/>
              <a:t> </a:t>
            </a:r>
            <a:r>
              <a:rPr lang="ar-IQ" dirty="0" err="1" smtClean="0"/>
              <a:t>الاداء</a:t>
            </a:r>
            <a:r>
              <a:rPr lang="ar-IQ" dirty="0" smtClean="0"/>
              <a:t> إزاء </a:t>
            </a:r>
            <a:r>
              <a:rPr lang="ar-IQ" dirty="0" err="1" smtClean="0"/>
              <a:t>الاهداف</a:t>
            </a:r>
            <a:r>
              <a:rPr lang="ar-IQ" dirty="0" smtClean="0"/>
              <a:t> المتفق عليها بصورة مشتركة .</a:t>
            </a:r>
            <a:endParaRPr lang="en-US" dirty="0" smtClean="0"/>
          </a:p>
          <a:p>
            <a:pPr lvl="0"/>
            <a:r>
              <a:rPr lang="ar-IQ" dirty="0" smtClean="0"/>
              <a:t>يجب تطبيقها على جميع </a:t>
            </a:r>
            <a:r>
              <a:rPr lang="ar-IQ" dirty="0" err="1" smtClean="0"/>
              <a:t>الملاكات</a:t>
            </a:r>
            <a:r>
              <a:rPr lang="ar-IQ" dirty="0" smtClean="0"/>
              <a:t> وليس مهمته في </a:t>
            </a:r>
            <a:r>
              <a:rPr lang="ar-IQ" dirty="0" err="1" smtClean="0"/>
              <a:t>الاساس</a:t>
            </a:r>
            <a:r>
              <a:rPr lang="ar-IQ" dirty="0" smtClean="0"/>
              <a:t> بربط الأداء مع الكفاءة .</a:t>
            </a:r>
            <a:endParaRPr lang="en-US" dirty="0" smtClean="0"/>
          </a:p>
          <a:p>
            <a:endParaRPr lang="en-US" dirty="0" smtClean="0"/>
          </a:p>
          <a:p>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a:t>
            </a:r>
            <a:endParaRPr lang="ar-IQ" dirty="0"/>
          </a:p>
        </p:txBody>
      </p:sp>
      <p:sp>
        <p:nvSpPr>
          <p:cNvPr id="3" name="عنصر نائب للمحتوى 2"/>
          <p:cNvSpPr>
            <a:spLocks noGrp="1"/>
          </p:cNvSpPr>
          <p:nvPr>
            <p:ph idx="1"/>
          </p:nvPr>
        </p:nvSpPr>
        <p:spPr>
          <a:xfrm>
            <a:off x="1435608" y="762000"/>
            <a:ext cx="7498080" cy="5486400"/>
          </a:xfrm>
        </p:spPr>
        <p:txBody>
          <a:bodyPr>
            <a:normAutofit fontScale="70000" lnSpcReduction="20000"/>
          </a:bodyPr>
          <a:lstStyle/>
          <a:p>
            <a:r>
              <a:rPr lang="ar-IQ" b="1" dirty="0" smtClean="0"/>
              <a:t>مزايا </a:t>
            </a:r>
            <a:r>
              <a:rPr lang="ar-IQ" b="1" dirty="0" err="1" smtClean="0"/>
              <a:t>الاداء</a:t>
            </a:r>
            <a:r>
              <a:rPr lang="ar-IQ" b="1" dirty="0" smtClean="0"/>
              <a:t> العالي ,وهي (</a:t>
            </a:r>
            <a:r>
              <a:rPr lang="en-US" b="1" dirty="0" smtClean="0"/>
              <a:t>Armstrong,2009 :122</a:t>
            </a:r>
            <a:r>
              <a:rPr lang="ar-IQ" b="1" dirty="0" smtClean="0"/>
              <a:t>)</a:t>
            </a:r>
            <a:endParaRPr lang="en-US" dirty="0" smtClean="0"/>
          </a:p>
          <a:p>
            <a:pPr lvl="0"/>
            <a:r>
              <a:rPr lang="ar-IQ" dirty="0" smtClean="0"/>
              <a:t>وجود خط واضح للرؤية بين الغايات </a:t>
            </a:r>
            <a:r>
              <a:rPr lang="ar-IQ" dirty="0" err="1" smtClean="0"/>
              <a:t>الاستراتيجية</a:t>
            </a:r>
            <a:r>
              <a:rPr lang="ar-IQ" dirty="0" smtClean="0"/>
              <a:t> للمنظمة, وتلك الغايات للأقسام </a:t>
            </a:r>
            <a:r>
              <a:rPr lang="ar-IQ" dirty="0" err="1" smtClean="0"/>
              <a:t>والملاكات</a:t>
            </a:r>
            <a:r>
              <a:rPr lang="ar-IQ" dirty="0" smtClean="0"/>
              <a:t> في مختلف المستويات .</a:t>
            </a:r>
            <a:endParaRPr lang="en-US" dirty="0" smtClean="0"/>
          </a:p>
          <a:p>
            <a:pPr lvl="0"/>
            <a:r>
              <a:rPr lang="ar-IQ" dirty="0" smtClean="0"/>
              <a:t>يعرف العاملون </a:t>
            </a:r>
            <a:r>
              <a:rPr lang="ar-IQ" dirty="0" err="1" smtClean="0"/>
              <a:t>ماهو</a:t>
            </a:r>
            <a:r>
              <a:rPr lang="ar-IQ" dirty="0" smtClean="0"/>
              <a:t> متوقع منهم ويدركون أهدافهم ومسؤولياتهم .</a:t>
            </a:r>
            <a:endParaRPr lang="en-US" dirty="0" smtClean="0"/>
          </a:p>
          <a:p>
            <a:pPr lvl="0"/>
            <a:r>
              <a:rPr lang="ar-IQ" dirty="0" err="1" smtClean="0"/>
              <a:t>يشيرالعاملون</a:t>
            </a:r>
            <a:r>
              <a:rPr lang="ar-IQ" dirty="0" smtClean="0"/>
              <a:t> </a:t>
            </a:r>
            <a:r>
              <a:rPr lang="ar-IQ" dirty="0" err="1" smtClean="0"/>
              <a:t>ان</a:t>
            </a:r>
            <a:r>
              <a:rPr lang="ar-IQ" dirty="0" smtClean="0"/>
              <a:t> عملهم جدير بالعمل ويوجد </a:t>
            </a:r>
            <a:r>
              <a:rPr lang="ar-IQ" dirty="0" err="1" smtClean="0"/>
              <a:t>تلائم</a:t>
            </a:r>
            <a:r>
              <a:rPr lang="ar-IQ" dirty="0" smtClean="0"/>
              <a:t> قوي بين العمل وقدراتهم .</a:t>
            </a:r>
            <a:endParaRPr lang="en-US" dirty="0" smtClean="0"/>
          </a:p>
          <a:p>
            <a:pPr lvl="0"/>
            <a:r>
              <a:rPr lang="ar-IQ" dirty="0" smtClean="0"/>
              <a:t>يفوض </a:t>
            </a:r>
            <a:r>
              <a:rPr lang="ar-IQ" dirty="0" err="1" smtClean="0"/>
              <a:t>العاملن</a:t>
            </a:r>
            <a:r>
              <a:rPr lang="ar-IQ" dirty="0" smtClean="0"/>
              <a:t> بتعظيم مشاركتهم .</a:t>
            </a:r>
            <a:endParaRPr lang="en-US" dirty="0" smtClean="0"/>
          </a:p>
          <a:p>
            <a:pPr lvl="0"/>
            <a:r>
              <a:rPr lang="ar-IQ" dirty="0" smtClean="0"/>
              <a:t>تعرف الإدارة </a:t>
            </a:r>
            <a:r>
              <a:rPr lang="ar-IQ" dirty="0" err="1" smtClean="0"/>
              <a:t>ماتحتاجه</a:t>
            </a:r>
            <a:r>
              <a:rPr lang="ar-IQ" dirty="0" smtClean="0"/>
              <a:t> بهدف تحسين </a:t>
            </a:r>
            <a:r>
              <a:rPr lang="ar-IQ" dirty="0" err="1" smtClean="0"/>
              <a:t>الاداء</a:t>
            </a:r>
            <a:r>
              <a:rPr lang="ar-IQ" dirty="0" smtClean="0"/>
              <a:t> ووضع </a:t>
            </a:r>
            <a:r>
              <a:rPr lang="ar-IQ" dirty="0" err="1" smtClean="0"/>
              <a:t>الاهداف</a:t>
            </a:r>
            <a:r>
              <a:rPr lang="ar-IQ" dirty="0" smtClean="0"/>
              <a:t> للنجاح ومراقبة </a:t>
            </a:r>
            <a:r>
              <a:rPr lang="ar-IQ" dirty="0" err="1" smtClean="0"/>
              <a:t>الاداء</a:t>
            </a:r>
            <a:r>
              <a:rPr lang="ar-IQ" dirty="0" smtClean="0"/>
              <a:t> لتأمين تحقيق </a:t>
            </a:r>
            <a:r>
              <a:rPr lang="ar-IQ" dirty="0" err="1" smtClean="0"/>
              <a:t>الاهداف</a:t>
            </a:r>
            <a:r>
              <a:rPr lang="ar-IQ" dirty="0" smtClean="0"/>
              <a:t> .</a:t>
            </a:r>
            <a:endParaRPr lang="en-US" dirty="0" smtClean="0"/>
          </a:p>
          <a:p>
            <a:pPr lvl="0"/>
            <a:r>
              <a:rPr lang="ar-IQ" dirty="0" smtClean="0"/>
              <a:t>توجد قيادة قوية من القمة وتولد رأياً مشتركاً عن أهمية التحسين </a:t>
            </a:r>
            <a:r>
              <a:rPr lang="ar-IQ" dirty="0" err="1" smtClean="0"/>
              <a:t>الدوؤب</a:t>
            </a:r>
            <a:r>
              <a:rPr lang="ar-IQ" dirty="0" smtClean="0"/>
              <a:t> .</a:t>
            </a:r>
            <a:endParaRPr lang="en-US" dirty="0" smtClean="0"/>
          </a:p>
          <a:p>
            <a:pPr lvl="0"/>
            <a:r>
              <a:rPr lang="ar-IQ" dirty="0" smtClean="0"/>
              <a:t>يوجد تركيز على ترويج المواقف الايجابية التي تسفر عن مشاركة والتزام وتحفيز قوة العمل .</a:t>
            </a:r>
            <a:endParaRPr lang="en-US" dirty="0" smtClean="0"/>
          </a:p>
          <a:p>
            <a:pPr lvl="0"/>
            <a:r>
              <a:rPr lang="ar-IQ" dirty="0" smtClean="0"/>
              <a:t>تنسجم عمليات إدارة </a:t>
            </a:r>
            <a:r>
              <a:rPr lang="ar-IQ" dirty="0" err="1" smtClean="0"/>
              <a:t>الاداء</a:t>
            </a:r>
            <a:r>
              <a:rPr lang="ar-IQ" dirty="0" smtClean="0"/>
              <a:t> مع أهداف العمل لتأمين مشاركة العاملين في تحقيق </a:t>
            </a:r>
            <a:r>
              <a:rPr lang="ar-IQ" dirty="0" err="1" smtClean="0"/>
              <a:t>الاهداف</a:t>
            </a:r>
            <a:r>
              <a:rPr lang="ar-IQ" dirty="0" smtClean="0"/>
              <a:t> والمقاييس المتفق عليها .</a:t>
            </a:r>
            <a:endParaRPr lang="en-US" dirty="0" smtClean="0"/>
          </a:p>
          <a:p>
            <a:pPr lvl="0"/>
            <a:r>
              <a:rPr lang="ar-IQ" dirty="0" smtClean="0"/>
              <a:t>تطوير قدرات العاملين من خلال التدريب في جميع المستويات من أجل دعم تحسين الأداء وتتيح للعاملين الفرص لاستخدام مهاراتهم </a:t>
            </a:r>
            <a:r>
              <a:rPr lang="ar-IQ" dirty="0" err="1" smtClean="0"/>
              <a:t>وقابلياتهم</a:t>
            </a:r>
            <a:r>
              <a:rPr lang="ar-IQ" dirty="0" smtClean="0"/>
              <a:t> .</a:t>
            </a:r>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76400" y="228600"/>
            <a:ext cx="6781800" cy="1150228"/>
          </a:xfrm>
        </p:spPr>
        <p:txBody>
          <a:bodyPr/>
          <a:lstStyle/>
          <a:p>
            <a:pPr algn="r"/>
            <a:r>
              <a:rPr lang="ar-IQ" u="sng" dirty="0" smtClean="0"/>
              <a:t>ثانياً : متطلبات الأداء العالي</a:t>
            </a:r>
            <a:r>
              <a:rPr lang="en-US" dirty="0" smtClean="0"/>
              <a:t/>
            </a:r>
            <a:br>
              <a:rPr lang="en-US" dirty="0" smtClean="0"/>
            </a:br>
            <a:endParaRPr lang="ar-IQ" dirty="0"/>
          </a:p>
        </p:txBody>
      </p:sp>
      <p:sp>
        <p:nvSpPr>
          <p:cNvPr id="3" name="عنصر نائب للنص 2"/>
          <p:cNvSpPr>
            <a:spLocks noGrp="1"/>
          </p:cNvSpPr>
          <p:nvPr>
            <p:ph type="body" idx="2"/>
          </p:nvPr>
        </p:nvSpPr>
        <p:spPr>
          <a:xfrm>
            <a:off x="457200" y="1219200"/>
            <a:ext cx="8229600" cy="1143000"/>
          </a:xfrm>
        </p:spPr>
        <p:txBody>
          <a:bodyPr>
            <a:normAutofit/>
          </a:bodyPr>
          <a:lstStyle/>
          <a:p>
            <a:pPr algn="just"/>
            <a:r>
              <a:rPr lang="ar-IQ" sz="2000" b="1" dirty="0" smtClean="0">
                <a:solidFill>
                  <a:schemeClr val="bg2">
                    <a:lumMod val="50000"/>
                  </a:schemeClr>
                </a:solidFill>
              </a:rPr>
              <a:t>لا يوجد أجماع نهائي حول متطلبات الأداء العالي ولذلك وجدنا أن هناك أربع ممارسات مقبولة على نطاق واسع من قبل عدد كبير من الباحثين منها </a:t>
            </a:r>
            <a:r>
              <a:rPr lang="ar-IQ" sz="2000" b="1" dirty="0" err="1" smtClean="0">
                <a:solidFill>
                  <a:schemeClr val="bg2">
                    <a:lumMod val="50000"/>
                  </a:schemeClr>
                </a:solidFill>
              </a:rPr>
              <a:t>الاكثر</a:t>
            </a:r>
            <a:r>
              <a:rPr lang="ar-IQ" sz="2000" b="1" dirty="0" smtClean="0">
                <a:solidFill>
                  <a:schemeClr val="bg2">
                    <a:lumMod val="50000"/>
                  </a:schemeClr>
                </a:solidFill>
              </a:rPr>
              <a:t> شيوعاً وهي ( الاختيار الكفء للعاملين , مشاركة العاملين , التدريب المكثف , تحفيز العاملين.</a:t>
            </a:r>
            <a:endParaRPr lang="ar-IQ" sz="2000" b="1" dirty="0">
              <a:solidFill>
                <a:schemeClr val="bg2">
                  <a:lumMod val="50000"/>
                </a:schemeClr>
              </a:solidFill>
            </a:endParaRPr>
          </a:p>
        </p:txBody>
      </p:sp>
      <p:sp>
        <p:nvSpPr>
          <p:cNvPr id="4" name="عنصر نائب للمحتوى 3"/>
          <p:cNvSpPr>
            <a:spLocks noGrp="1"/>
          </p:cNvSpPr>
          <p:nvPr>
            <p:ph sz="half" idx="1"/>
          </p:nvPr>
        </p:nvSpPr>
        <p:spPr>
          <a:xfrm>
            <a:off x="457200" y="2209800"/>
            <a:ext cx="8382000" cy="4648200"/>
          </a:xfrm>
          <a:solidFill>
            <a:schemeClr val="accent2">
              <a:lumMod val="20000"/>
              <a:lumOff val="80000"/>
            </a:schemeClr>
          </a:solidFill>
        </p:spPr>
        <p:txBody>
          <a:bodyPr>
            <a:normAutofit fontScale="77500" lnSpcReduction="20000"/>
          </a:bodyPr>
          <a:lstStyle/>
          <a:p>
            <a:pPr>
              <a:buNone/>
            </a:pPr>
            <a:r>
              <a:rPr lang="ar-IQ" dirty="0" smtClean="0"/>
              <a:t> </a:t>
            </a:r>
          </a:p>
          <a:p>
            <a:pPr algn="just">
              <a:buNone/>
            </a:pPr>
            <a:r>
              <a:rPr lang="ar-IQ" b="1" dirty="0" smtClean="0">
                <a:solidFill>
                  <a:schemeClr val="bg2">
                    <a:lumMod val="50000"/>
                  </a:schemeClr>
                </a:solidFill>
              </a:rPr>
              <a:t>1- الاختيار الكفء للعاملين </a:t>
            </a:r>
            <a:r>
              <a:rPr lang="ar-IQ" dirty="0" smtClean="0">
                <a:solidFill>
                  <a:schemeClr val="bg2">
                    <a:lumMod val="50000"/>
                  </a:schemeClr>
                </a:solidFill>
              </a:rPr>
              <a:t>: </a:t>
            </a:r>
            <a:r>
              <a:rPr lang="ar-IQ" dirty="0" smtClean="0">
                <a:solidFill>
                  <a:schemeClr val="tx2">
                    <a:lumMod val="75000"/>
                  </a:schemeClr>
                </a:solidFill>
              </a:rPr>
              <a:t>يعد </a:t>
            </a:r>
            <a:r>
              <a:rPr lang="ar-IQ" dirty="0" err="1" smtClean="0">
                <a:solidFill>
                  <a:schemeClr val="tx2">
                    <a:lumMod val="75000"/>
                  </a:schemeClr>
                </a:solidFill>
              </a:rPr>
              <a:t>أختيار</a:t>
            </a:r>
            <a:r>
              <a:rPr lang="ar-IQ" dirty="0" smtClean="0">
                <a:solidFill>
                  <a:schemeClr val="tx2">
                    <a:lumMod val="75000"/>
                  </a:schemeClr>
                </a:solidFill>
              </a:rPr>
              <a:t> العاملين الكفء وسيلة فعالة لتحقيق ميزة تنافسية مستدامة للمنظمة والتي يمكن من خلالها استقدام </a:t>
            </a:r>
            <a:r>
              <a:rPr lang="ar-IQ" dirty="0" err="1" smtClean="0">
                <a:solidFill>
                  <a:schemeClr val="tx2">
                    <a:lumMod val="75000"/>
                  </a:schemeClr>
                </a:solidFill>
              </a:rPr>
              <a:t>الافراد</a:t>
            </a:r>
            <a:r>
              <a:rPr lang="ar-IQ" dirty="0" smtClean="0">
                <a:solidFill>
                  <a:schemeClr val="tx2">
                    <a:lumMod val="75000"/>
                  </a:schemeClr>
                </a:solidFill>
              </a:rPr>
              <a:t> وأجراء المفاضلة بينهم وفق معايير علمية وان الدور الأساسي للاختيار الكفء هو اختيار الشخص المناسب في المكان المناسب , التوظيف هو العملية التي تسعى من خلالها المنظمة الحصول على موظفين محتملين من خلال تحديد المتقدمين ومعرفة المهارات والقدرات الأزمة التي يمتلكونها وكذلك الخصائص </a:t>
            </a:r>
            <a:r>
              <a:rPr lang="ar-IQ" dirty="0" err="1" smtClean="0">
                <a:solidFill>
                  <a:schemeClr val="tx2">
                    <a:lumMod val="75000"/>
                  </a:schemeClr>
                </a:solidFill>
              </a:rPr>
              <a:t>الاخرى</a:t>
            </a:r>
            <a:r>
              <a:rPr lang="ar-IQ" dirty="0" smtClean="0">
                <a:solidFill>
                  <a:schemeClr val="tx2">
                    <a:lumMod val="75000"/>
                  </a:schemeClr>
                </a:solidFill>
              </a:rPr>
              <a:t> والتي من شأنها أن تساعد المنظمة على تحقيق أهدافها (</a:t>
            </a:r>
            <a:r>
              <a:rPr lang="en-US" dirty="0" err="1" smtClean="0">
                <a:solidFill>
                  <a:schemeClr val="tx2">
                    <a:lumMod val="75000"/>
                  </a:schemeClr>
                </a:solidFill>
              </a:rPr>
              <a:t>Noe</a:t>
            </a:r>
            <a:r>
              <a:rPr lang="en-US" dirty="0" smtClean="0">
                <a:solidFill>
                  <a:schemeClr val="tx2">
                    <a:lumMod val="75000"/>
                  </a:schemeClr>
                </a:solidFill>
              </a:rPr>
              <a:t> ,et al ,2017: 7</a:t>
            </a:r>
            <a:r>
              <a:rPr lang="ar-IQ" dirty="0" smtClean="0">
                <a:solidFill>
                  <a:schemeClr val="tx2">
                    <a:lumMod val="75000"/>
                  </a:schemeClr>
                </a:solidFill>
              </a:rPr>
              <a:t>) . كما أن الطرائق المستخدمة في التوظيف الكفء في منظمات </a:t>
            </a:r>
            <a:r>
              <a:rPr lang="ar-IQ" dirty="0" err="1" smtClean="0">
                <a:solidFill>
                  <a:schemeClr val="tx2">
                    <a:lumMod val="75000"/>
                  </a:schemeClr>
                </a:solidFill>
              </a:rPr>
              <a:t>الاداء</a:t>
            </a:r>
            <a:r>
              <a:rPr lang="ar-IQ" dirty="0" smtClean="0">
                <a:solidFill>
                  <a:schemeClr val="tx2">
                    <a:lumMod val="75000"/>
                  </a:schemeClr>
                </a:solidFill>
              </a:rPr>
              <a:t> العالي تختلف على نطاق واسع من الطرائق المستخدمة في المنظمات </a:t>
            </a:r>
            <a:r>
              <a:rPr lang="ar-IQ" dirty="0" err="1" smtClean="0">
                <a:solidFill>
                  <a:schemeClr val="tx2">
                    <a:lumMod val="75000"/>
                  </a:schemeClr>
                </a:solidFill>
              </a:rPr>
              <a:t>الاخرى</a:t>
            </a:r>
            <a:r>
              <a:rPr lang="ar-IQ" dirty="0" smtClean="0">
                <a:solidFill>
                  <a:schemeClr val="tx2">
                    <a:lumMod val="75000"/>
                  </a:schemeClr>
                </a:solidFill>
              </a:rPr>
              <a:t> وتشمل عدة أمور ونذكر منها : (امتلاك جمع كبير من المتقدمين لتوفير أكبر قدر من الكفاءات ,ضرورة معرفة المنظمة بمهارات واختصاصات جميع المتقدمين , استخدام الاختبارات النفسية , انسجام المهارات والقدرات مع متطلبات الوظيفة ) (</a:t>
            </a:r>
            <a:r>
              <a:rPr lang="en-US" dirty="0" err="1" smtClean="0">
                <a:solidFill>
                  <a:schemeClr val="tx2">
                    <a:lumMod val="75000"/>
                  </a:schemeClr>
                </a:solidFill>
              </a:rPr>
              <a:t>Marchington</a:t>
            </a:r>
            <a:r>
              <a:rPr lang="en-US" dirty="0" smtClean="0">
                <a:solidFill>
                  <a:schemeClr val="tx2">
                    <a:lumMod val="75000"/>
                  </a:schemeClr>
                </a:solidFill>
              </a:rPr>
              <a:t> &amp; Wilkinsonm,2005 :75</a:t>
            </a:r>
            <a:r>
              <a:rPr lang="ar-IQ" dirty="0" smtClean="0">
                <a:solidFill>
                  <a:schemeClr val="tx2">
                    <a:lumMod val="75000"/>
                  </a:schemeClr>
                </a:solidFill>
              </a:rPr>
              <a:t>)</a:t>
            </a:r>
            <a:endParaRPr lang="en-US" dirty="0" smtClean="0">
              <a:solidFill>
                <a:schemeClr val="tx2">
                  <a:lumMod val="75000"/>
                </a:schemeClr>
              </a:solidFill>
            </a:endParaRPr>
          </a:p>
          <a:p>
            <a:pPr>
              <a:buNone/>
            </a:pPr>
            <a:endParaRPr lang="ar-IQ" dirty="0"/>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واف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533</TotalTime>
  <Words>1875</Words>
  <Application>Microsoft Office PowerPoint</Application>
  <PresentationFormat>On-screen Show (4:3)</PresentationFormat>
  <Paragraphs>109</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Schoolbook</vt:lpstr>
      <vt:lpstr>Times New Roman</vt:lpstr>
      <vt:lpstr>Verdana</vt:lpstr>
      <vt:lpstr>Wingdings 2</vt:lpstr>
      <vt:lpstr>انقلاب</vt:lpstr>
      <vt:lpstr>أدارة الاداء العالي</vt:lpstr>
      <vt:lpstr>المقدمة</vt:lpstr>
      <vt:lpstr>اولاً : مفهوم نظم الأداء العالي  </vt:lpstr>
      <vt:lpstr>ويعرف الاداء العالي للمنظمات بعدة تعاريف  </vt:lpstr>
      <vt:lpstr>تتكامل أدارة الاداء بمعنيين أثنين هما : (Armstrong,2009:1)</vt:lpstr>
      <vt:lpstr>تعد أهمية أدارة الاداء مهمة للاسباب الاتية : (Denisi &amp; Griffin,2001:233) (Armstrong,2009:3) </vt:lpstr>
      <vt:lpstr>.</vt:lpstr>
      <vt:lpstr>.</vt:lpstr>
      <vt:lpstr>ثانياً : متطلبات الأداء العالي </vt:lpstr>
      <vt:lpstr>.</vt:lpstr>
      <vt:lpstr>.</vt:lpstr>
      <vt:lpstr>.</vt:lpstr>
      <vt:lpstr>ثالثاً : الحواجز والقيود التنظيمية التي تعيق تنفيذ متطلبات الاداء العالي </vt:lpstr>
      <vt:lpstr>يوجد أنواع مختلفة من الحوافز ونذكر منها : </vt:lpstr>
      <vt:lpstr>.</vt:lpstr>
      <vt:lps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أدارة الاداء(الإحتواء) العالي</dc:title>
  <dc:creator>Dell1</dc:creator>
  <cp:lastModifiedBy>Maher</cp:lastModifiedBy>
  <cp:revision>59</cp:revision>
  <dcterms:created xsi:type="dcterms:W3CDTF">2018-11-19T14:20:20Z</dcterms:created>
  <dcterms:modified xsi:type="dcterms:W3CDTF">2019-07-14T16:19:17Z</dcterms:modified>
</cp:coreProperties>
</file>