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ديناميكية المجموعة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الكتورة مكية كريدي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2240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IQ" dirty="0"/>
              <a:t>هذه المعايير تعمل على التحكم في سلوك الأعضاء وتأخذ صفة الإلزام لدى الجميع في الجماعات الصغيرة . </a:t>
            </a:r>
          </a:p>
          <a:p>
            <a:pPr algn="r" rtl="1"/>
            <a:r>
              <a:rPr lang="ar-IQ" dirty="0"/>
              <a:t>الجماعات الصغيرة :  </a:t>
            </a:r>
          </a:p>
          <a:p>
            <a:pPr algn="r" rtl="1"/>
            <a:r>
              <a:rPr lang="ar-IQ" dirty="0"/>
              <a:t> من الممكن تحديد المعايير بدقة.</a:t>
            </a:r>
          </a:p>
          <a:p>
            <a:pPr algn="r" rtl="1"/>
            <a:r>
              <a:rPr lang="ar-IQ" dirty="0"/>
              <a:t> التوقعات من كل عضو واضحة.</a:t>
            </a:r>
          </a:p>
          <a:p>
            <a:pPr algn="r" rtl="1"/>
            <a:r>
              <a:rPr lang="ar-IQ" dirty="0"/>
              <a:t> يتم القبول بالإجماع .</a:t>
            </a:r>
          </a:p>
          <a:p>
            <a:pPr algn="r" rtl="1"/>
            <a:r>
              <a:rPr lang="ar-IQ" dirty="0"/>
              <a:t> القائد هو الأكثر فعالية.</a:t>
            </a:r>
          </a:p>
          <a:p>
            <a:pPr algn="r" rtl="1"/>
            <a:r>
              <a:rPr lang="ar-IQ" dirty="0"/>
              <a:t> اختلاف المواقف و المهارات.</a:t>
            </a:r>
          </a:p>
          <a:p>
            <a:pPr algn="r" rtl="1"/>
            <a:r>
              <a:rPr lang="ar-IQ" dirty="0"/>
              <a:t>استبعاد الغير ملتزمين.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5036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IQ" dirty="0"/>
              <a:t>يقصد به درجة الانجذاب بين الأعضاء في إطار الأنماط السلوكية.</a:t>
            </a:r>
          </a:p>
          <a:p>
            <a:pPr algn="r" rtl="1"/>
            <a:r>
              <a:rPr lang="ar-IQ" dirty="0"/>
              <a:t>الجماعة المتماسكة هي التي تؤثر على أعضائها وتلزمهم بما تفرض من قيود.</a:t>
            </a:r>
          </a:p>
          <a:p>
            <a:pPr algn="r" rtl="1"/>
            <a:endParaRPr lang="ar-IQ" dirty="0"/>
          </a:p>
          <a:p>
            <a:pPr algn="r" rtl="1"/>
            <a:r>
              <a:rPr lang="ar-IQ" dirty="0"/>
              <a:t>العوامل المؤثرة في درجه تماسك الجماعة : </a:t>
            </a:r>
          </a:p>
          <a:p>
            <a:pPr algn="r" rtl="1"/>
            <a:r>
              <a:rPr lang="ar-IQ" dirty="0"/>
              <a:t>الشعور بأهمية الأهداف المراد تحقيقها.</a:t>
            </a:r>
          </a:p>
          <a:p>
            <a:pPr algn="r" rtl="1"/>
            <a:r>
              <a:rPr lang="ar-IQ" dirty="0"/>
              <a:t> صغر حجم الجماعة يؤدي إلى تماسكها.</a:t>
            </a:r>
          </a:p>
          <a:p>
            <a:pPr algn="r" rtl="1"/>
            <a:r>
              <a:rPr lang="ar-IQ" dirty="0"/>
              <a:t>الاتصال الدائم يزيد من نسبة التفاعل.</a:t>
            </a:r>
          </a:p>
          <a:p>
            <a:pPr algn="r" rtl="1"/>
            <a:r>
              <a:rPr lang="ar-IQ" dirty="0"/>
              <a:t>العوامل البيئية قد تؤدي إلى تفكك الجماعة.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تماسك الجماعة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4259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تقارب المستويات يقوي العلاقات الاجتماعية و يزيل التوتر.</a:t>
            </a:r>
          </a:p>
          <a:p>
            <a:pPr algn="r" rtl="1"/>
            <a:r>
              <a:rPr lang="ar-IQ" dirty="0"/>
              <a:t> درجة التماسك تزداد.</a:t>
            </a:r>
          </a:p>
          <a:p>
            <a:pPr algn="r" rtl="1"/>
            <a:r>
              <a:rPr lang="ar-IQ" dirty="0"/>
              <a:t>القدرة على ممارسة الضغوط المؤثرة على الأعضاء.</a:t>
            </a:r>
          </a:p>
          <a:p>
            <a:pPr algn="r" rtl="1"/>
            <a:r>
              <a:rPr lang="ar-IQ" dirty="0"/>
              <a:t> الاتصالات المكثفة بين الأعضاء.</a:t>
            </a:r>
          </a:p>
          <a:p>
            <a:pPr algn="r" rtl="1"/>
            <a:r>
              <a:rPr lang="ar-IQ" dirty="0"/>
              <a:t> القدرة على الزام الأعضاء بأنماط سلوكية معينة.</a:t>
            </a:r>
          </a:p>
          <a:p>
            <a:pPr algn="r" rtl="1"/>
            <a:r>
              <a:rPr lang="ar-IQ" dirty="0"/>
              <a:t> التماسك بين الجماعات الصغيرة أكثر من الجماعات االكبيرة </a:t>
            </a:r>
          </a:p>
          <a:p>
            <a:pPr algn="r" rtl="1"/>
            <a:r>
              <a:rPr lang="ar-IQ" dirty="0"/>
              <a:t>الحاجة للجماعة يزيد تماسكها.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مميزات الجماعة المتماسكة </a:t>
            </a:r>
          </a:p>
        </p:txBody>
      </p:sp>
    </p:spTree>
    <p:extLst>
      <p:ext uri="{BB962C8B-B14F-4D97-AF65-F5344CB8AC3E}">
        <p14:creationId xmlns:p14="http://schemas.microsoft.com/office/powerpoint/2010/main" val="705397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IQ" dirty="0"/>
              <a:t>الصراع بين الأعضاء يضعف التماسك.</a:t>
            </a:r>
          </a:p>
          <a:p>
            <a:pPr algn="r" rtl="1"/>
            <a:r>
              <a:rPr lang="ar-IQ" dirty="0"/>
              <a:t> التنافس يدفع إلى التلاحم لإثبات الوجود.</a:t>
            </a:r>
          </a:p>
          <a:p>
            <a:pPr algn="r" rtl="1"/>
            <a:r>
              <a:rPr lang="ar-IQ" dirty="0"/>
              <a:t> </a:t>
            </a:r>
          </a:p>
          <a:p>
            <a:pPr algn="r" rtl="1"/>
            <a:r>
              <a:rPr lang="ar-IQ" b="1" dirty="0"/>
              <a:t>أثر الجماعات المتماسكة على الانتا ج :  </a:t>
            </a:r>
          </a:p>
          <a:p>
            <a:pPr algn="r" rtl="1"/>
            <a:r>
              <a:rPr lang="ar-IQ" dirty="0"/>
              <a:t> توجه طاقات الجماعة إلى رفع معدلات الإنتاج.</a:t>
            </a:r>
          </a:p>
          <a:p>
            <a:pPr algn="r" rtl="1"/>
            <a:r>
              <a:rPr lang="ar-IQ" dirty="0"/>
              <a:t> الحفاظ على العلاقات الشخصية</a:t>
            </a:r>
          </a:p>
          <a:p>
            <a:pPr algn="r" rtl="1"/>
            <a:r>
              <a:rPr lang="ar-IQ" dirty="0"/>
              <a:t> التنافس بيت الجماعات المتماسكة ينصب على النفوذ والقوة بدلا“ من تحقيق الأهداف.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5283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تعريف : </a:t>
            </a:r>
          </a:p>
          <a:p>
            <a:pPr algn="r" rtl="1"/>
            <a:r>
              <a:rPr lang="ar-IQ" dirty="0"/>
              <a:t>مجوعة ذات عدد محدد من الأفراد في حالة تفاعل لتحقيق هدف مشترك . </a:t>
            </a:r>
          </a:p>
          <a:p>
            <a:pPr algn="r" rtl="1"/>
            <a:r>
              <a:rPr lang="ar-IQ" dirty="0"/>
              <a:t>خصائص الجماعة  : </a:t>
            </a:r>
          </a:p>
          <a:p>
            <a:pPr algn="r" rtl="1"/>
            <a:r>
              <a:rPr lang="ar-IQ" dirty="0"/>
              <a:t>  محدودية الحجم</a:t>
            </a:r>
          </a:p>
          <a:p>
            <a:pPr algn="r" rtl="1"/>
            <a:r>
              <a:rPr lang="ar-IQ" dirty="0"/>
              <a:t> هدف مشترك عوامل مشتركة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المفهوم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1851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كيان مستقل</a:t>
            </a:r>
          </a:p>
          <a:p>
            <a:pPr algn="r" rtl="1"/>
            <a:r>
              <a:rPr lang="ar-IQ" dirty="0"/>
              <a:t> تفاعل أعضاءها وجها لوجه</a:t>
            </a:r>
          </a:p>
          <a:p>
            <a:pPr algn="r" rtl="1"/>
            <a:r>
              <a:rPr lang="ar-IQ" dirty="0"/>
              <a:t>اعتراف متبادل بأهمية الدور الذي يلعبه كل عضو</a:t>
            </a:r>
          </a:p>
          <a:p>
            <a:pPr algn="r" rtl="1"/>
            <a:r>
              <a:rPr lang="ar-IQ" dirty="0"/>
              <a:t> يبرز شخص ذو سمات معينة وهو  القائد</a:t>
            </a:r>
          </a:p>
          <a:p>
            <a:pPr algn="r" rtl="1"/>
            <a:endParaRPr lang="ar-IQ" dirty="0"/>
          </a:p>
          <a:p>
            <a:pPr algn="r" rtl="1"/>
            <a:r>
              <a:rPr lang="ar-IQ" dirty="0"/>
              <a:t> تضع الجماعة إطارا معينا لسلوك أعضاءها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8322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الانضمام لها يحقق رغبة الأفراد في التفاعل</a:t>
            </a:r>
          </a:p>
          <a:p>
            <a:pPr algn="r" rtl="1"/>
            <a:r>
              <a:rPr lang="ar-IQ" dirty="0"/>
              <a:t> تعتبر مصدر رئيسي لتزويد أعضاءها بالمعلومات</a:t>
            </a:r>
          </a:p>
          <a:p>
            <a:pPr algn="r" rtl="1"/>
            <a:r>
              <a:rPr lang="ar-IQ" dirty="0"/>
              <a:t> دافع الانضمام لها هو إيجاد نوع من المقارنة بين ما ينجز الفرد و بين ما يقدمه الآخرون</a:t>
            </a:r>
          </a:p>
          <a:p>
            <a:pPr algn="r" rtl="1"/>
            <a:r>
              <a:rPr lang="ar-IQ" dirty="0"/>
              <a:t> للحصول على المساعدة من الأعضاء ذوي الخبرة</a:t>
            </a:r>
          </a:p>
          <a:p>
            <a:pPr algn="r" rtl="1"/>
            <a:r>
              <a:rPr lang="ar-IQ" dirty="0"/>
              <a:t>توفر للشخص عائدا نفسيا في شكل صداقة،اعتراف بالأهمية، مستوى اجتماعي وعائد مادي</a:t>
            </a:r>
          </a:p>
          <a:p>
            <a:pPr algn="r" rtl="1"/>
            <a:r>
              <a:rPr lang="ar-IQ" dirty="0"/>
              <a:t>يحقق فيها الفرد أهداف صعبة التحقيق بمفرده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أسباب تكوين الجماعة</a:t>
            </a:r>
          </a:p>
        </p:txBody>
      </p:sp>
    </p:spTree>
    <p:extLst>
      <p:ext uri="{BB962C8B-B14F-4D97-AF65-F5344CB8AC3E}">
        <p14:creationId xmlns:p14="http://schemas.microsoft.com/office/powerpoint/2010/main" val="242811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تكوين الجماعة: </a:t>
            </a:r>
          </a:p>
          <a:p>
            <a:pPr algn="r" rtl="1"/>
            <a:r>
              <a:rPr lang="ar-IQ" dirty="0"/>
              <a:t> تجمع مجموعة من الأفراد بهدف الحصول على أكبر عائد شخصي.هناك شعور فردي (أنا)  بدلا من (نحن)،درجة الاعتماد على القائد عالية . </a:t>
            </a:r>
          </a:p>
          <a:p>
            <a:pPr algn="r" rtl="1"/>
            <a:endParaRPr lang="ar-IQ" dirty="0"/>
          </a:p>
          <a:p>
            <a:pPr algn="r" rtl="1"/>
            <a:r>
              <a:rPr lang="ar-IQ" dirty="0"/>
              <a:t> بناء الجماعة :</a:t>
            </a:r>
          </a:p>
          <a:p>
            <a:pPr algn="r" rtl="1"/>
            <a:r>
              <a:rPr lang="ar-IQ" dirty="0"/>
              <a:t> يتكون لدى الأعضاء حاجة عاطفية،تتسم بدرجة عالية من الاحترام والتلاحم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الأطوار الرئيسية التي تمر بها الجماعة </a:t>
            </a:r>
          </a:p>
        </p:txBody>
      </p:sp>
    </p:spTree>
    <p:extLst>
      <p:ext uri="{BB962C8B-B14F-4D97-AF65-F5344CB8AC3E}">
        <p14:creationId xmlns:p14="http://schemas.microsoft.com/office/powerpoint/2010/main" val="1972759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العمل الجماعي: </a:t>
            </a:r>
          </a:p>
          <a:p>
            <a:pPr algn="r" rtl="1"/>
            <a:r>
              <a:rPr lang="ar-IQ" dirty="0"/>
              <a:t>يصل الأعضاء لدرجة عالية من الفهم لما هو سلبي أو إيجابي،ويتأكد مبدأ العمل الجماعي وتزداد نسبة التفاعل</a:t>
            </a:r>
          </a:p>
          <a:p>
            <a:pPr algn="r" rtl="1"/>
            <a:endParaRPr lang="ar-IQ" dirty="0"/>
          </a:p>
          <a:p>
            <a:pPr algn="r" rtl="1"/>
            <a:r>
              <a:rPr lang="ar-IQ" dirty="0"/>
              <a:t> النضج الجماعي : </a:t>
            </a:r>
          </a:p>
          <a:p>
            <a:pPr algn="r" rtl="1"/>
            <a:r>
              <a:rPr lang="ar-IQ" dirty="0"/>
              <a:t> الجماعة تعرف على وجه التحديد مقومات قوتها وتحدد أهدافها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051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رسمية) يحدد أنشطتها القانون،الجهاز الإداري،السلطة  </a:t>
            </a:r>
          </a:p>
          <a:p>
            <a:pPr algn="r" rtl="1"/>
            <a:r>
              <a:rPr lang="ar-IQ" dirty="0"/>
              <a:t>           والمسؤولية وطرق العمل. وتكون في شكل وحدات </a:t>
            </a:r>
          </a:p>
          <a:p>
            <a:pPr algn="r" rtl="1"/>
            <a:r>
              <a:rPr lang="ar-IQ" dirty="0"/>
              <a:t>             وأقسام.</a:t>
            </a:r>
          </a:p>
          <a:p>
            <a:pPr algn="r" rtl="1"/>
            <a:r>
              <a:rPr lang="ar-IQ" dirty="0"/>
              <a:t>(غير رسمية) يراد بها التفاعلات والأنشطة خارج نطاق الأنظمة.</a:t>
            </a:r>
          </a:p>
          <a:p>
            <a:pPr algn="r" rtl="1"/>
            <a:endParaRPr lang="ar-IQ" dirty="0"/>
          </a:p>
          <a:p>
            <a:pPr marL="0" indent="0" algn="r" rtl="1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انواع الجماعات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9678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IQ" dirty="0"/>
              <a:t>السياسات و الأنظمة و القوانين</a:t>
            </a:r>
          </a:p>
          <a:p>
            <a:pPr algn="r" rtl="1"/>
            <a:r>
              <a:rPr lang="ar-IQ" dirty="0"/>
              <a:t> فلسفة الإدارة</a:t>
            </a:r>
          </a:p>
          <a:p>
            <a:pPr algn="r" rtl="1"/>
            <a:r>
              <a:rPr lang="ar-IQ" dirty="0"/>
              <a:t>  البيئة الداخلية للتنظيم</a:t>
            </a:r>
          </a:p>
          <a:p>
            <a:pPr algn="r" rtl="1"/>
            <a:r>
              <a:rPr lang="ar-IQ" dirty="0"/>
              <a:t>  البيئة الخارجية</a:t>
            </a:r>
          </a:p>
          <a:p>
            <a:pPr algn="r" rtl="1"/>
            <a:r>
              <a:rPr lang="ar-IQ" dirty="0"/>
              <a:t>  سلوك الجماعة</a:t>
            </a:r>
          </a:p>
          <a:p>
            <a:pPr algn="r" rtl="1"/>
            <a:r>
              <a:rPr lang="ar-IQ" dirty="0"/>
              <a:t>  النمط القيادي المتبع</a:t>
            </a:r>
          </a:p>
          <a:p>
            <a:pPr algn="r" rtl="1"/>
            <a:r>
              <a:rPr lang="ar-IQ" dirty="0"/>
              <a:t>  اختلاف مستوى الإدراك و الفهم</a:t>
            </a:r>
          </a:p>
          <a:p>
            <a:pPr algn="r" rtl="1"/>
            <a:r>
              <a:rPr lang="ar-IQ" dirty="0"/>
              <a:t>  مقدرة الفرد على إيجاد نوع من التوازن</a:t>
            </a:r>
          </a:p>
          <a:p>
            <a:pPr algn="r" rtl="1"/>
            <a:r>
              <a:rPr lang="ar-IQ" dirty="0"/>
              <a:t>  بمرور الوقت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العوامل التي تؤثر في سلوك الجماعة </a:t>
            </a:r>
          </a:p>
        </p:txBody>
      </p:sp>
    </p:spTree>
    <p:extLst>
      <p:ext uri="{BB962C8B-B14F-4D97-AF65-F5344CB8AC3E}">
        <p14:creationId xmlns:p14="http://schemas.microsoft.com/office/powerpoint/2010/main" val="136137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لا بد من تحديد المعايير.</a:t>
            </a:r>
          </a:p>
          <a:p>
            <a:pPr algn="r" rtl="1"/>
            <a:r>
              <a:rPr lang="ar-IQ" dirty="0"/>
              <a:t> الاتفاق بالإجماع من قبل أعضاء الجماعة.</a:t>
            </a:r>
          </a:p>
          <a:p>
            <a:pPr algn="r" rtl="1"/>
            <a:r>
              <a:rPr lang="ar-IQ" dirty="0"/>
              <a:t> لا بد أن يعي أفراد الجماعة وجود المعايير و الالتزام بما فيها.</a:t>
            </a:r>
          </a:p>
          <a:p>
            <a:pPr algn="r" rtl="1"/>
            <a:r>
              <a:rPr lang="ar-IQ" dirty="0"/>
              <a:t>القدرة على مكافأة من يمتثل للمعايير و إنزال العقوبة بالخارجين عنها.</a:t>
            </a:r>
          </a:p>
          <a:p>
            <a:pPr algn="r" rtl="1"/>
            <a:r>
              <a:rPr lang="ar-IQ" dirty="0"/>
              <a:t> وضوح المعايير يدفع إلى التمسك بها.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انماط السلوك الجماعي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38672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560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ديناميكية المجموعة </vt:lpstr>
      <vt:lpstr>المفهوم</vt:lpstr>
      <vt:lpstr>PowerPoint Presentation</vt:lpstr>
      <vt:lpstr>أسباب تكوين الجماعة</vt:lpstr>
      <vt:lpstr>الأطوار الرئيسية التي تمر بها الجماعة </vt:lpstr>
      <vt:lpstr>PowerPoint Presentation</vt:lpstr>
      <vt:lpstr>انواع الجماعات</vt:lpstr>
      <vt:lpstr>العوامل التي تؤثر في سلوك الجماعة </vt:lpstr>
      <vt:lpstr>انماط السلوك الجماعي</vt:lpstr>
      <vt:lpstr>PowerPoint Presentation</vt:lpstr>
      <vt:lpstr>تماسك الجماعة</vt:lpstr>
      <vt:lpstr>مميزات الجماعة المتماسكة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ديناميكية المجموعة </dc:title>
  <dc:creator>yoyo</dc:creator>
  <cp:lastModifiedBy>DR.Ahmed Saker</cp:lastModifiedBy>
  <cp:revision>2</cp:revision>
  <dcterms:created xsi:type="dcterms:W3CDTF">2006-08-16T00:00:00Z</dcterms:created>
  <dcterms:modified xsi:type="dcterms:W3CDTF">2019-05-24T11:59:08Z</dcterms:modified>
</cp:coreProperties>
</file>